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33_495176E7.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45_D23C29C1.xml" ContentType="application/vnd.ms-powerpoint.comments+xml"/>
  <Override PartName="/ppt/comments/modernComment_14C_9578F1E3.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125"/>
  </p:notesMasterIdLst>
  <p:sldIdLst>
    <p:sldId id="2147469065" r:id="rId3"/>
    <p:sldId id="436" r:id="rId4"/>
    <p:sldId id="393" r:id="rId5"/>
    <p:sldId id="408" r:id="rId6"/>
    <p:sldId id="2147469069" r:id="rId7"/>
    <p:sldId id="2147469081" r:id="rId8"/>
    <p:sldId id="2147469071" r:id="rId9"/>
    <p:sldId id="441" r:id="rId10"/>
    <p:sldId id="431" r:id="rId11"/>
    <p:sldId id="444" r:id="rId12"/>
    <p:sldId id="2147469082" r:id="rId13"/>
    <p:sldId id="2147469072" r:id="rId14"/>
    <p:sldId id="2147469073" r:id="rId15"/>
    <p:sldId id="2147469074" r:id="rId16"/>
    <p:sldId id="2147469067" r:id="rId17"/>
    <p:sldId id="2147469068" r:id="rId18"/>
    <p:sldId id="2147469076" r:id="rId19"/>
    <p:sldId id="2147469077" r:id="rId20"/>
    <p:sldId id="2147469078" r:id="rId21"/>
    <p:sldId id="2147469075" r:id="rId22"/>
    <p:sldId id="2147469080" r:id="rId23"/>
    <p:sldId id="2147469083" r:id="rId24"/>
    <p:sldId id="2147469079" r:id="rId25"/>
    <p:sldId id="442" r:id="rId26"/>
    <p:sldId id="438" r:id="rId27"/>
    <p:sldId id="2147469084" r:id="rId28"/>
    <p:sldId id="2147469087" r:id="rId29"/>
    <p:sldId id="2147469088" r:id="rId30"/>
    <p:sldId id="2147469089" r:id="rId31"/>
    <p:sldId id="414" r:id="rId32"/>
    <p:sldId id="413" r:id="rId33"/>
    <p:sldId id="426" r:id="rId34"/>
    <p:sldId id="429" r:id="rId35"/>
    <p:sldId id="418" r:id="rId36"/>
    <p:sldId id="417" r:id="rId37"/>
    <p:sldId id="416" r:id="rId38"/>
    <p:sldId id="445" r:id="rId39"/>
    <p:sldId id="437" r:id="rId40"/>
    <p:sldId id="420" r:id="rId41"/>
    <p:sldId id="419" r:id="rId42"/>
    <p:sldId id="433" r:id="rId43"/>
    <p:sldId id="289" r:id="rId44"/>
    <p:sldId id="303" r:id="rId45"/>
    <p:sldId id="421" r:id="rId46"/>
    <p:sldId id="434" r:id="rId47"/>
    <p:sldId id="422" r:id="rId48"/>
    <p:sldId id="423" r:id="rId49"/>
    <p:sldId id="275" r:id="rId50"/>
    <p:sldId id="366" r:id="rId51"/>
    <p:sldId id="365" r:id="rId52"/>
    <p:sldId id="367" r:id="rId53"/>
    <p:sldId id="368" r:id="rId54"/>
    <p:sldId id="375" r:id="rId55"/>
    <p:sldId id="377" r:id="rId56"/>
    <p:sldId id="378" r:id="rId57"/>
    <p:sldId id="379" r:id="rId58"/>
    <p:sldId id="345" r:id="rId59"/>
    <p:sldId id="317" r:id="rId60"/>
    <p:sldId id="318" r:id="rId61"/>
    <p:sldId id="306" r:id="rId62"/>
    <p:sldId id="307" r:id="rId63"/>
    <p:sldId id="308" r:id="rId64"/>
    <p:sldId id="309" r:id="rId65"/>
    <p:sldId id="310" r:id="rId66"/>
    <p:sldId id="311" r:id="rId67"/>
    <p:sldId id="312" r:id="rId68"/>
    <p:sldId id="321" r:id="rId69"/>
    <p:sldId id="313" r:id="rId70"/>
    <p:sldId id="347" r:id="rId71"/>
    <p:sldId id="349" r:id="rId72"/>
    <p:sldId id="350" r:id="rId73"/>
    <p:sldId id="348" r:id="rId74"/>
    <p:sldId id="351" r:id="rId75"/>
    <p:sldId id="352" r:id="rId76"/>
    <p:sldId id="354" r:id="rId77"/>
    <p:sldId id="353" r:id="rId78"/>
    <p:sldId id="329" r:id="rId79"/>
    <p:sldId id="288" r:id="rId80"/>
    <p:sldId id="331" r:id="rId81"/>
    <p:sldId id="325" r:id="rId82"/>
    <p:sldId id="326" r:id="rId83"/>
    <p:sldId id="328" r:id="rId84"/>
    <p:sldId id="332" r:id="rId85"/>
    <p:sldId id="324" r:id="rId86"/>
    <p:sldId id="341" r:id="rId87"/>
    <p:sldId id="432" r:id="rId88"/>
    <p:sldId id="330" r:id="rId89"/>
    <p:sldId id="278" r:id="rId90"/>
    <p:sldId id="277" r:id="rId91"/>
    <p:sldId id="265" r:id="rId92"/>
    <p:sldId id="381" r:id="rId93"/>
    <p:sldId id="286" r:id="rId94"/>
    <p:sldId id="270" r:id="rId95"/>
    <p:sldId id="380" r:id="rId96"/>
    <p:sldId id="268" r:id="rId97"/>
    <p:sldId id="262" r:id="rId98"/>
    <p:sldId id="269" r:id="rId99"/>
    <p:sldId id="263" r:id="rId100"/>
    <p:sldId id="260" r:id="rId101"/>
    <p:sldId id="256" r:id="rId102"/>
    <p:sldId id="258" r:id="rId103"/>
    <p:sldId id="257" r:id="rId104"/>
    <p:sldId id="283" r:id="rId105"/>
    <p:sldId id="314" r:id="rId106"/>
    <p:sldId id="327" r:id="rId107"/>
    <p:sldId id="267" r:id="rId108"/>
    <p:sldId id="272" r:id="rId109"/>
    <p:sldId id="266" r:id="rId110"/>
    <p:sldId id="273" r:id="rId111"/>
    <p:sldId id="276" r:id="rId112"/>
    <p:sldId id="293" r:id="rId113"/>
    <p:sldId id="295" r:id="rId114"/>
    <p:sldId id="296" r:id="rId115"/>
    <p:sldId id="297" r:id="rId116"/>
    <p:sldId id="298" r:id="rId117"/>
    <p:sldId id="299" r:id="rId118"/>
    <p:sldId id="305" r:id="rId119"/>
    <p:sldId id="300" r:id="rId120"/>
    <p:sldId id="301" r:id="rId121"/>
    <p:sldId id="264" r:id="rId122"/>
    <p:sldId id="261" r:id="rId123"/>
    <p:sldId id="259"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N" id="{C50DBCF7-18B4-40A4-999F-23E9C485EC0E}">
          <p14:sldIdLst>
            <p14:sldId id="2147469065"/>
            <p14:sldId id="436"/>
            <p14:sldId id="393"/>
            <p14:sldId id="408"/>
            <p14:sldId id="2147469069"/>
            <p14:sldId id="2147469081"/>
            <p14:sldId id="2147469071"/>
            <p14:sldId id="441"/>
            <p14:sldId id="431"/>
            <p14:sldId id="444"/>
            <p14:sldId id="2147469082"/>
            <p14:sldId id="2147469072"/>
            <p14:sldId id="2147469073"/>
            <p14:sldId id="2147469074"/>
            <p14:sldId id="2147469067"/>
            <p14:sldId id="2147469068"/>
            <p14:sldId id="2147469076"/>
            <p14:sldId id="2147469077"/>
            <p14:sldId id="2147469078"/>
            <p14:sldId id="2147469075"/>
            <p14:sldId id="2147469080"/>
            <p14:sldId id="2147469083"/>
            <p14:sldId id="2147469079"/>
            <p14:sldId id="442"/>
            <p14:sldId id="438"/>
            <p14:sldId id="2147469084"/>
            <p14:sldId id="2147469087"/>
            <p14:sldId id="2147469088"/>
            <p14:sldId id="2147469089"/>
            <p14:sldId id="414"/>
            <p14:sldId id="413"/>
            <p14:sldId id="426"/>
            <p14:sldId id="429"/>
            <p14:sldId id="418"/>
            <p14:sldId id="417"/>
            <p14:sldId id="416"/>
          </p14:sldIdLst>
        </p14:section>
        <p14:section name="Graveyard" id="{610F1922-CEE7-46CB-86BC-ACE2C167E63B}">
          <p14:sldIdLst>
            <p14:sldId id="445"/>
            <p14:sldId id="437"/>
            <p14:sldId id="420"/>
            <p14:sldId id="419"/>
            <p14:sldId id="433"/>
            <p14:sldId id="289"/>
            <p14:sldId id="303"/>
            <p14:sldId id="421"/>
            <p14:sldId id="434"/>
            <p14:sldId id="422"/>
            <p14:sldId id="423"/>
            <p14:sldId id="275"/>
            <p14:sldId id="366"/>
            <p14:sldId id="365"/>
            <p14:sldId id="367"/>
            <p14:sldId id="368"/>
            <p14:sldId id="375"/>
            <p14:sldId id="377"/>
            <p14:sldId id="378"/>
            <p14:sldId id="379"/>
            <p14:sldId id="345"/>
            <p14:sldId id="317"/>
            <p14:sldId id="318"/>
            <p14:sldId id="306"/>
            <p14:sldId id="307"/>
            <p14:sldId id="308"/>
            <p14:sldId id="309"/>
            <p14:sldId id="310"/>
            <p14:sldId id="311"/>
            <p14:sldId id="312"/>
            <p14:sldId id="321"/>
            <p14:sldId id="313"/>
            <p14:sldId id="347"/>
            <p14:sldId id="349"/>
            <p14:sldId id="350"/>
            <p14:sldId id="348"/>
            <p14:sldId id="351"/>
            <p14:sldId id="352"/>
            <p14:sldId id="354"/>
            <p14:sldId id="353"/>
            <p14:sldId id="329"/>
            <p14:sldId id="288"/>
            <p14:sldId id="331"/>
            <p14:sldId id="325"/>
            <p14:sldId id="326"/>
            <p14:sldId id="328"/>
            <p14:sldId id="332"/>
            <p14:sldId id="324"/>
            <p14:sldId id="341"/>
            <p14:sldId id="432"/>
            <p14:sldId id="330"/>
            <p14:sldId id="278"/>
            <p14:sldId id="277"/>
            <p14:sldId id="265"/>
            <p14:sldId id="381"/>
            <p14:sldId id="286"/>
            <p14:sldId id="270"/>
          </p14:sldIdLst>
        </p14:section>
        <p14:section name="RT" id="{704EF593-E616-46AC-A33A-79915E263B59}">
          <p14:sldIdLst>
            <p14:sldId id="380"/>
            <p14:sldId id="268"/>
            <p14:sldId id="262"/>
            <p14:sldId id="269"/>
            <p14:sldId id="263"/>
            <p14:sldId id="260"/>
            <p14:sldId id="256"/>
            <p14:sldId id="258"/>
            <p14:sldId id="257"/>
          </p14:sldIdLst>
        </p14:section>
        <p14:section name="Misc" id="{9DDD6ED3-0798-436E-9E18-34A0066FB5E1}">
          <p14:sldIdLst>
            <p14:sldId id="283"/>
            <p14:sldId id="314"/>
            <p14:sldId id="327"/>
            <p14:sldId id="267"/>
            <p14:sldId id="272"/>
            <p14:sldId id="266"/>
            <p14:sldId id="273"/>
            <p14:sldId id="276"/>
            <p14:sldId id="293"/>
            <p14:sldId id="295"/>
            <p14:sldId id="296"/>
            <p14:sldId id="297"/>
            <p14:sldId id="298"/>
            <p14:sldId id="299"/>
            <p14:sldId id="305"/>
            <p14:sldId id="300"/>
            <p14:sldId id="301"/>
            <p14:sldId id="264"/>
            <p14:sldId id="261"/>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C4E603-7B0B-178A-7905-A1EFCBE5E81E}" name="Phan, T.H.G. (Kristen, Student M-BIT)" initials="PT(SMB" userId="Phan, T.H.G. (Kristen, Student M-BIT)" providerId="None"/>
  <p188:author id="{F3402C5C-3750-213D-2568-BAE92F82F029}" name="Phan, Kristen" initials="PK" userId="S::kristen.phan@accenture.com::b01a336c-ed6b-492e-8789-322699d27f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E6DCFF"/>
    <a:srgbClr val="460073"/>
    <a:srgbClr val="FFFFFF"/>
    <a:srgbClr val="B940FF"/>
    <a:srgbClr val="E8AED7"/>
    <a:srgbClr val="D9D9D9"/>
    <a:srgbClr val="C5E0B4"/>
    <a:srgbClr val="E8E8E8"/>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E423F-9816-4599-9154-A851D6C23E6B}" v="2191" dt="2023-01-23T20:43:54.7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81" autoAdjust="0"/>
  </p:normalViewPr>
  <p:slideViewPr>
    <p:cSldViewPr snapToGrid="0">
      <p:cViewPr varScale="1">
        <p:scale>
          <a:sx n="56" d="100"/>
          <a:sy n="56" d="100"/>
        </p:scale>
        <p:origin x="976"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microsoft.com/office/2015/10/relationships/revisionInfo" Target="revisionInfo.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microsoft.com/office/2018/10/relationships/authors" Target="author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omments/modernComment_133_495176E7.xml><?xml version="1.0" encoding="utf-8"?>
<p188:cmLst xmlns:a="http://schemas.openxmlformats.org/drawingml/2006/main" xmlns:r="http://schemas.openxmlformats.org/officeDocument/2006/relationships" xmlns:p188="http://schemas.microsoft.com/office/powerpoint/2018/8/main">
  <p188:cm id="{634C1B9F-6A69-4DA0-AF87-C058FE13327F}" authorId="{4CC4E603-7B0B-178A-7905-A1EFCBE5E81E}" created="2022-11-30T10:26:58.810">
    <pc:sldMkLst xmlns:pc="http://schemas.microsoft.com/office/powerpoint/2013/main/command">
      <pc:docMk/>
      <pc:sldMk cId="1230075623" sldId="307"/>
    </pc:sldMkLst>
    <p188:txBody>
      <a:bodyPr/>
      <a:lstStyle/>
      <a:p>
        <a:r>
          <a:rPr lang="en-US"/>
          <a:t>reorganize the Process Char boxes to match the order in previous slide: 1) content enriching 2) work instructions 3) navigation, etc.</a:t>
        </a:r>
      </a:p>
    </p188:txBody>
  </p188:cm>
</p188:cmLst>
</file>

<file path=ppt/comments/modernComment_145_D23C29C1.xml><?xml version="1.0" encoding="utf-8"?>
<p188:cmLst xmlns:a="http://schemas.openxmlformats.org/drawingml/2006/main" xmlns:r="http://schemas.openxmlformats.org/officeDocument/2006/relationships" xmlns:p188="http://schemas.microsoft.com/office/powerpoint/2018/8/main">
  <p188:cm id="{147B029A-2552-4983-8E9D-23C26EAEBB08}" authorId="{4CC4E603-7B0B-178A-7905-A1EFCBE5E81E}" created="2022-11-26T21:28:26.154">
    <ac:txMkLst xmlns:ac="http://schemas.microsoft.com/office/drawing/2013/main/command">
      <pc:docMk xmlns:pc="http://schemas.microsoft.com/office/powerpoint/2013/main/command"/>
      <pc:sldMk xmlns:pc="http://schemas.microsoft.com/office/powerpoint/2013/main/command" cId="3527158209" sldId="325"/>
      <ac:graphicFrameMk id="4" creationId="{4DBCF2B3-1867-EB5F-BA25-65CEC1329674}"/>
      <ac:tblMk/>
      <ac:tcMk rowId="1319021342" colId="2048243341"/>
      <ac:txMk cp="0" len="5">
        <ac:context len="6" hash="2288874040"/>
      </ac:txMk>
    </ac:txMkLst>
    <p188:pos x="7494437" y="3651422"/>
    <p188:txBody>
      <a:bodyPr/>
      <a:lstStyle/>
      <a:p>
        <a:r>
          <a:rPr lang="en-US"/>
          <a:t>Is Hz freq same as fps?</a:t>
        </a:r>
      </a:p>
    </p188:txBody>
  </p188:cm>
</p188:cmLst>
</file>

<file path=ppt/comments/modernComment_14C_9578F1E3.xml><?xml version="1.0" encoding="utf-8"?>
<p188:cmLst xmlns:a="http://schemas.openxmlformats.org/drawingml/2006/main" xmlns:r="http://schemas.openxmlformats.org/officeDocument/2006/relationships" xmlns:p188="http://schemas.microsoft.com/office/powerpoint/2018/8/main">
  <p188:cm id="{EB455A8A-0168-4E99-8432-67D8B272EE6A}" authorId="{4CC4E603-7B0B-178A-7905-A1EFCBE5E81E}" created="2022-11-29T15:20:12.125">
    <ac:txMkLst xmlns:ac="http://schemas.microsoft.com/office/drawing/2013/main/command">
      <pc:docMk xmlns:pc="http://schemas.microsoft.com/office/powerpoint/2013/main/command"/>
      <pc:sldMk xmlns:pc="http://schemas.microsoft.com/office/powerpoint/2013/main/command" cId="2507731427" sldId="332"/>
      <ac:graphicFrameMk id="22" creationId="{49C7C8D3-D4DC-86F1-FD09-2673AD3032A2}"/>
      <ac:tblMk/>
      <ac:tcMk rowId="762842845" colId="293828829"/>
      <ac:txMk cp="0" len="4">
        <ac:context len="5" hash="127092913"/>
      </ac:txMk>
    </ac:txMkLst>
    <p188:pos x="6985265" y="162726"/>
    <p188:replyLst>
      <p188:reply id="{157B4B1E-C84D-4F4E-B09A-2AFDD28B0CF2}" authorId="{4CC4E603-7B0B-178A-7905-A1EFCBE5E81E}" created="2022-11-29T19:31:38.423">
        <p188:txBody>
          <a:bodyPr/>
          <a:lstStyle/>
          <a:p>
            <a:r>
              <a:rPr lang="en-US"/>
              <a:t>https://www.stellarx.ai/ 
source: YT video: Augmented Reality for aircraft maintenance, remote support and training (Ova + HoloLens)</a:t>
            </a:r>
          </a:p>
        </p188:txBody>
      </p188:reply>
      <p188:reply id="{F10C2645-D1D5-491C-9277-81BCB0CC5167}" authorId="{4CC4E603-7B0B-178A-7905-A1EFCBE5E81E}" created="2022-11-29T19:31:57.045">
        <p188:txBody>
          <a:bodyPr/>
          <a:lstStyle/>
          <a:p>
            <a:r>
              <a:rPr lang="en-US"/>
              <a:t>GammaAR: https://gamma-ar.com/gamma-ar-features/</a:t>
            </a:r>
          </a:p>
        </p188:txBody>
      </p188:reply>
      <p188:reply id="{46920223-2292-4373-B3AC-888B11FCA31E}" authorId="{4CC4E603-7B0B-178A-7905-A1EFCBE5E81E}" created="2022-11-29T19:33:59.248">
        <p188:txBody>
          <a:bodyPr/>
          <a:lstStyle/>
          <a:p>
            <a:r>
              <a:rPr lang="en-US"/>
              <a:t>https://taqtile.com/manifest/
source: YT video: US Army tank inspection with remote support + annotation</a:t>
            </a:r>
          </a:p>
        </p188:txBody>
      </p188:reply>
      <p188:reply id="{224EF3C3-4F52-4C4A-9BC2-8B06973740D4}" authorId="{4CC4E603-7B0B-178A-7905-A1EFCBE5E81E}" created="2022-11-29T19:35:51.552">
        <p188:txBody>
          <a:bodyPr/>
          <a:lstStyle/>
          <a:p>
            <a:r>
              <a:rPr lang="en-US"/>
              <a:t>VSI HoloMedicine
source: YT video: A hospital revolution: VSI HoloMedicine®</a:t>
            </a:r>
          </a:p>
        </p188:txBody>
      </p188:reply>
      <p188:reply id="{F726C479-A5BE-4397-B5FB-568A310130F8}" authorId="{4CC4E603-7B0B-178A-7905-A1EFCBE5E81E}" created="2022-11-29T19:38:09.443">
        <p188:txBody>
          <a:bodyPr/>
          <a:lstStyle/>
          <a:p>
            <a:r>
              <a:rPr lang="en-US"/>
              <a:t>https://www.blackmarble.com/specialisations/microsoft-hololens/
source: YT video: Microsoft HoloLens: Partner Spotlight with Black Marble (policing work)</a:t>
            </a:r>
          </a:p>
        </p188:txBody>
      </p188:reply>
    </p188:replyLst>
    <p188:txBody>
      <a:bodyPr/>
      <a:lstStyle/>
      <a:p>
        <a:r>
          <a:rPr lang="en-US"/>
          <a:t>add more dev tools from use case highlights e.g., construction-specific AR tool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D1F7A-220B-49B9-9321-2FC6EB790EAF}"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6AC41-E7DD-46CE-AAB9-23CF482BA337}" type="slidenum">
              <a:rPr lang="en-US" smtClean="0"/>
              <a:t>‹#›</a:t>
            </a:fld>
            <a:endParaRPr lang="en-US"/>
          </a:p>
        </p:txBody>
      </p:sp>
    </p:spTree>
    <p:extLst>
      <p:ext uri="{BB962C8B-B14F-4D97-AF65-F5344CB8AC3E}">
        <p14:creationId xmlns:p14="http://schemas.microsoft.com/office/powerpoint/2010/main" val="298927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frontiersin.org/articles/10.3389/frvir.2020.577534/full" TargetMode="External"/><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hyperlink" Target="https://youtu.be/JeqxBQERp7Q" TargetMode="External"/><Relationship Id="rId4" Type="http://schemas.openxmlformats.org/officeDocument/2006/relationships/hyperlink" Target="https://youtu.be/GGiigVMKPTA"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cbsnews.com/video/augmented-reality-could-be-a-game-changer-for-firefighters/"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citeseerx.ist.psu.edu/document?repid=rep1&amp;type=pdf&amp;doi=08964face3aaa0cc5aee938a5ae09ef4b494ad2c"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youtu.be/4UHN8G5BM-8"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ww.dhs.gov/medialibrary/assets/videos/22852"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youtu.be/ItGmB2tQyY8"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youtu.be/rK7l6Gq16WA"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youtu.be/4Vjajj7ZggA"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youtu.be/67HfSWX-24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youtu.be/DUwkup2C7b0"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frontiersin.org/articles/10.3389/frvir.2020.577534/full" TargetMode="External"/><Relationship Id="rId2" Type="http://schemas.openxmlformats.org/officeDocument/2006/relationships/slide" Target="../slides/slide112.xml"/><Relationship Id="rId1" Type="http://schemas.openxmlformats.org/officeDocument/2006/relationships/notesMaster" Target="../notesMasters/notesMaster1.xml"/><Relationship Id="rId5" Type="http://schemas.openxmlformats.org/officeDocument/2006/relationships/hyperlink" Target="https://youtu.be/JeqxBQERp7Q" TargetMode="External"/><Relationship Id="rId4" Type="http://schemas.openxmlformats.org/officeDocument/2006/relationships/hyperlink" Target="https://youtu.be/GGiigVMKPTA"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cbsnews.com/video/augmented-reality-could-be-a-game-changer-for-firefighters/"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citeseerx.ist.psu.edu/document?repid=rep1&amp;type=pdf&amp;doi=08964face3aaa0cc5aee938a5ae09ef4b494ad2c"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youtu.be/4UHN8G5BM-8"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s://www.dhs.gov/medialibrary/assets/videos/22852"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youtu.be/ItGmB2tQyY8" TargetMode="External"/><Relationship Id="rId2" Type="http://schemas.openxmlformats.org/officeDocument/2006/relationships/slide" Target="../slides/slide115.xml"/><Relationship Id="rId1" Type="http://schemas.openxmlformats.org/officeDocument/2006/relationships/notesMaster" Target="../notesMasters/notesMaster1.xml"/><Relationship Id="rId4" Type="http://schemas.openxmlformats.org/officeDocument/2006/relationships/hyperlink" Target="https://youtu.be/rK7l6Gq16WA"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youtu.be/4Vjajj7ZggA"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youtu.be/67HfSWX-24Y"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youtu.be/DUwkup2C7b0"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51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15</a:t>
            </a:fld>
            <a:endParaRPr lang="en-US"/>
          </a:p>
        </p:txBody>
      </p:sp>
    </p:spTree>
    <p:extLst>
      <p:ext uri="{BB962C8B-B14F-4D97-AF65-F5344CB8AC3E}">
        <p14:creationId xmlns:p14="http://schemas.microsoft.com/office/powerpoint/2010/main" val="2760044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16</a:t>
            </a:fld>
            <a:endParaRPr lang="en-US"/>
          </a:p>
        </p:txBody>
      </p:sp>
    </p:spTree>
    <p:extLst>
      <p:ext uri="{BB962C8B-B14F-4D97-AF65-F5344CB8AC3E}">
        <p14:creationId xmlns:p14="http://schemas.microsoft.com/office/powerpoint/2010/main" val="337607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17</a:t>
            </a:fld>
            <a:endParaRPr lang="en-US"/>
          </a:p>
        </p:txBody>
      </p:sp>
    </p:spTree>
    <p:extLst>
      <p:ext uri="{BB962C8B-B14F-4D97-AF65-F5344CB8AC3E}">
        <p14:creationId xmlns:p14="http://schemas.microsoft.com/office/powerpoint/2010/main" val="79018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18</a:t>
            </a:fld>
            <a:endParaRPr lang="en-US"/>
          </a:p>
        </p:txBody>
      </p:sp>
    </p:spTree>
    <p:extLst>
      <p:ext uri="{BB962C8B-B14F-4D97-AF65-F5344CB8AC3E}">
        <p14:creationId xmlns:p14="http://schemas.microsoft.com/office/powerpoint/2010/main" val="3880746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19</a:t>
            </a:fld>
            <a:endParaRPr lang="en-US"/>
          </a:p>
        </p:txBody>
      </p:sp>
    </p:spTree>
    <p:extLst>
      <p:ext uri="{BB962C8B-B14F-4D97-AF65-F5344CB8AC3E}">
        <p14:creationId xmlns:p14="http://schemas.microsoft.com/office/powerpoint/2010/main" val="1712647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20</a:t>
            </a:fld>
            <a:endParaRPr lang="en-US"/>
          </a:p>
        </p:txBody>
      </p:sp>
    </p:spTree>
    <p:extLst>
      <p:ext uri="{BB962C8B-B14F-4D97-AF65-F5344CB8AC3E}">
        <p14:creationId xmlns:p14="http://schemas.microsoft.com/office/powerpoint/2010/main" val="3794524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21</a:t>
            </a:fld>
            <a:endParaRPr lang="en-US"/>
          </a:p>
        </p:txBody>
      </p:sp>
    </p:spTree>
    <p:extLst>
      <p:ext uri="{BB962C8B-B14F-4D97-AF65-F5344CB8AC3E}">
        <p14:creationId xmlns:p14="http://schemas.microsoft.com/office/powerpoint/2010/main" val="1036165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22</a:t>
            </a:fld>
            <a:endParaRPr lang="en-US"/>
          </a:p>
        </p:txBody>
      </p:sp>
    </p:spTree>
    <p:extLst>
      <p:ext uri="{BB962C8B-B14F-4D97-AF65-F5344CB8AC3E}">
        <p14:creationId xmlns:p14="http://schemas.microsoft.com/office/powerpoint/2010/main" val="811616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23</a:t>
            </a:fld>
            <a:endParaRPr lang="en-US"/>
          </a:p>
        </p:txBody>
      </p:sp>
    </p:spTree>
    <p:extLst>
      <p:ext uri="{BB962C8B-B14F-4D97-AF65-F5344CB8AC3E}">
        <p14:creationId xmlns:p14="http://schemas.microsoft.com/office/powerpoint/2010/main" val="3472141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24</a:t>
            </a:fld>
            <a:endParaRPr lang="en-US"/>
          </a:p>
        </p:txBody>
      </p:sp>
    </p:spTree>
    <p:extLst>
      <p:ext uri="{BB962C8B-B14F-4D97-AF65-F5344CB8AC3E}">
        <p14:creationId xmlns:p14="http://schemas.microsoft.com/office/powerpoint/2010/main" val="1408326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https://www.ultraleap.com/tracking/gemini-hand-tracking-platform/#:~:text=The%20fifth%20generation%20of%20the,different%20platforms%20and%20camera%20hardware.</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4</a:t>
            </a:fld>
            <a:endParaRPr lang="en-US"/>
          </a:p>
        </p:txBody>
      </p:sp>
    </p:spTree>
    <p:extLst>
      <p:ext uri="{BB962C8B-B14F-4D97-AF65-F5344CB8AC3E}">
        <p14:creationId xmlns:p14="http://schemas.microsoft.com/office/powerpoint/2010/main" val="918605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31</a:t>
            </a:fld>
            <a:endParaRPr lang="en-US"/>
          </a:p>
        </p:txBody>
      </p:sp>
    </p:spTree>
    <p:extLst>
      <p:ext uri="{BB962C8B-B14F-4D97-AF65-F5344CB8AC3E}">
        <p14:creationId xmlns:p14="http://schemas.microsoft.com/office/powerpoint/2010/main" val="334998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32</a:t>
            </a:fld>
            <a:endParaRPr lang="en-US"/>
          </a:p>
        </p:txBody>
      </p:sp>
    </p:spTree>
    <p:extLst>
      <p:ext uri="{BB962C8B-B14F-4D97-AF65-F5344CB8AC3E}">
        <p14:creationId xmlns:p14="http://schemas.microsoft.com/office/powerpoint/2010/main" val="4089225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a:t>
            </a:r>
            <a:r>
              <a:rPr lang="en-US" err="1"/>
              <a:t>OpenXR</a:t>
            </a:r>
            <a:r>
              <a:rPr lang="en-US"/>
              <a:t> for AR headsets: https://www.khronos.org/api/index_2017/openxr</a:t>
            </a:r>
          </a:p>
        </p:txBody>
      </p:sp>
      <p:sp>
        <p:nvSpPr>
          <p:cNvPr id="4" name="Slide Number Placeholder 3"/>
          <p:cNvSpPr>
            <a:spLocks noGrp="1"/>
          </p:cNvSpPr>
          <p:nvPr>
            <p:ph type="sldNum" sz="quarter" idx="5"/>
          </p:nvPr>
        </p:nvSpPr>
        <p:spPr/>
        <p:txBody>
          <a:bodyPr/>
          <a:lstStyle/>
          <a:p>
            <a:fld id="{DDB6AC41-E7DD-46CE-AAB9-23CF482BA337}" type="slidenum">
              <a:rPr lang="en-US" smtClean="0"/>
              <a:t>33</a:t>
            </a:fld>
            <a:endParaRPr lang="en-US"/>
          </a:p>
        </p:txBody>
      </p:sp>
    </p:spTree>
    <p:extLst>
      <p:ext uri="{BB962C8B-B14F-4D97-AF65-F5344CB8AC3E}">
        <p14:creationId xmlns:p14="http://schemas.microsoft.com/office/powerpoint/2010/main" val="3076489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35</a:t>
            </a:fld>
            <a:endParaRPr lang="en-US"/>
          </a:p>
        </p:txBody>
      </p:sp>
    </p:spTree>
    <p:extLst>
      <p:ext uri="{BB962C8B-B14F-4D97-AF65-F5344CB8AC3E}">
        <p14:creationId xmlns:p14="http://schemas.microsoft.com/office/powerpoint/2010/main" val="456405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36</a:t>
            </a:fld>
            <a:endParaRPr lang="en-US"/>
          </a:p>
        </p:txBody>
      </p:sp>
    </p:spTree>
    <p:extLst>
      <p:ext uri="{BB962C8B-B14F-4D97-AF65-F5344CB8AC3E}">
        <p14:creationId xmlns:p14="http://schemas.microsoft.com/office/powerpoint/2010/main" val="4278995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37</a:t>
            </a:fld>
            <a:endParaRPr lang="en-US"/>
          </a:p>
        </p:txBody>
      </p:sp>
    </p:spTree>
    <p:extLst>
      <p:ext uri="{BB962C8B-B14F-4D97-AF65-F5344CB8AC3E}">
        <p14:creationId xmlns:p14="http://schemas.microsoft.com/office/powerpoint/2010/main" val="1338828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38</a:t>
            </a:fld>
            <a:endParaRPr lang="en-US"/>
          </a:p>
        </p:txBody>
      </p:sp>
    </p:spTree>
    <p:extLst>
      <p:ext uri="{BB962C8B-B14F-4D97-AF65-F5344CB8AC3E}">
        <p14:creationId xmlns:p14="http://schemas.microsoft.com/office/powerpoint/2010/main" val="683202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39</a:t>
            </a:fld>
            <a:endParaRPr lang="en-US"/>
          </a:p>
        </p:txBody>
      </p:sp>
    </p:spTree>
    <p:extLst>
      <p:ext uri="{BB962C8B-B14F-4D97-AF65-F5344CB8AC3E}">
        <p14:creationId xmlns:p14="http://schemas.microsoft.com/office/powerpoint/2010/main" val="3212877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40</a:t>
            </a:fld>
            <a:endParaRPr lang="en-US"/>
          </a:p>
        </p:txBody>
      </p:sp>
    </p:spTree>
    <p:extLst>
      <p:ext uri="{BB962C8B-B14F-4D97-AF65-F5344CB8AC3E}">
        <p14:creationId xmlns:p14="http://schemas.microsoft.com/office/powerpoint/2010/main" val="1532835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45</a:t>
            </a:fld>
            <a:endParaRPr lang="en-US"/>
          </a:p>
        </p:txBody>
      </p:sp>
    </p:spTree>
    <p:extLst>
      <p:ext uri="{BB962C8B-B14F-4D97-AF65-F5344CB8AC3E}">
        <p14:creationId xmlns:p14="http://schemas.microsoft.com/office/powerpoint/2010/main" val="401725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a:t>
            </a:fld>
            <a:endParaRPr lang="en-US"/>
          </a:p>
        </p:txBody>
      </p:sp>
    </p:spTree>
    <p:extLst>
      <p:ext uri="{BB962C8B-B14F-4D97-AF65-F5344CB8AC3E}">
        <p14:creationId xmlns:p14="http://schemas.microsoft.com/office/powerpoint/2010/main" val="4214115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3"/>
              </a:rPr>
              <a:t>Design and Implementation of “</a:t>
            </a:r>
            <a:r>
              <a:rPr lang="en-US" sz="1200" b="0" i="0" u="sng" dirty="0" err="1">
                <a:solidFill>
                  <a:srgbClr val="1155CC"/>
                </a:solidFill>
                <a:effectLst/>
                <a:latin typeface="Arial" panose="020B0604020202020204" pitchFamily="34" charset="0"/>
                <a:hlinkClick r:id="rId3"/>
              </a:rPr>
              <a:t>AugMedicine</a:t>
            </a:r>
            <a:r>
              <a:rPr lang="en-US" sz="1200" b="0" i="0" u="sng" dirty="0">
                <a:solidFill>
                  <a:srgbClr val="1155CC"/>
                </a:solidFill>
                <a:effectLst/>
                <a:latin typeface="Arial" panose="020B0604020202020204" pitchFamily="34" charset="0"/>
                <a:hlinkClick r:id="rId3"/>
              </a:rPr>
              <a:t>: Lung Cases,” an Augmented Reality Application for the Medical Curriculum on the Presentation of Dyspnea</a:t>
            </a:r>
            <a:r>
              <a:rPr lang="en-US" sz="1200" dirty="0"/>
              <a:t>: video </a:t>
            </a:r>
            <a:r>
              <a:rPr lang="en-US" sz="1200" dirty="0">
                <a:hlinkClick r:id="rId4"/>
              </a:rPr>
              <a:t>here</a:t>
            </a:r>
            <a:r>
              <a:rPr lang="en-US" sz="1200" dirty="0"/>
              <a:t> </a:t>
            </a:r>
            <a:endParaRPr lang="en-US" sz="1200" b="0" i="0" u="sng" dirty="0">
              <a:solidFill>
                <a:srgbClr val="1155CC"/>
              </a:solidFill>
              <a:effectLst/>
              <a:latin typeface="Arial" panose="020B0604020202020204" pitchFamily="34" charset="0"/>
              <a:hlinkClick r:id="rId5"/>
            </a:endParaRPr>
          </a:p>
          <a:p>
            <a:r>
              <a:rPr lang="en-US" dirty="0"/>
              <a:t>Multiple students together view a 3d model of lung and listen to the sound it makes for different lung conditions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5"/>
              </a:rPr>
              <a:t>YT video: A hospital revolution: VSI </a:t>
            </a:r>
            <a:r>
              <a:rPr lang="en-US" sz="1200" b="0" i="0" u="sng" dirty="0" err="1">
                <a:solidFill>
                  <a:srgbClr val="1155CC"/>
                </a:solidFill>
                <a:effectLst/>
                <a:latin typeface="Arial" panose="020B0604020202020204" pitchFamily="34" charset="0"/>
                <a:hlinkClick r:id="rId5"/>
              </a:rPr>
              <a:t>HoloMedicine</a:t>
            </a:r>
            <a:r>
              <a:rPr lang="en-US" sz="1200" b="0" i="0" u="sng" dirty="0">
                <a:solidFill>
                  <a:srgbClr val="1155CC"/>
                </a:solidFill>
                <a:effectLst/>
                <a:latin typeface="Arial" panose="020B0604020202020204" pitchFamily="34" charset="0"/>
                <a:hlinkClick r:id="rId5"/>
              </a:rPr>
              <a:t>®</a:t>
            </a:r>
            <a:endParaRPr lang="en-US" dirty="0"/>
          </a:p>
          <a:p>
            <a:r>
              <a:rPr lang="en-US" dirty="0"/>
              <a:t>Construct a 3d model of patient’s organs and tumors from 2d MRI/ CT scan images. </a:t>
            </a:r>
          </a:p>
          <a:p>
            <a:r>
              <a:rPr lang="en-US" dirty="0"/>
              <a:t>Examine the 3D model to plan for surgery and determine success rate.</a:t>
            </a:r>
          </a:p>
          <a:p>
            <a:r>
              <a:rPr lang="en-US" dirty="0"/>
              <a:t>Walk patient thru surgery procedural to ease them before the surgery.</a:t>
            </a:r>
          </a:p>
          <a:p>
            <a:r>
              <a:rPr lang="en-US" dirty="0"/>
              <a:t>View patient data during and post-surgery to assist in decision making. </a:t>
            </a:r>
          </a:p>
        </p:txBody>
      </p:sp>
      <p:sp>
        <p:nvSpPr>
          <p:cNvPr id="4" name="Slide Number Placeholder 3"/>
          <p:cNvSpPr>
            <a:spLocks noGrp="1"/>
          </p:cNvSpPr>
          <p:nvPr>
            <p:ph type="sldNum" sz="quarter" idx="5"/>
          </p:nvPr>
        </p:nvSpPr>
        <p:spPr/>
        <p:txBody>
          <a:bodyPr/>
          <a:lstStyle/>
          <a:p>
            <a:fld id="{DDB6AC41-E7DD-46CE-AAB9-23CF482BA337}" type="slidenum">
              <a:rPr lang="en-US" smtClean="0"/>
              <a:t>61</a:t>
            </a:fld>
            <a:endParaRPr lang="en-US"/>
          </a:p>
        </p:txBody>
      </p:sp>
    </p:spTree>
    <p:extLst>
      <p:ext uri="{BB962C8B-B14F-4D97-AF65-F5344CB8AC3E}">
        <p14:creationId xmlns:p14="http://schemas.microsoft.com/office/powerpoint/2010/main" val="53579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3">
                  <a:extLst>
                    <a:ext uri="{A12FA001-AC4F-418D-AE19-62706E023703}">
                      <ahyp:hlinkClr xmlns:ahyp="http://schemas.microsoft.com/office/drawing/2018/hyperlinkcolor" val="tx"/>
                    </a:ext>
                  </a:extLst>
                </a:hlinkClick>
              </a:rPr>
              <a:t>YT video: Augmented reality could be a game-changer for firefighters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Use thermal camera to highlight the contour of a room and objects inside that room in neon colors &gt; enable fire fighters to see in a smoke-filled room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sng" dirty="0">
              <a:solidFill>
                <a:srgbClr val="1155CC"/>
              </a:solidFill>
              <a:effectLst/>
              <a:hlinkClick r:id="" action="ppaction://noactio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hlinkClick r:id="" action="ppaction://noaction"/>
              </a:rPr>
              <a:t>Identification of Living Human Objects from Collapsed Architecture Debris to Improve the Disaster Rescue Operations Using IoT and Augmented Reality</a:t>
            </a:r>
            <a:r>
              <a:rPr lang="en-US" sz="1400" b="0" i="0" u="sng" dirty="0">
                <a:solidFill>
                  <a:srgbClr val="1155CC"/>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 screenshot; no video):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use drones to detect signals from wearable devices and locate buried victims in collapsed buildings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prioritize victims based on age, heart rate,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navigate firefighters to the victim’s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sng" dirty="0">
                <a:solidFill>
                  <a:srgbClr val="1155CC"/>
                </a:solidFill>
                <a:effectLst/>
                <a:latin typeface="Arial" panose="020B0604020202020204" pitchFamily="34" charset="0"/>
                <a:hlinkClick r:id="rId4">
                  <a:extLst>
                    <a:ext uri="{A12FA001-AC4F-418D-AE19-62706E023703}">
                      <ahyp:hlinkClr xmlns:ahyp="http://schemas.microsoft.com/office/drawing/2018/hyperlinkcolor" val="tx"/>
                    </a:ext>
                  </a:extLst>
                </a:hlinkClick>
              </a:rPr>
              <a:t>Augmented Reality for Fire &amp; Emergency Services</a:t>
            </a:r>
            <a:r>
              <a:rPr lang="en-US" sz="1200" b="0" i="0" u="sng" dirty="0">
                <a:solidFill>
                  <a:srgbClr val="1155CC"/>
                </a:solidFill>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dirty="0">
                <a:solidFill>
                  <a:srgbClr val="1155CC"/>
                </a:solidFill>
                <a:effectLst/>
                <a:latin typeface="Arial" panose="020B0604020202020204" pitchFamily="34" charset="0"/>
              </a:rPr>
              <a:t>view building blueprint,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dirty="0">
                <a:solidFill>
                  <a:srgbClr val="1155CC"/>
                </a:solidFill>
                <a:effectLst/>
                <a:latin typeface="Arial" panose="020B0604020202020204" pitchFamily="34" charset="0"/>
              </a:rPr>
              <a:t>stream live video to control center,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dirty="0">
                <a:solidFill>
                  <a:srgbClr val="1155CC"/>
                </a:solidFill>
                <a:effectLst/>
                <a:latin typeface="Arial" panose="020B0604020202020204" pitchFamily="34" charset="0"/>
              </a:rPr>
              <a:t>receive navigation instructions,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dirty="0">
                <a:solidFill>
                  <a:srgbClr val="1155CC"/>
                </a:solidFill>
                <a:effectLst/>
                <a:latin typeface="Arial" panose="020B0604020202020204" pitchFamily="34" charset="0"/>
              </a:rPr>
              <a:t>mark an area as search complete,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dirty="0">
                <a:solidFill>
                  <a:srgbClr val="1155CC"/>
                </a:solidFill>
                <a:effectLst/>
                <a:latin typeface="Arial" panose="020B0604020202020204" pitchFamily="34" charset="0"/>
              </a:rPr>
              <a:t>voice memo of the patient condition and first aid performed.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62</a:t>
            </a:fld>
            <a:endParaRPr lang="en-US"/>
          </a:p>
        </p:txBody>
      </p:sp>
    </p:spTree>
    <p:extLst>
      <p:ext uri="{BB962C8B-B14F-4D97-AF65-F5344CB8AC3E}">
        <p14:creationId xmlns:p14="http://schemas.microsoft.com/office/powerpoint/2010/main" val="1883587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3"/>
              </a:rPr>
              <a:t>YT video: Microsoft HoloLens: Partner Spotlight with Black Marble (policing work)</a:t>
            </a:r>
            <a:endParaRPr lang="en-US" sz="1200" dirty="0"/>
          </a:p>
          <a:p>
            <a:r>
              <a:rPr lang="en-US" dirty="0"/>
              <a:t>3d mesh of crime scene + live stream data to command center</a:t>
            </a:r>
          </a:p>
          <a:p>
            <a:r>
              <a:rPr lang="en-US" dirty="0"/>
              <a:t>Based on live stream video, remote forensics specialists can guide on-site police officers (e.g., bagging a special piece of evidence) and avoid overcrowding the crime scene and potentially contaminate the scene</a:t>
            </a:r>
          </a:p>
          <a:p>
            <a:r>
              <a:rPr lang="en-US" dirty="0"/>
              <a:t>View reports + crime scene back in station: detectives to retrace the steps of the murder to solve the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4"/>
              </a:rPr>
              <a:t>Future of First Response: Vision for Police</a:t>
            </a:r>
            <a:endParaRPr lang="en-US" sz="1200" b="0" i="0" u="sng" dirty="0">
              <a:solidFill>
                <a:srgbClr val="1155CC"/>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 live location of fellow officers to avoid friendly fire</a:t>
            </a:r>
          </a:p>
          <a:p>
            <a:r>
              <a:rPr lang="en-US" dirty="0"/>
              <a:t>View live camera from drone to see where the suspect is and how to best approach</a:t>
            </a:r>
          </a:p>
          <a:p>
            <a:r>
              <a:rPr lang="en-US" dirty="0"/>
              <a:t>Receive navigation instructions from remote officers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63</a:t>
            </a:fld>
            <a:endParaRPr lang="en-US"/>
          </a:p>
        </p:txBody>
      </p:sp>
    </p:spTree>
    <p:extLst>
      <p:ext uri="{BB962C8B-B14F-4D97-AF65-F5344CB8AC3E}">
        <p14:creationId xmlns:p14="http://schemas.microsoft.com/office/powerpoint/2010/main" val="3295724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sng" kern="1200" dirty="0">
                <a:solidFill>
                  <a:schemeClr val="dk1"/>
                </a:solidFill>
                <a:effectLst/>
                <a:latin typeface="+mn-lt"/>
                <a:ea typeface="+mn-ea"/>
                <a:cs typeface="+mn-cs"/>
                <a:hlinkClick r:id="rId3"/>
              </a:rPr>
              <a:t>YT video: Microsoft HoloLens 2: Partner Spotlight with </a:t>
            </a:r>
            <a:r>
              <a:rPr lang="en-US" sz="2000" b="0" i="0" u="sng" kern="1200" dirty="0" err="1">
                <a:solidFill>
                  <a:schemeClr val="dk1"/>
                </a:solidFill>
                <a:effectLst/>
                <a:latin typeface="+mn-lt"/>
                <a:ea typeface="+mn-ea"/>
                <a:cs typeface="+mn-cs"/>
                <a:hlinkClick r:id="rId3"/>
              </a:rPr>
              <a:t>VisualLive</a:t>
            </a:r>
            <a:r>
              <a:rPr lang="en-US" sz="2000" b="0" i="0" u="sng" kern="1200" dirty="0">
                <a:solidFill>
                  <a:schemeClr val="dk1"/>
                </a:solidFill>
                <a:effectLst/>
                <a:latin typeface="+mn-lt"/>
                <a:ea typeface="+mn-ea"/>
                <a:cs typeface="+mn-cs"/>
                <a:hlinkClick r:id="rId3"/>
              </a:rPr>
              <a:t> and NOX Innovations</a:t>
            </a:r>
            <a:endParaRPr lang="en-US" sz="2000" b="0" i="0" u="sng" kern="1200" dirty="0">
              <a:solidFill>
                <a:schemeClr val="dk1"/>
              </a:solidFill>
              <a:effectLst/>
              <a:latin typeface="+mn-lt"/>
              <a:ea typeface="+mn-ea"/>
              <a:cs typeface="+mn-cs"/>
            </a:endParaRPr>
          </a:p>
          <a:p>
            <a:r>
              <a:rPr lang="en-US" sz="2000" b="0" i="0" u="none" kern="1200" dirty="0">
                <a:solidFill>
                  <a:schemeClr val="dk1"/>
                </a:solidFill>
                <a:effectLst/>
                <a:latin typeface="+mn-lt"/>
                <a:ea typeface="+mn-ea"/>
                <a:cs typeface="+mn-cs"/>
              </a:rPr>
              <a:t>Used for the construction of a Microsoft data center</a:t>
            </a:r>
          </a:p>
          <a:p>
            <a:r>
              <a:rPr lang="en-US" sz="2000" b="0" i="0" u="none" kern="1200" dirty="0">
                <a:solidFill>
                  <a:schemeClr val="dk1"/>
                </a:solidFill>
                <a:effectLst/>
                <a:latin typeface="+mn-lt"/>
                <a:ea typeface="+mn-ea"/>
                <a:cs typeface="+mn-cs"/>
              </a:rPr>
              <a:t>Review structure to be built before actual build</a:t>
            </a:r>
          </a:p>
          <a:p>
            <a:r>
              <a:rPr lang="en-US" sz="2000" b="0" i="0" u="none" kern="1200" dirty="0">
                <a:solidFill>
                  <a:schemeClr val="dk1"/>
                </a:solidFill>
                <a:effectLst/>
                <a:latin typeface="+mn-lt"/>
                <a:ea typeface="+mn-ea"/>
                <a:cs typeface="+mn-cs"/>
              </a:rPr>
              <a:t>Persistently anchor 3d model of the structures in physical space</a:t>
            </a:r>
          </a:p>
          <a:p>
            <a:r>
              <a:rPr lang="en-US" sz="2000" b="0" i="0" u="none" kern="1200" dirty="0">
                <a:solidFill>
                  <a:schemeClr val="dk1"/>
                </a:solidFill>
                <a:effectLst/>
                <a:latin typeface="+mn-lt"/>
                <a:ea typeface="+mn-ea"/>
                <a:cs typeface="+mn-cs"/>
              </a:rPr>
              <a:t>Visually inspect and track the progress: e.g., pull data from construction monitoring platform and label the virtual structure with “behind schedule”, “on schedule”, or “ahead of schedule”</a:t>
            </a:r>
          </a:p>
          <a:p>
            <a:endParaRPr lang="en-US" sz="2000" b="0" i="0" u="sng"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4"/>
              </a:rPr>
              <a:t>YT video: Microsoft HoloLens: Design spaces in real-world context with Microsoft Layout (floorplan design)</a:t>
            </a:r>
            <a:endParaRPr lang="en-US" sz="1200" b="0" i="0" u="sng" dirty="0">
              <a:solidFill>
                <a:srgbClr val="1155CC"/>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dirty="0">
                <a:solidFill>
                  <a:srgbClr val="1155CC"/>
                </a:solidFill>
                <a:effectLst/>
                <a:latin typeface="Arial" panose="020B0604020202020204" pitchFamily="34" charset="0"/>
              </a:rPr>
              <a:t>Microsoft Layout is a specialized solution for designing floorplan layout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dirty="0">
                <a:solidFill>
                  <a:srgbClr val="1155CC"/>
                </a:solidFill>
                <a:effectLst/>
                <a:latin typeface="Arial" panose="020B0604020202020204" pitchFamily="34" charset="0"/>
              </a:rPr>
              <a:t>Construct a new layout using existing 3d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dirty="0">
                <a:solidFill>
                  <a:srgbClr val="1155CC"/>
                </a:solidFill>
                <a:effectLst/>
                <a:latin typeface="Arial" panose="020B0604020202020204" pitchFamily="34" charset="0"/>
              </a:rPr>
              <a:t>Review layout with colleagues.</a:t>
            </a:r>
            <a:endParaRPr lang="en-US" sz="1200" u="none" dirty="0"/>
          </a:p>
        </p:txBody>
      </p:sp>
      <p:sp>
        <p:nvSpPr>
          <p:cNvPr id="4" name="Slide Number Placeholder 3"/>
          <p:cNvSpPr>
            <a:spLocks noGrp="1"/>
          </p:cNvSpPr>
          <p:nvPr>
            <p:ph type="sldNum" sz="quarter" idx="5"/>
          </p:nvPr>
        </p:nvSpPr>
        <p:spPr/>
        <p:txBody>
          <a:bodyPr/>
          <a:lstStyle/>
          <a:p>
            <a:fld id="{DDB6AC41-E7DD-46CE-AAB9-23CF482BA337}" type="slidenum">
              <a:rPr lang="en-US" smtClean="0"/>
              <a:t>64</a:t>
            </a:fld>
            <a:endParaRPr lang="en-US"/>
          </a:p>
        </p:txBody>
      </p:sp>
    </p:spTree>
    <p:extLst>
      <p:ext uri="{BB962C8B-B14F-4D97-AF65-F5344CB8AC3E}">
        <p14:creationId xmlns:p14="http://schemas.microsoft.com/office/powerpoint/2010/main" val="2956387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3"/>
              </a:rPr>
              <a:t>YT video: More detailed demo of Manifest's AR work instructions solution + how to author a new work instruction/ training</a:t>
            </a:r>
            <a:endParaRPr lang="en-US" sz="1200" b="0" i="0" u="sng" dirty="0">
              <a:solidFill>
                <a:srgbClr val="1155CC"/>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dirty="0">
                <a:solidFill>
                  <a:srgbClr val="1155CC"/>
                </a:solidFill>
                <a:effectLst/>
                <a:latin typeface="Arial" panose="020B0604020202020204" pitchFamily="34" charset="0"/>
              </a:rPr>
              <a:t>Business users can create new work instructions without having to write a single line of code</a:t>
            </a:r>
          </a:p>
        </p:txBody>
      </p:sp>
      <p:sp>
        <p:nvSpPr>
          <p:cNvPr id="4" name="Slide Number Placeholder 3"/>
          <p:cNvSpPr>
            <a:spLocks noGrp="1"/>
          </p:cNvSpPr>
          <p:nvPr>
            <p:ph type="sldNum" sz="quarter" idx="5"/>
          </p:nvPr>
        </p:nvSpPr>
        <p:spPr/>
        <p:txBody>
          <a:bodyPr/>
          <a:lstStyle/>
          <a:p>
            <a:fld id="{DDB6AC41-E7DD-46CE-AAB9-23CF482BA337}" type="slidenum">
              <a:rPr lang="en-US" smtClean="0"/>
              <a:t>65</a:t>
            </a:fld>
            <a:endParaRPr lang="en-US"/>
          </a:p>
        </p:txBody>
      </p:sp>
    </p:spTree>
    <p:extLst>
      <p:ext uri="{BB962C8B-B14F-4D97-AF65-F5344CB8AC3E}">
        <p14:creationId xmlns:p14="http://schemas.microsoft.com/office/powerpoint/2010/main" val="1145064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66</a:t>
            </a:fld>
            <a:endParaRPr lang="en-US"/>
          </a:p>
        </p:txBody>
      </p:sp>
    </p:spTree>
    <p:extLst>
      <p:ext uri="{BB962C8B-B14F-4D97-AF65-F5344CB8AC3E}">
        <p14:creationId xmlns:p14="http://schemas.microsoft.com/office/powerpoint/2010/main" val="2836817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67</a:t>
            </a:fld>
            <a:endParaRPr lang="en-US"/>
          </a:p>
        </p:txBody>
      </p:sp>
    </p:spTree>
    <p:extLst>
      <p:ext uri="{BB962C8B-B14F-4D97-AF65-F5344CB8AC3E}">
        <p14:creationId xmlns:p14="http://schemas.microsoft.com/office/powerpoint/2010/main" val="3971689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3"/>
              </a:rPr>
              <a:t>YT video: Programming a Robotic Arm Using Augmented Reality &amp; Spatial Computing | PTC Reality Lab</a:t>
            </a:r>
            <a:endParaRPr lang="en-US" sz="1200" b="0" i="0" u="sng" dirty="0">
              <a:solidFill>
                <a:srgbClr val="1155CC"/>
              </a:solidFill>
              <a:effectLst/>
              <a:latin typeface="Arial" panose="020B0604020202020204" pitchFamily="34" charset="0"/>
            </a:endParaRPr>
          </a:p>
          <a:p>
            <a:r>
              <a:rPr lang="en-US" dirty="0"/>
              <a:t>Intuitively program a robotic arm using spatial tracking. </a:t>
            </a:r>
          </a:p>
        </p:txBody>
      </p:sp>
      <p:sp>
        <p:nvSpPr>
          <p:cNvPr id="4" name="Slide Number Placeholder 3"/>
          <p:cNvSpPr>
            <a:spLocks noGrp="1"/>
          </p:cNvSpPr>
          <p:nvPr>
            <p:ph type="sldNum" sz="quarter" idx="5"/>
          </p:nvPr>
        </p:nvSpPr>
        <p:spPr/>
        <p:txBody>
          <a:bodyPr/>
          <a:lstStyle/>
          <a:p>
            <a:fld id="{DDB6AC41-E7DD-46CE-AAB9-23CF482BA337}" type="slidenum">
              <a:rPr lang="en-US" smtClean="0"/>
              <a:t>68</a:t>
            </a:fld>
            <a:endParaRPr lang="en-US"/>
          </a:p>
        </p:txBody>
      </p:sp>
    </p:spTree>
    <p:extLst>
      <p:ext uri="{BB962C8B-B14F-4D97-AF65-F5344CB8AC3E}">
        <p14:creationId xmlns:p14="http://schemas.microsoft.com/office/powerpoint/2010/main" val="2675561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Hz refresh rate same as fps?</a:t>
            </a:r>
          </a:p>
        </p:txBody>
      </p:sp>
      <p:sp>
        <p:nvSpPr>
          <p:cNvPr id="4" name="Slide Number Placeholder 3"/>
          <p:cNvSpPr>
            <a:spLocks noGrp="1"/>
          </p:cNvSpPr>
          <p:nvPr>
            <p:ph type="sldNum" sz="quarter" idx="5"/>
          </p:nvPr>
        </p:nvSpPr>
        <p:spPr/>
        <p:txBody>
          <a:bodyPr/>
          <a:lstStyle/>
          <a:p>
            <a:fld id="{DDB6AC41-E7DD-46CE-AAB9-23CF482BA337}" type="slidenum">
              <a:rPr lang="en-US" smtClean="0"/>
              <a:t>80</a:t>
            </a:fld>
            <a:endParaRPr lang="en-US"/>
          </a:p>
        </p:txBody>
      </p:sp>
    </p:spTree>
    <p:extLst>
      <p:ext uri="{BB962C8B-B14F-4D97-AF65-F5344CB8AC3E}">
        <p14:creationId xmlns:p14="http://schemas.microsoft.com/office/powerpoint/2010/main" val="2355963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84</a:t>
            </a:fld>
            <a:endParaRPr lang="en-US"/>
          </a:p>
        </p:txBody>
      </p:sp>
    </p:spTree>
    <p:extLst>
      <p:ext uri="{BB962C8B-B14F-4D97-AF65-F5344CB8AC3E}">
        <p14:creationId xmlns:p14="http://schemas.microsoft.com/office/powerpoint/2010/main" val="1896725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9</a:t>
            </a:fld>
            <a:endParaRPr lang="en-US"/>
          </a:p>
        </p:txBody>
      </p:sp>
    </p:spTree>
    <p:extLst>
      <p:ext uri="{BB962C8B-B14F-4D97-AF65-F5344CB8AC3E}">
        <p14:creationId xmlns:p14="http://schemas.microsoft.com/office/powerpoint/2010/main" val="4280582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85</a:t>
            </a:fld>
            <a:endParaRPr lang="en-US"/>
          </a:p>
        </p:txBody>
      </p:sp>
    </p:spTree>
    <p:extLst>
      <p:ext uri="{BB962C8B-B14F-4D97-AF65-F5344CB8AC3E}">
        <p14:creationId xmlns:p14="http://schemas.microsoft.com/office/powerpoint/2010/main" val="765136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0563C1"/>
                </a:solidFill>
                <a:effectLst/>
                <a:hlinkClick r:id="rId3">
                  <a:extLst>
                    <a:ext uri="{A12FA001-AC4F-418D-AE19-62706E023703}">
                      <ahyp:hlinkClr xmlns:ahyp="http://schemas.microsoft.com/office/drawing/2018/hyperlinkcolor" val="tx"/>
                    </a:ext>
                  </a:extLst>
                </a:hlinkClick>
              </a:rPr>
              <a:t>YT video: Coachella and Flume go all in on live concert AR | Spotlight | Unreal Engine</a:t>
            </a:r>
            <a:endParaRPr lang="en-US" sz="1200" b="0" i="0" u="sng" dirty="0">
              <a:solidFill>
                <a:srgbClr val="1155CC"/>
              </a:solidFill>
              <a:effectLst/>
            </a:endParaRPr>
          </a:p>
          <a:p>
            <a:r>
              <a:rPr lang="en-US" dirty="0"/>
              <a:t>Less emphasis on functionalities: technically easy to implement</a:t>
            </a:r>
          </a:p>
          <a:p>
            <a:r>
              <a:rPr lang="en-US" dirty="0"/>
              <a:t>More emphasis on contents: focus on composing an engaging story</a:t>
            </a:r>
          </a:p>
        </p:txBody>
      </p:sp>
      <p:sp>
        <p:nvSpPr>
          <p:cNvPr id="4" name="Slide Number Placeholder 3"/>
          <p:cNvSpPr>
            <a:spLocks noGrp="1"/>
          </p:cNvSpPr>
          <p:nvPr>
            <p:ph type="sldNum" sz="quarter" idx="5"/>
          </p:nvPr>
        </p:nvSpPr>
        <p:spPr/>
        <p:txBody>
          <a:bodyPr/>
          <a:lstStyle/>
          <a:p>
            <a:fld id="{DDB6AC41-E7DD-46CE-AAB9-23CF482BA337}" type="slidenum">
              <a:rPr lang="en-US" smtClean="0"/>
              <a:t>104</a:t>
            </a:fld>
            <a:endParaRPr lang="en-US"/>
          </a:p>
        </p:txBody>
      </p:sp>
    </p:spTree>
    <p:extLst>
      <p:ext uri="{BB962C8B-B14F-4D97-AF65-F5344CB8AC3E}">
        <p14:creationId xmlns:p14="http://schemas.microsoft.com/office/powerpoint/2010/main" val="2766181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3"/>
              </a:rPr>
              <a:t>Design and Implementation of “</a:t>
            </a:r>
            <a:r>
              <a:rPr lang="en-US" sz="1200" b="0" i="0" u="sng" dirty="0" err="1">
                <a:solidFill>
                  <a:srgbClr val="1155CC"/>
                </a:solidFill>
                <a:effectLst/>
                <a:latin typeface="Arial" panose="020B0604020202020204" pitchFamily="34" charset="0"/>
                <a:hlinkClick r:id="rId3"/>
              </a:rPr>
              <a:t>AugMedicine</a:t>
            </a:r>
            <a:r>
              <a:rPr lang="en-US" sz="1200" b="0" i="0" u="sng" dirty="0">
                <a:solidFill>
                  <a:srgbClr val="1155CC"/>
                </a:solidFill>
                <a:effectLst/>
                <a:latin typeface="Arial" panose="020B0604020202020204" pitchFamily="34" charset="0"/>
                <a:hlinkClick r:id="rId3"/>
              </a:rPr>
              <a:t>: Lung Cases,” an Augmented Reality Application for the Medical Curriculum on the Presentation of Dyspnea</a:t>
            </a:r>
            <a:r>
              <a:rPr lang="en-US" sz="1200" dirty="0"/>
              <a:t>: video </a:t>
            </a:r>
            <a:r>
              <a:rPr lang="en-US" sz="1200" dirty="0">
                <a:hlinkClick r:id="rId4"/>
              </a:rPr>
              <a:t>here</a:t>
            </a:r>
            <a:r>
              <a:rPr lang="en-US" sz="1200" dirty="0"/>
              <a:t> </a:t>
            </a:r>
            <a:endParaRPr lang="en-US" sz="1200" b="0" i="0" u="sng" dirty="0">
              <a:solidFill>
                <a:srgbClr val="1155CC"/>
              </a:solidFill>
              <a:effectLst/>
              <a:latin typeface="Arial" panose="020B0604020202020204" pitchFamily="34" charset="0"/>
              <a:hlinkClick r:id="rId5"/>
            </a:endParaRPr>
          </a:p>
          <a:p>
            <a:r>
              <a:rPr lang="en-US" dirty="0"/>
              <a:t>Multiple students together view a 3d model of lung and listen to the sound it makes for different lung conditions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5"/>
              </a:rPr>
              <a:t>YT video: A hospital revolution: VSI </a:t>
            </a:r>
            <a:r>
              <a:rPr lang="en-US" sz="1200" b="0" i="0" u="sng" dirty="0" err="1">
                <a:solidFill>
                  <a:srgbClr val="1155CC"/>
                </a:solidFill>
                <a:effectLst/>
                <a:latin typeface="Arial" panose="020B0604020202020204" pitchFamily="34" charset="0"/>
                <a:hlinkClick r:id="rId5"/>
              </a:rPr>
              <a:t>HoloMedicine</a:t>
            </a:r>
            <a:r>
              <a:rPr lang="en-US" sz="1200" b="0" i="0" u="sng" dirty="0">
                <a:solidFill>
                  <a:srgbClr val="1155CC"/>
                </a:solidFill>
                <a:effectLst/>
                <a:latin typeface="Arial" panose="020B0604020202020204" pitchFamily="34" charset="0"/>
                <a:hlinkClick r:id="rId5"/>
              </a:rPr>
              <a:t>®</a:t>
            </a:r>
            <a:endParaRPr lang="en-US" dirty="0"/>
          </a:p>
          <a:p>
            <a:r>
              <a:rPr lang="en-US" dirty="0"/>
              <a:t>Construct a 3d model of patient’s organs and tumors from 2d MRI/ CT scan images. </a:t>
            </a:r>
          </a:p>
          <a:p>
            <a:r>
              <a:rPr lang="en-US" dirty="0"/>
              <a:t>Examine the 3D model to plan for surgery and determine success rate.</a:t>
            </a:r>
          </a:p>
          <a:p>
            <a:r>
              <a:rPr lang="en-US" dirty="0"/>
              <a:t>Walk patient thru surgery procedural to ease them before the surgery.</a:t>
            </a:r>
          </a:p>
          <a:p>
            <a:r>
              <a:rPr lang="en-US" dirty="0"/>
              <a:t>View patient data during and post-surgery to assist in decision making. </a:t>
            </a:r>
          </a:p>
        </p:txBody>
      </p:sp>
      <p:sp>
        <p:nvSpPr>
          <p:cNvPr id="4" name="Slide Number Placeholder 3"/>
          <p:cNvSpPr>
            <a:spLocks noGrp="1"/>
          </p:cNvSpPr>
          <p:nvPr>
            <p:ph type="sldNum" sz="quarter" idx="5"/>
          </p:nvPr>
        </p:nvSpPr>
        <p:spPr/>
        <p:txBody>
          <a:bodyPr/>
          <a:lstStyle/>
          <a:p>
            <a:fld id="{DDB6AC41-E7DD-46CE-AAB9-23CF482BA337}" type="slidenum">
              <a:rPr lang="en-US" smtClean="0"/>
              <a:t>112</a:t>
            </a:fld>
            <a:endParaRPr lang="en-US"/>
          </a:p>
        </p:txBody>
      </p:sp>
    </p:spTree>
    <p:extLst>
      <p:ext uri="{BB962C8B-B14F-4D97-AF65-F5344CB8AC3E}">
        <p14:creationId xmlns:p14="http://schemas.microsoft.com/office/powerpoint/2010/main" val="31317841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3">
                  <a:extLst>
                    <a:ext uri="{A12FA001-AC4F-418D-AE19-62706E023703}">
                      <ahyp:hlinkClr xmlns:ahyp="http://schemas.microsoft.com/office/drawing/2018/hyperlinkcolor" val="tx"/>
                    </a:ext>
                  </a:extLst>
                </a:hlinkClick>
              </a:rPr>
              <a:t>YT video: Augmented reality could be a game-changer for firefighters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Use thermal camera to highlight the contour of a room and objects inside that room in neon colors &gt; enable fire fighters to see in a smoke-filled room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sng" dirty="0">
              <a:solidFill>
                <a:srgbClr val="1155CC"/>
              </a:solidFill>
              <a:effectLst/>
              <a:hlinkClick r:id="" action="ppaction://noactio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hlinkClick r:id="" action="ppaction://noaction"/>
              </a:rPr>
              <a:t>Identification of Living Human Objects from Collapsed Architecture Debris to Improve the Disaster Rescue Operations Using IoT and Augmented Reality</a:t>
            </a:r>
            <a:r>
              <a:rPr lang="en-US" sz="1400" b="0" i="0" u="sng" dirty="0">
                <a:solidFill>
                  <a:srgbClr val="1155CC"/>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 screenshot; no video):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use drones to detect signals from wearable devices and locate buried victims in collapsed buildings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prioritize victims based on age, heart rate,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navigate firefighters to the victim’s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sng" dirty="0">
                <a:solidFill>
                  <a:srgbClr val="1155CC"/>
                </a:solidFill>
                <a:effectLst/>
                <a:latin typeface="Arial" panose="020B0604020202020204" pitchFamily="34" charset="0"/>
                <a:hlinkClick r:id="rId4">
                  <a:extLst>
                    <a:ext uri="{A12FA001-AC4F-418D-AE19-62706E023703}">
                      <ahyp:hlinkClr xmlns:ahyp="http://schemas.microsoft.com/office/drawing/2018/hyperlinkcolor" val="tx"/>
                    </a:ext>
                  </a:extLst>
                </a:hlinkClick>
              </a:rPr>
              <a:t>Augmented Reality for Fire &amp; Emergency Services</a:t>
            </a:r>
            <a:r>
              <a:rPr lang="en-US" sz="1200" b="0" i="0" u="sng" dirty="0">
                <a:solidFill>
                  <a:srgbClr val="1155CC"/>
                </a:solidFill>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dirty="0">
                <a:solidFill>
                  <a:srgbClr val="1155CC"/>
                </a:solidFill>
                <a:effectLst/>
                <a:latin typeface="Arial" panose="020B0604020202020204" pitchFamily="34" charset="0"/>
              </a:rPr>
              <a:t>view building blueprint,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dirty="0">
                <a:solidFill>
                  <a:srgbClr val="1155CC"/>
                </a:solidFill>
                <a:effectLst/>
                <a:latin typeface="Arial" panose="020B0604020202020204" pitchFamily="34" charset="0"/>
              </a:rPr>
              <a:t>stream live video to control center,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dirty="0">
                <a:solidFill>
                  <a:srgbClr val="1155CC"/>
                </a:solidFill>
                <a:effectLst/>
                <a:latin typeface="Arial" panose="020B0604020202020204" pitchFamily="34" charset="0"/>
              </a:rPr>
              <a:t>receive navigation instructions,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dirty="0">
                <a:solidFill>
                  <a:srgbClr val="1155CC"/>
                </a:solidFill>
                <a:effectLst/>
                <a:latin typeface="Arial" panose="020B0604020202020204" pitchFamily="34" charset="0"/>
              </a:rPr>
              <a:t>mark an area as search complete,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dirty="0">
                <a:solidFill>
                  <a:srgbClr val="1155CC"/>
                </a:solidFill>
                <a:effectLst/>
                <a:latin typeface="Arial" panose="020B0604020202020204" pitchFamily="34" charset="0"/>
              </a:rPr>
              <a:t>voice memo of the patient condition and first aid performed.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113</a:t>
            </a:fld>
            <a:endParaRPr lang="en-US"/>
          </a:p>
        </p:txBody>
      </p:sp>
    </p:spTree>
    <p:extLst>
      <p:ext uri="{BB962C8B-B14F-4D97-AF65-F5344CB8AC3E}">
        <p14:creationId xmlns:p14="http://schemas.microsoft.com/office/powerpoint/2010/main" val="18319737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3"/>
              </a:rPr>
              <a:t>YT video: Microsoft HoloLens: Partner Spotlight with Black Marble (policing work)</a:t>
            </a:r>
            <a:endParaRPr lang="en-US" sz="1200" dirty="0"/>
          </a:p>
          <a:p>
            <a:r>
              <a:rPr lang="en-US" dirty="0"/>
              <a:t>3d mesh of crime scene + live stream data to command center</a:t>
            </a:r>
          </a:p>
          <a:p>
            <a:r>
              <a:rPr lang="en-US" dirty="0"/>
              <a:t>Based on live stream video, remote forensics specialists can guide on-site police officers (e.g., bagging a special piece of evidence) and avoid overcrowding the crime scene and potentially contaminate the scene</a:t>
            </a:r>
          </a:p>
          <a:p>
            <a:r>
              <a:rPr lang="en-US" dirty="0"/>
              <a:t>View reports + crime scene back in station: detectives to retrace the steps of the murder to solve the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4"/>
              </a:rPr>
              <a:t>Future of First Response: Vision for Police</a:t>
            </a:r>
            <a:endParaRPr lang="en-US" sz="1200" b="0" i="0" u="sng" dirty="0">
              <a:solidFill>
                <a:srgbClr val="1155CC"/>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 live location of fellow officers to avoid friendly fire</a:t>
            </a:r>
          </a:p>
          <a:p>
            <a:r>
              <a:rPr lang="en-US" dirty="0"/>
              <a:t>View live camera from drone to see where the suspect is and how to best approach</a:t>
            </a:r>
          </a:p>
          <a:p>
            <a:r>
              <a:rPr lang="en-US" dirty="0"/>
              <a:t>Receive navigation instructions from remote officers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114</a:t>
            </a:fld>
            <a:endParaRPr lang="en-US"/>
          </a:p>
        </p:txBody>
      </p:sp>
    </p:spTree>
    <p:extLst>
      <p:ext uri="{BB962C8B-B14F-4D97-AF65-F5344CB8AC3E}">
        <p14:creationId xmlns:p14="http://schemas.microsoft.com/office/powerpoint/2010/main" val="871926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sng" kern="1200" dirty="0">
                <a:solidFill>
                  <a:schemeClr val="dk1"/>
                </a:solidFill>
                <a:effectLst/>
                <a:latin typeface="+mn-lt"/>
                <a:ea typeface="+mn-ea"/>
                <a:cs typeface="+mn-cs"/>
                <a:hlinkClick r:id="rId3"/>
              </a:rPr>
              <a:t>YT video: Microsoft HoloLens 2: Partner Spotlight with </a:t>
            </a:r>
            <a:r>
              <a:rPr lang="en-US" sz="2000" b="0" i="0" u="sng" kern="1200" dirty="0" err="1">
                <a:solidFill>
                  <a:schemeClr val="dk1"/>
                </a:solidFill>
                <a:effectLst/>
                <a:latin typeface="+mn-lt"/>
                <a:ea typeface="+mn-ea"/>
                <a:cs typeface="+mn-cs"/>
                <a:hlinkClick r:id="rId3"/>
              </a:rPr>
              <a:t>VisualLive</a:t>
            </a:r>
            <a:r>
              <a:rPr lang="en-US" sz="2000" b="0" i="0" u="sng" kern="1200" dirty="0">
                <a:solidFill>
                  <a:schemeClr val="dk1"/>
                </a:solidFill>
                <a:effectLst/>
                <a:latin typeface="+mn-lt"/>
                <a:ea typeface="+mn-ea"/>
                <a:cs typeface="+mn-cs"/>
                <a:hlinkClick r:id="rId3"/>
              </a:rPr>
              <a:t> and NOX Innovations</a:t>
            </a:r>
            <a:endParaRPr lang="en-US" sz="2000" b="0" i="0" u="sng" kern="1200" dirty="0">
              <a:solidFill>
                <a:schemeClr val="dk1"/>
              </a:solidFill>
              <a:effectLst/>
              <a:latin typeface="+mn-lt"/>
              <a:ea typeface="+mn-ea"/>
              <a:cs typeface="+mn-cs"/>
            </a:endParaRPr>
          </a:p>
          <a:p>
            <a:r>
              <a:rPr lang="en-US" sz="2000" b="0" i="0" u="none" kern="1200" dirty="0">
                <a:solidFill>
                  <a:schemeClr val="dk1"/>
                </a:solidFill>
                <a:effectLst/>
                <a:latin typeface="+mn-lt"/>
                <a:ea typeface="+mn-ea"/>
                <a:cs typeface="+mn-cs"/>
              </a:rPr>
              <a:t>Used for the construction of a Microsoft data center</a:t>
            </a:r>
          </a:p>
          <a:p>
            <a:r>
              <a:rPr lang="en-US" sz="2000" b="0" i="0" u="none" kern="1200" dirty="0">
                <a:solidFill>
                  <a:schemeClr val="dk1"/>
                </a:solidFill>
                <a:effectLst/>
                <a:latin typeface="+mn-lt"/>
                <a:ea typeface="+mn-ea"/>
                <a:cs typeface="+mn-cs"/>
              </a:rPr>
              <a:t>Review structure to be built before actual build</a:t>
            </a:r>
          </a:p>
          <a:p>
            <a:r>
              <a:rPr lang="en-US" sz="2000" b="0" i="0" u="none" kern="1200" dirty="0">
                <a:solidFill>
                  <a:schemeClr val="dk1"/>
                </a:solidFill>
                <a:effectLst/>
                <a:latin typeface="+mn-lt"/>
                <a:ea typeface="+mn-ea"/>
                <a:cs typeface="+mn-cs"/>
              </a:rPr>
              <a:t>Persistently anchor 3d model of the structures in physical space</a:t>
            </a:r>
          </a:p>
          <a:p>
            <a:r>
              <a:rPr lang="en-US" sz="2000" b="0" i="0" u="none" kern="1200" dirty="0">
                <a:solidFill>
                  <a:schemeClr val="dk1"/>
                </a:solidFill>
                <a:effectLst/>
                <a:latin typeface="+mn-lt"/>
                <a:ea typeface="+mn-ea"/>
                <a:cs typeface="+mn-cs"/>
              </a:rPr>
              <a:t>Visually inspect and track the progress: e.g., pull data from construction monitoring platform and label the virtual structure with “behind schedule”, “on schedule”, or “ahead of schedule”</a:t>
            </a:r>
          </a:p>
          <a:p>
            <a:endParaRPr lang="en-US" sz="2000" b="0" i="0" u="sng"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4"/>
              </a:rPr>
              <a:t>YT video: Microsoft HoloLens: Design spaces in real-world context with Microsoft Layout (floorplan design)</a:t>
            </a:r>
            <a:endParaRPr lang="en-US" sz="1200" b="0" i="0" u="sng" dirty="0">
              <a:solidFill>
                <a:srgbClr val="1155CC"/>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dirty="0">
                <a:solidFill>
                  <a:srgbClr val="1155CC"/>
                </a:solidFill>
                <a:effectLst/>
                <a:latin typeface="Arial" panose="020B0604020202020204" pitchFamily="34" charset="0"/>
              </a:rPr>
              <a:t>Microsoft Layout is a specialized solution for designing floorplan layout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dirty="0">
                <a:solidFill>
                  <a:srgbClr val="1155CC"/>
                </a:solidFill>
                <a:effectLst/>
                <a:latin typeface="Arial" panose="020B0604020202020204" pitchFamily="34" charset="0"/>
              </a:rPr>
              <a:t>Construct a new layout using existing 3d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dirty="0">
                <a:solidFill>
                  <a:srgbClr val="1155CC"/>
                </a:solidFill>
                <a:effectLst/>
                <a:latin typeface="Arial" panose="020B0604020202020204" pitchFamily="34" charset="0"/>
              </a:rPr>
              <a:t>Review layout with colleagues.</a:t>
            </a:r>
            <a:endParaRPr lang="en-US" sz="1200" u="none" dirty="0"/>
          </a:p>
        </p:txBody>
      </p:sp>
      <p:sp>
        <p:nvSpPr>
          <p:cNvPr id="4" name="Slide Number Placeholder 3"/>
          <p:cNvSpPr>
            <a:spLocks noGrp="1"/>
          </p:cNvSpPr>
          <p:nvPr>
            <p:ph type="sldNum" sz="quarter" idx="5"/>
          </p:nvPr>
        </p:nvSpPr>
        <p:spPr/>
        <p:txBody>
          <a:bodyPr/>
          <a:lstStyle/>
          <a:p>
            <a:fld id="{DDB6AC41-E7DD-46CE-AAB9-23CF482BA337}" type="slidenum">
              <a:rPr lang="en-US" smtClean="0"/>
              <a:t>115</a:t>
            </a:fld>
            <a:endParaRPr lang="en-US"/>
          </a:p>
        </p:txBody>
      </p:sp>
    </p:spTree>
    <p:extLst>
      <p:ext uri="{BB962C8B-B14F-4D97-AF65-F5344CB8AC3E}">
        <p14:creationId xmlns:p14="http://schemas.microsoft.com/office/powerpoint/2010/main" val="3287725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3"/>
              </a:rPr>
              <a:t>YT video: More detailed demo of Manifest's AR work instructions solution + how to author a new work instruction/ training</a:t>
            </a:r>
            <a:endParaRPr lang="en-US" sz="1200" b="0" i="0" u="sng" dirty="0">
              <a:solidFill>
                <a:srgbClr val="1155CC"/>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dirty="0">
                <a:solidFill>
                  <a:srgbClr val="1155CC"/>
                </a:solidFill>
                <a:effectLst/>
                <a:latin typeface="Arial" panose="020B0604020202020204" pitchFamily="34" charset="0"/>
              </a:rPr>
              <a:t>Business users can create new work instructions without having to write a single line of code</a:t>
            </a:r>
          </a:p>
        </p:txBody>
      </p:sp>
      <p:sp>
        <p:nvSpPr>
          <p:cNvPr id="4" name="Slide Number Placeholder 3"/>
          <p:cNvSpPr>
            <a:spLocks noGrp="1"/>
          </p:cNvSpPr>
          <p:nvPr>
            <p:ph type="sldNum" sz="quarter" idx="5"/>
          </p:nvPr>
        </p:nvSpPr>
        <p:spPr/>
        <p:txBody>
          <a:bodyPr/>
          <a:lstStyle/>
          <a:p>
            <a:fld id="{DDB6AC41-E7DD-46CE-AAB9-23CF482BA337}" type="slidenum">
              <a:rPr lang="en-US" smtClean="0"/>
              <a:t>116</a:t>
            </a:fld>
            <a:endParaRPr lang="en-US"/>
          </a:p>
        </p:txBody>
      </p:sp>
    </p:spTree>
    <p:extLst>
      <p:ext uri="{BB962C8B-B14F-4D97-AF65-F5344CB8AC3E}">
        <p14:creationId xmlns:p14="http://schemas.microsoft.com/office/powerpoint/2010/main" val="2197177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117</a:t>
            </a:fld>
            <a:endParaRPr lang="en-US"/>
          </a:p>
        </p:txBody>
      </p:sp>
    </p:spTree>
    <p:extLst>
      <p:ext uri="{BB962C8B-B14F-4D97-AF65-F5344CB8AC3E}">
        <p14:creationId xmlns:p14="http://schemas.microsoft.com/office/powerpoint/2010/main" val="35532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1155CC"/>
                </a:solidFill>
                <a:effectLst/>
                <a:latin typeface="Arial" panose="020B0604020202020204" pitchFamily="34" charset="0"/>
                <a:hlinkClick r:id="rId3"/>
              </a:rPr>
              <a:t>YT video: Programming a Robotic Arm Using Augmented Reality &amp; Spatial Computing | PTC Reality Lab</a:t>
            </a:r>
            <a:endParaRPr lang="en-US" sz="1200" b="0" i="0" u="sng" dirty="0">
              <a:solidFill>
                <a:srgbClr val="1155CC"/>
              </a:solidFill>
              <a:effectLst/>
              <a:latin typeface="Arial" panose="020B0604020202020204" pitchFamily="34" charset="0"/>
            </a:endParaRPr>
          </a:p>
          <a:p>
            <a:r>
              <a:rPr lang="en-US" dirty="0"/>
              <a:t>Intuitively program a robotic arm using spatial tracking. </a:t>
            </a:r>
          </a:p>
        </p:txBody>
      </p:sp>
      <p:sp>
        <p:nvSpPr>
          <p:cNvPr id="4" name="Slide Number Placeholder 3"/>
          <p:cNvSpPr>
            <a:spLocks noGrp="1"/>
          </p:cNvSpPr>
          <p:nvPr>
            <p:ph type="sldNum" sz="quarter" idx="5"/>
          </p:nvPr>
        </p:nvSpPr>
        <p:spPr/>
        <p:txBody>
          <a:bodyPr/>
          <a:lstStyle/>
          <a:p>
            <a:fld id="{DDB6AC41-E7DD-46CE-AAB9-23CF482BA337}" type="slidenum">
              <a:rPr lang="en-US" smtClean="0"/>
              <a:t>118</a:t>
            </a:fld>
            <a:endParaRPr lang="en-US"/>
          </a:p>
        </p:txBody>
      </p:sp>
    </p:spTree>
    <p:extLst>
      <p:ext uri="{BB962C8B-B14F-4D97-AF65-F5344CB8AC3E}">
        <p14:creationId xmlns:p14="http://schemas.microsoft.com/office/powerpoint/2010/main" val="13791906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dirty="0">
                <a:solidFill>
                  <a:srgbClr val="0563C1"/>
                </a:solidFill>
                <a:effectLst/>
                <a:hlinkClick r:id="rId3">
                  <a:extLst>
                    <a:ext uri="{A12FA001-AC4F-418D-AE19-62706E023703}">
                      <ahyp:hlinkClr xmlns:ahyp="http://schemas.microsoft.com/office/drawing/2018/hyperlinkcolor" val="tx"/>
                    </a:ext>
                  </a:extLst>
                </a:hlinkClick>
              </a:rPr>
              <a:t>YT video: Coachella and Flume go all in on live concert AR | Spotlight | Unreal Engine</a:t>
            </a:r>
            <a:endParaRPr lang="en-US" sz="1200" b="0" i="0" u="sng" dirty="0">
              <a:solidFill>
                <a:srgbClr val="1155CC"/>
              </a:solidFill>
              <a:effectLst/>
            </a:endParaRPr>
          </a:p>
          <a:p>
            <a:r>
              <a:rPr lang="en-US" dirty="0"/>
              <a:t>Less emphasis on functionalities: technically easy to implement</a:t>
            </a:r>
          </a:p>
          <a:p>
            <a:r>
              <a:rPr lang="en-US" dirty="0"/>
              <a:t>More emphasis on contents: focus on composing an engaging story</a:t>
            </a:r>
          </a:p>
        </p:txBody>
      </p:sp>
      <p:sp>
        <p:nvSpPr>
          <p:cNvPr id="4" name="Slide Number Placeholder 3"/>
          <p:cNvSpPr>
            <a:spLocks noGrp="1"/>
          </p:cNvSpPr>
          <p:nvPr>
            <p:ph type="sldNum" sz="quarter" idx="5"/>
          </p:nvPr>
        </p:nvSpPr>
        <p:spPr/>
        <p:txBody>
          <a:bodyPr/>
          <a:lstStyle/>
          <a:p>
            <a:fld id="{DDB6AC41-E7DD-46CE-AAB9-23CF482BA337}" type="slidenum">
              <a:rPr lang="en-US" smtClean="0"/>
              <a:t>119</a:t>
            </a:fld>
            <a:endParaRPr lang="en-US"/>
          </a:p>
        </p:txBody>
      </p:sp>
    </p:spTree>
    <p:extLst>
      <p:ext uri="{BB962C8B-B14F-4D97-AF65-F5344CB8AC3E}">
        <p14:creationId xmlns:p14="http://schemas.microsoft.com/office/powerpoint/2010/main" val="3286448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10</a:t>
            </a:fld>
            <a:endParaRPr lang="en-US"/>
          </a:p>
        </p:txBody>
      </p:sp>
    </p:spTree>
    <p:extLst>
      <p:ext uri="{BB962C8B-B14F-4D97-AF65-F5344CB8AC3E}">
        <p14:creationId xmlns:p14="http://schemas.microsoft.com/office/powerpoint/2010/main" val="2146388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11</a:t>
            </a:fld>
            <a:endParaRPr lang="en-US"/>
          </a:p>
        </p:txBody>
      </p:sp>
    </p:spTree>
    <p:extLst>
      <p:ext uri="{BB962C8B-B14F-4D97-AF65-F5344CB8AC3E}">
        <p14:creationId xmlns:p14="http://schemas.microsoft.com/office/powerpoint/2010/main" val="290778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12</a:t>
            </a:fld>
            <a:endParaRPr lang="en-US"/>
          </a:p>
        </p:txBody>
      </p:sp>
    </p:spTree>
    <p:extLst>
      <p:ext uri="{BB962C8B-B14F-4D97-AF65-F5344CB8AC3E}">
        <p14:creationId xmlns:p14="http://schemas.microsoft.com/office/powerpoint/2010/main" val="2539330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13</a:t>
            </a:fld>
            <a:endParaRPr lang="en-US"/>
          </a:p>
        </p:txBody>
      </p:sp>
    </p:spTree>
    <p:extLst>
      <p:ext uri="{BB962C8B-B14F-4D97-AF65-F5344CB8AC3E}">
        <p14:creationId xmlns:p14="http://schemas.microsoft.com/office/powerpoint/2010/main" val="1481608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14</a:t>
            </a:fld>
            <a:endParaRPr lang="en-US"/>
          </a:p>
        </p:txBody>
      </p:sp>
    </p:spTree>
    <p:extLst>
      <p:ext uri="{BB962C8B-B14F-4D97-AF65-F5344CB8AC3E}">
        <p14:creationId xmlns:p14="http://schemas.microsoft.com/office/powerpoint/2010/main" val="26372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form.accenture.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DA00-D7F5-82D6-2413-396FCFC1B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FBB5D-2C4C-3BDC-EB46-97C88E5C8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F90A6B-FB59-0EAC-7C3C-09BC6FD7E93A}"/>
              </a:ext>
            </a:extLst>
          </p:cNvPr>
          <p:cNvSpPr>
            <a:spLocks noGrp="1"/>
          </p:cNvSpPr>
          <p:nvPr>
            <p:ph type="dt" sz="half" idx="10"/>
          </p:nvPr>
        </p:nvSpPr>
        <p:spPr/>
        <p:txBody>
          <a:bodyPr/>
          <a:lstStyle/>
          <a:p>
            <a:fld id="{71C2ABF1-E9C1-4F9C-BFE3-AF9B4647C523}" type="datetimeFigureOut">
              <a:rPr lang="en-GB" smtClean="0"/>
              <a:t>23/01/2023</a:t>
            </a:fld>
            <a:endParaRPr lang="en-GB"/>
          </a:p>
        </p:txBody>
      </p:sp>
      <p:sp>
        <p:nvSpPr>
          <p:cNvPr id="5" name="Footer Placeholder 4">
            <a:extLst>
              <a:ext uri="{FF2B5EF4-FFF2-40B4-BE49-F238E27FC236}">
                <a16:creationId xmlns:a16="http://schemas.microsoft.com/office/drawing/2014/main" id="{CDDAAC3D-632A-2A41-D7B0-4B46B5A8EB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F34CC1-7E43-03DE-1968-2A623FD48387}"/>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4186734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8FC5-469A-1F93-DDA0-86ABCE570B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4B36A3-733D-C1DF-6CE1-819605159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E1881D-9F91-C768-3DAD-91312948F3D8}"/>
              </a:ext>
            </a:extLst>
          </p:cNvPr>
          <p:cNvSpPr>
            <a:spLocks noGrp="1"/>
          </p:cNvSpPr>
          <p:nvPr>
            <p:ph type="dt" sz="half" idx="10"/>
          </p:nvPr>
        </p:nvSpPr>
        <p:spPr/>
        <p:txBody>
          <a:bodyPr/>
          <a:lstStyle/>
          <a:p>
            <a:fld id="{71C2ABF1-E9C1-4F9C-BFE3-AF9B4647C523}" type="datetimeFigureOut">
              <a:rPr lang="en-GB" smtClean="0"/>
              <a:t>23/01/2023</a:t>
            </a:fld>
            <a:endParaRPr lang="en-GB"/>
          </a:p>
        </p:txBody>
      </p:sp>
      <p:sp>
        <p:nvSpPr>
          <p:cNvPr id="5" name="Footer Placeholder 4">
            <a:extLst>
              <a:ext uri="{FF2B5EF4-FFF2-40B4-BE49-F238E27FC236}">
                <a16:creationId xmlns:a16="http://schemas.microsoft.com/office/drawing/2014/main" id="{E268BF0D-AE4F-4505-E3D3-2250DCC8DF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A0E456-4494-F29D-B924-AF43D53725C2}"/>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1516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64D6D-A138-A2BD-363F-EEE9EFBDEC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CC0AB8-7F85-FD64-352C-C10E73992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DCAB35-1A57-213F-6DFF-4CE7187507F6}"/>
              </a:ext>
            </a:extLst>
          </p:cNvPr>
          <p:cNvSpPr>
            <a:spLocks noGrp="1"/>
          </p:cNvSpPr>
          <p:nvPr>
            <p:ph type="dt" sz="half" idx="10"/>
          </p:nvPr>
        </p:nvSpPr>
        <p:spPr/>
        <p:txBody>
          <a:bodyPr/>
          <a:lstStyle/>
          <a:p>
            <a:fld id="{71C2ABF1-E9C1-4F9C-BFE3-AF9B4647C523}" type="datetimeFigureOut">
              <a:rPr lang="en-GB" smtClean="0"/>
              <a:t>23/01/2023</a:t>
            </a:fld>
            <a:endParaRPr lang="en-GB"/>
          </a:p>
        </p:txBody>
      </p:sp>
      <p:sp>
        <p:nvSpPr>
          <p:cNvPr id="5" name="Footer Placeholder 4">
            <a:extLst>
              <a:ext uri="{FF2B5EF4-FFF2-40B4-BE49-F238E27FC236}">
                <a16:creationId xmlns:a16="http://schemas.microsoft.com/office/drawing/2014/main" id="{0FD3496A-4671-5271-CC46-55E4EBC484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B5EBE-7F41-B9DF-5363-9C36E7D6D26A}"/>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8558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200"/>
          </a:xfrm>
          <a:prstGeom prst="rect">
            <a:avLst/>
          </a:prstGeom>
        </p:spPr>
        <p:txBody>
          <a:bodyPr lIns="0" tIns="0" rIns="0" bIns="0" anchor="ctr"/>
          <a:lstStyle>
            <a:lvl1pPr algn="ctr">
              <a:defRPr sz="8800">
                <a:solidFill>
                  <a:schemeClr val="tx1"/>
                </a:solidFill>
              </a:defRPr>
            </a:lvl1pPr>
          </a:lstStyle>
          <a:p>
            <a:r>
              <a:rPr lang="en-US" dirty="0"/>
              <a:t>Welcome</a:t>
            </a:r>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Tree>
    <p:extLst>
      <p:ext uri="{BB962C8B-B14F-4D97-AF65-F5344CB8AC3E}">
        <p14:creationId xmlns:p14="http://schemas.microsoft.com/office/powerpoint/2010/main" val="2395245892"/>
      </p:ext>
    </p:extLst>
  </p:cSld>
  <p:clrMapOvr>
    <a:overrideClrMapping bg1="dk1" tx1="lt1" bg2="dk2" tx2="lt2" accent1="accent1" accent2="accent2" accent3="accent3" accent4="accent4" accent5="accent5" accent6="accent6" hlink="hlink" folHlink="folHlink"/>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urple Cover D + Greater Than L">
    <p:bg>
      <p:bgPr>
        <a:solidFill>
          <a:schemeClr val="accent3"/>
        </a:solidFill>
        <a:effectLst/>
      </p:bgPr>
    </p:bg>
    <p:spTree>
      <p:nvGrpSpPr>
        <p:cNvPr id="1" name=""/>
        <p:cNvGrpSpPr/>
        <p:nvPr/>
      </p:nvGrpSpPr>
      <p:grpSpPr>
        <a:xfrm>
          <a:off x="0" y="0"/>
          <a:ext cx="0" cy="0"/>
          <a:chOff x="0" y="0"/>
          <a:chExt cx="0" cy="0"/>
        </a:xfrm>
      </p:grpSpPr>
      <p:pic>
        <p:nvPicPr>
          <p:cNvPr id="9" name="Picture 8" descr="Shape, background pattern&#10;&#10;Description automatically generated">
            <a:extLst>
              <a:ext uri="{FF2B5EF4-FFF2-40B4-BE49-F238E27FC236}">
                <a16:creationId xmlns:a16="http://schemas.microsoft.com/office/drawing/2014/main" id="{FFD33371-256D-DB4D-867D-333CDE8D405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24859" y="0"/>
            <a:ext cx="7186141" cy="6858000"/>
          </a:xfrm>
          <a:prstGeom prst="rect">
            <a:avLst/>
          </a:prstGeom>
        </p:spPr>
      </p:pic>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12" name="Text Placeholder 15">
            <a:extLst>
              <a:ext uri="{FF2B5EF4-FFF2-40B4-BE49-F238E27FC236}">
                <a16:creationId xmlns:a16="http://schemas.microsoft.com/office/drawing/2014/main" id="{7622263B-A8AE-4C43-853B-755A5059D40B}"/>
              </a:ext>
            </a:extLst>
          </p:cNvPr>
          <p:cNvSpPr>
            <a:spLocks noGrp="1"/>
          </p:cNvSpPr>
          <p:nvPr>
            <p:ph type="body" sz="quarter" idx="13" hasCustomPrompt="1"/>
          </p:nvPr>
        </p:nvSpPr>
        <p:spPr>
          <a:xfrm>
            <a:off x="475595" y="2040042"/>
            <a:ext cx="5512905" cy="418614"/>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tx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
        <p:nvSpPr>
          <p:cNvPr id="14" name="Text Placeholder 15">
            <a:extLst>
              <a:ext uri="{FF2B5EF4-FFF2-40B4-BE49-F238E27FC236}">
                <a16:creationId xmlns:a16="http://schemas.microsoft.com/office/drawing/2014/main" id="{15EECAE5-54BE-554C-B89B-8763696CF1B7}"/>
              </a:ext>
            </a:extLst>
          </p:cNvPr>
          <p:cNvSpPr>
            <a:spLocks noGrp="1"/>
          </p:cNvSpPr>
          <p:nvPr>
            <p:ph type="body" sz="quarter" idx="14" hasCustomPrompt="1"/>
          </p:nvPr>
        </p:nvSpPr>
        <p:spPr>
          <a:xfrm>
            <a:off x="475595" y="4341643"/>
            <a:ext cx="4241801" cy="418614"/>
          </a:xfrm>
          <a:prstGeom prst="rect">
            <a:avLst/>
          </a:prstGeom>
        </p:spPr>
        <p:txBody>
          <a:bodyPr vert="horz" lIns="0" tIns="0" rIns="0" bIns="0" rtlCol="0">
            <a:noAutofit/>
          </a:bodyPr>
          <a:lstStyle>
            <a:lvl1pPr marL="0" indent="0" algn="l">
              <a:lnSpc>
                <a:spcPct val="90000"/>
              </a:lnSpc>
              <a:buNone/>
              <a:defRPr lang="en-US" sz="1600" b="0" i="0" spc="0" baseline="0" dirty="0" smtClean="0">
                <a:solidFill>
                  <a:schemeClr val="tx1"/>
                </a:solidFill>
                <a:latin typeface="GT Sectra Fine Rg" pitchFamily="2"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Date</a:t>
            </a:r>
          </a:p>
        </p:txBody>
      </p:sp>
      <p:sp>
        <p:nvSpPr>
          <p:cNvPr id="15" name="Title 1">
            <a:extLst>
              <a:ext uri="{FF2B5EF4-FFF2-40B4-BE49-F238E27FC236}">
                <a16:creationId xmlns:a16="http://schemas.microsoft.com/office/drawing/2014/main" id="{FE4B75A9-80C8-1B49-AA6D-F3736F06E1F1}"/>
              </a:ext>
            </a:extLst>
          </p:cNvPr>
          <p:cNvSpPr>
            <a:spLocks noGrp="1"/>
          </p:cNvSpPr>
          <p:nvPr>
            <p:ph type="title" hasCustomPrompt="1"/>
          </p:nvPr>
        </p:nvSpPr>
        <p:spPr>
          <a:xfrm>
            <a:off x="475595" y="2484783"/>
            <a:ext cx="7040753" cy="1857600"/>
          </a:xfrm>
          <a:prstGeom prst="rect">
            <a:avLst/>
          </a:prstGeom>
        </p:spPr>
        <p:txBody>
          <a:bodyPr lIns="0" tIns="0" rIns="0" bIns="0" anchor="ctr"/>
          <a:lstStyle>
            <a:lvl1pPr algn="l">
              <a:defRPr sz="8000">
                <a:solidFill>
                  <a:schemeClr val="tx1"/>
                </a:solidFill>
              </a:defRPr>
            </a:lvl1pPr>
          </a:lstStyle>
          <a:p>
            <a:r>
              <a:rPr lang="en-US" dirty="0"/>
              <a:t>Title</a:t>
            </a:r>
          </a:p>
        </p:txBody>
      </p:sp>
    </p:spTree>
    <p:extLst>
      <p:ext uri="{BB962C8B-B14F-4D97-AF65-F5344CB8AC3E}">
        <p14:creationId xmlns:p14="http://schemas.microsoft.com/office/powerpoint/2010/main" val="2753626674"/>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edium Title">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9144117E-8A84-714F-9D35-B2F5483B8A67}"/>
              </a:ext>
            </a:extLst>
          </p:cNvPr>
          <p:cNvSpPr>
            <a:spLocks noGrp="1"/>
          </p:cNvSpPr>
          <p:nvPr>
            <p:ph type="body" sz="quarter" idx="14" hasCustomPrompt="1"/>
          </p:nvPr>
        </p:nvSpPr>
        <p:spPr>
          <a:xfrm>
            <a:off x="454636" y="444948"/>
            <a:ext cx="11286000" cy="1030500"/>
          </a:xfrm>
          <a:prstGeom prst="rect">
            <a:avLst/>
          </a:prstGeom>
        </p:spPr>
        <p:txBody>
          <a:bodyPr lIns="0" tIns="0" rIns="0" bIns="0">
            <a:noAutofit/>
          </a:bodyPr>
          <a:lstStyle>
            <a:lvl1pPr>
              <a:lnSpc>
                <a:spcPct val="80000"/>
              </a:lnSpc>
              <a:spcBef>
                <a:spcPts val="0"/>
              </a:spcBef>
              <a:spcAft>
                <a:spcPts val="0"/>
              </a:spcAft>
              <a:defRPr sz="4800" b="1" i="0">
                <a:latin typeface="Graphik" panose="020B0503030202060203" pitchFamily="34" charset="77"/>
              </a:defRPr>
            </a:lvl1pPr>
          </a:lstStyle>
          <a:p>
            <a:pPr lvl="0"/>
            <a:r>
              <a:rPr lang="en-US" dirty="0"/>
              <a:t>Click to edit this Master title</a:t>
            </a:r>
          </a:p>
        </p:txBody>
      </p:sp>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Tree>
    <p:extLst>
      <p:ext uri="{BB962C8B-B14F-4D97-AF65-F5344CB8AC3E}">
        <p14:creationId xmlns:p14="http://schemas.microsoft.com/office/powerpoint/2010/main" val="389021624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
        <p:nvSpPr>
          <p:cNvPr id="7" name="Text Placeholder 4">
            <a:extLst>
              <a:ext uri="{FF2B5EF4-FFF2-40B4-BE49-F238E27FC236}">
                <a16:creationId xmlns:a16="http://schemas.microsoft.com/office/drawing/2014/main" id="{C6AF662F-5FB5-374D-A851-A69DE83E04E7}"/>
              </a:ext>
            </a:extLst>
          </p:cNvPr>
          <p:cNvSpPr>
            <a:spLocks noGrp="1"/>
          </p:cNvSpPr>
          <p:nvPr>
            <p:ph type="body" sz="quarter" idx="14" hasCustomPrompt="1"/>
          </p:nvPr>
        </p:nvSpPr>
        <p:spPr>
          <a:xfrm>
            <a:off x="454637" y="444948"/>
            <a:ext cx="5641364" cy="1030481"/>
          </a:xfrm>
          <a:prstGeom prst="rect">
            <a:avLst/>
          </a:prstGeom>
        </p:spPr>
        <p:txBody>
          <a:bodyPr lIns="0" tIns="0" rIns="0" bIns="0">
            <a:noAutofit/>
          </a:bodyPr>
          <a:lstStyle>
            <a:lvl1pPr>
              <a:lnSpc>
                <a:spcPct val="80000"/>
              </a:lnSpc>
              <a:spcBef>
                <a:spcPts val="0"/>
              </a:spcBef>
              <a:spcAft>
                <a:spcPts val="0"/>
              </a:spcAft>
              <a:defRPr sz="32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32360168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iddleTitle_Paragraph">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8A46EA9D-67DB-7642-AABD-BB22539A1DA6}"/>
              </a:ext>
            </a:extLst>
          </p:cNvPr>
          <p:cNvSpPr>
            <a:spLocks noGrp="1"/>
          </p:cNvSpPr>
          <p:nvPr>
            <p:ph type="body" sz="quarter" idx="29" hasCustomPrompt="1"/>
          </p:nvPr>
        </p:nvSpPr>
        <p:spPr>
          <a:xfrm>
            <a:off x="6317163" y="1875118"/>
            <a:ext cx="5419616" cy="3401999"/>
          </a:xfrm>
          <a:prstGeom prst="rect">
            <a:avLst/>
          </a:prstGeom>
        </p:spPr>
        <p:txBody>
          <a:bodyPr lIns="0" tIns="0" rIns="0" bIns="0" anchor="ctr">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9DA6BDE7-7E71-EF45-8003-DCF9D573E048}"/>
              </a:ext>
            </a:extLst>
          </p:cNvPr>
          <p:cNvSpPr>
            <a:spLocks noGrp="1"/>
          </p:cNvSpPr>
          <p:nvPr>
            <p:ph type="body" sz="quarter" idx="14" hasCustomPrompt="1"/>
          </p:nvPr>
        </p:nvSpPr>
        <p:spPr>
          <a:xfrm>
            <a:off x="454635" y="1875117"/>
            <a:ext cx="5419615" cy="3401999"/>
          </a:xfrm>
          <a:prstGeom prst="rect">
            <a:avLst/>
          </a:prstGeom>
        </p:spPr>
        <p:txBody>
          <a:bodyPr lIns="0" tIns="0" rIns="0" bIns="0" anchor="ctr">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747108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Greetings Gradient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442913" y="2318273"/>
            <a:ext cx="6978839" cy="2221454"/>
          </a:xfrm>
          <a:prstGeom prst="rect">
            <a:avLst/>
          </a:prstGeom>
        </p:spPr>
        <p:txBody>
          <a:bodyPr lIns="0" tIns="0" rIns="0" bIns="0" anchor="ctr"/>
          <a:lstStyle>
            <a:lvl1pPr algn="l">
              <a:defRPr sz="8000">
                <a:solidFill>
                  <a:schemeClr val="tx1"/>
                </a:solidFill>
              </a:defRPr>
            </a:lvl1pPr>
          </a:lstStyle>
          <a:p>
            <a:r>
              <a:rPr lang="en-US" dirty="0"/>
              <a:t>Thank you</a:t>
            </a:r>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13522662"/>
      </p:ext>
    </p:extLst>
  </p:cSld>
  <p:clrMapOvr>
    <a:overrideClrMapping bg1="dk1" tx1="lt1" bg2="dk2" tx2="lt2" accent1="accent1" accent2="accent2" accent3="accent3" accent4="accent4" accent5="accent5" accent6="accent6" hlink="hlink" folHlink="folHlink"/>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Slide Gray Box Lef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1B9F259-DEEB-DB43-88EF-148F63EBBB78}"/>
              </a:ext>
            </a:extLst>
          </p:cNvPr>
          <p:cNvSpPr/>
          <p:nvPr userDrawn="1"/>
        </p:nvSpPr>
        <p:spPr>
          <a:xfrm>
            <a:off x="1" y="0"/>
            <a:ext cx="74980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9" name="Text Placeholder 2">
            <a:extLst>
              <a:ext uri="{FF2B5EF4-FFF2-40B4-BE49-F238E27FC236}">
                <a16:creationId xmlns:a16="http://schemas.microsoft.com/office/drawing/2014/main" id="{CCDD4070-364F-F94C-B185-67DA31D49DFF}"/>
              </a:ext>
            </a:extLst>
          </p:cNvPr>
          <p:cNvSpPr txBox="1">
            <a:spLocks/>
          </p:cNvSpPr>
          <p:nvPr/>
        </p:nvSpPr>
        <p:spPr>
          <a:xfrm>
            <a:off x="453881" y="5828453"/>
            <a:ext cx="914400" cy="243838"/>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INDUSTRY</a:t>
            </a:r>
          </a:p>
        </p:txBody>
      </p:sp>
      <p:sp>
        <p:nvSpPr>
          <p:cNvPr id="21" name="Text Placeholder 2">
            <a:extLst>
              <a:ext uri="{FF2B5EF4-FFF2-40B4-BE49-F238E27FC236}">
                <a16:creationId xmlns:a16="http://schemas.microsoft.com/office/drawing/2014/main" id="{2B01C56D-CD67-A94D-ADD8-B35E90AB0406}"/>
              </a:ext>
            </a:extLst>
          </p:cNvPr>
          <p:cNvSpPr txBox="1">
            <a:spLocks/>
          </p:cNvSpPr>
          <p:nvPr/>
        </p:nvSpPr>
        <p:spPr>
          <a:xfrm>
            <a:off x="3951224" y="5828452"/>
            <a:ext cx="914400" cy="257154"/>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REGION</a:t>
            </a:r>
          </a:p>
        </p:txBody>
      </p:sp>
      <p:cxnSp>
        <p:nvCxnSpPr>
          <p:cNvPr id="23" name="Straight Connector 22">
            <a:extLst>
              <a:ext uri="{FF2B5EF4-FFF2-40B4-BE49-F238E27FC236}">
                <a16:creationId xmlns:a16="http://schemas.microsoft.com/office/drawing/2014/main" id="{1F5E1E71-0858-0E41-973C-1F27072ED221}"/>
              </a:ext>
            </a:extLst>
          </p:cNvPr>
          <p:cNvCxnSpPr>
            <a:cxnSpLocks/>
          </p:cNvCxnSpPr>
          <p:nvPr/>
        </p:nvCxnSpPr>
        <p:spPr>
          <a:xfrm>
            <a:off x="453881" y="5828452"/>
            <a:ext cx="6739371"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E3F27992-A859-9149-8C49-EA1BE7C25F25}"/>
              </a:ext>
            </a:extLst>
          </p:cNvPr>
          <p:cNvSpPr>
            <a:spLocks noGrp="1"/>
          </p:cNvSpPr>
          <p:nvPr userDrawn="1">
            <p:ph type="body" sz="quarter" idx="45" hasCustomPrompt="1"/>
          </p:nvPr>
        </p:nvSpPr>
        <p:spPr>
          <a:xfrm>
            <a:off x="7863840" y="1358354"/>
            <a:ext cx="3873524" cy="1391125"/>
          </a:xfrm>
          <a:prstGeom prst="rect">
            <a:avLst/>
          </a:prstGeom>
        </p:spPr>
        <p:txBody>
          <a:bodyPr lIns="0" tIns="0" rIns="0" bIns="0" anchor="t">
            <a:noAutofit/>
          </a:bodyPr>
          <a:lstStyle>
            <a:lvl1pPr>
              <a:lnSpc>
                <a:spcPct val="80000"/>
              </a:lnSpc>
              <a:spcBef>
                <a:spcPts val="0"/>
              </a:spcBef>
              <a:spcAft>
                <a:spcPts val="0"/>
              </a:spcAft>
              <a:defRPr sz="3200" b="1" i="0">
                <a:solidFill>
                  <a:schemeClr val="tx1"/>
                </a:solidFill>
                <a:latin typeface="Graphik" panose="020B0503030202060203" pitchFamily="34" charset="77"/>
              </a:defRPr>
            </a:lvl1pPr>
          </a:lstStyle>
          <a:p>
            <a:pPr lvl="0"/>
            <a:r>
              <a:rPr lang="en-US" dirty="0"/>
              <a:t>Edit this two lines master title</a:t>
            </a:r>
          </a:p>
        </p:txBody>
      </p:sp>
      <p:sp>
        <p:nvSpPr>
          <p:cNvPr id="10" name="Slide Number Placeholder 9"/>
          <p:cNvSpPr>
            <a:spLocks noGrp="1"/>
          </p:cNvSpPr>
          <p:nvPr userDrawn="1">
            <p:ph type="sldNum" sz="quarter" idx="17"/>
          </p:nvPr>
        </p:nvSpPr>
        <p:spPr/>
        <p:txBody>
          <a:bodyPr/>
          <a:lstStyle/>
          <a:p>
            <a:fld id="{4F9AC08D-23A9-440E-BCB9-AA1E9877CC38}" type="slidenum">
              <a:rPr lang="en-US" smtClean="0"/>
              <a:pPr/>
              <a:t>‹#›</a:t>
            </a:fld>
            <a:endParaRPr lang="en-US" dirty="0"/>
          </a:p>
        </p:txBody>
      </p:sp>
      <p:sp>
        <p:nvSpPr>
          <p:cNvPr id="11" name="Text Placeholder 2">
            <a:extLst>
              <a:ext uri="{FF2B5EF4-FFF2-40B4-BE49-F238E27FC236}">
                <a16:creationId xmlns:a16="http://schemas.microsoft.com/office/drawing/2014/main" id="{8163F9F8-9C7C-3043-8089-D8EC6F55A189}"/>
              </a:ext>
            </a:extLst>
          </p:cNvPr>
          <p:cNvSpPr>
            <a:spLocks noGrp="1"/>
          </p:cNvSpPr>
          <p:nvPr userDrawn="1">
            <p:ph type="body" sz="quarter" idx="37" hasCustomPrompt="1"/>
          </p:nvPr>
        </p:nvSpPr>
        <p:spPr>
          <a:xfrm>
            <a:off x="7863840" y="2768051"/>
            <a:ext cx="3873524" cy="2643891"/>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9" name="Picture 28" descr="A picture containing drawing, clock&#10;&#10;Description automatically generated">
            <a:extLst>
              <a:ext uri="{FF2B5EF4-FFF2-40B4-BE49-F238E27FC236}">
                <a16:creationId xmlns:a16="http://schemas.microsoft.com/office/drawing/2014/main" id="{E217000D-C9DE-AF40-BAC7-4063252616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30" name="TextBox 29">
            <a:extLst>
              <a:ext uri="{FF2B5EF4-FFF2-40B4-BE49-F238E27FC236}">
                <a16:creationId xmlns:a16="http://schemas.microsoft.com/office/drawing/2014/main" id="{ECEB1F3B-E26E-B943-A2B4-0E6E8FAEA7EF}"/>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31" name="Rectangle 30">
            <a:hlinkClick r:id="rId3"/>
            <a:extLst>
              <a:ext uri="{FF2B5EF4-FFF2-40B4-BE49-F238E27FC236}">
                <a16:creationId xmlns:a16="http://schemas.microsoft.com/office/drawing/2014/main" id="{A860033B-80FC-FA42-805F-F265792DE5A1}"/>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
        <p:nvSpPr>
          <p:cNvPr id="32" name="Text Placeholder 3">
            <a:extLst>
              <a:ext uri="{FF2B5EF4-FFF2-40B4-BE49-F238E27FC236}">
                <a16:creationId xmlns:a16="http://schemas.microsoft.com/office/drawing/2014/main" id="{1A84068D-2032-0F49-BDAD-E3E5B36A7D43}"/>
              </a:ext>
            </a:extLst>
          </p:cNvPr>
          <p:cNvSpPr>
            <a:spLocks noGrp="1"/>
          </p:cNvSpPr>
          <p:nvPr>
            <p:ph type="body" idx="25" hasCustomPrompt="1"/>
          </p:nvPr>
        </p:nvSpPr>
        <p:spPr>
          <a:xfrm>
            <a:off x="1484031"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
        <p:nvSpPr>
          <p:cNvPr id="33" name="Text Placeholder 3">
            <a:extLst>
              <a:ext uri="{FF2B5EF4-FFF2-40B4-BE49-F238E27FC236}">
                <a16:creationId xmlns:a16="http://schemas.microsoft.com/office/drawing/2014/main" id="{28A9B5A0-1F4F-8048-9CDD-30F772440A7A}"/>
              </a:ext>
            </a:extLst>
          </p:cNvPr>
          <p:cNvSpPr>
            <a:spLocks noGrp="1"/>
          </p:cNvSpPr>
          <p:nvPr>
            <p:ph type="body" idx="46" hasCustomPrompt="1"/>
          </p:nvPr>
        </p:nvSpPr>
        <p:spPr>
          <a:xfrm>
            <a:off x="4981374"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Tree>
    <p:extLst>
      <p:ext uri="{BB962C8B-B14F-4D97-AF65-F5344CB8AC3E}">
        <p14:creationId xmlns:p14="http://schemas.microsoft.com/office/powerpoint/2010/main" val="1287976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White Cover A + Greater Than M">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7AD433-4B77-E741-930C-11F17D433B19}"/>
              </a:ext>
            </a:extLst>
          </p:cNvPr>
          <p:cNvSpPr txBox="1"/>
          <p:nvPr/>
        </p:nvSpPr>
        <p:spPr>
          <a:xfrm>
            <a:off x="4490720" y="4043529"/>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10" name="Picture 9" descr="Shape, background pattern&#10;&#10;Description automatically generated">
            <a:extLst>
              <a:ext uri="{FF2B5EF4-FFF2-40B4-BE49-F238E27FC236}">
                <a16:creationId xmlns:a16="http://schemas.microsoft.com/office/drawing/2014/main" id="{0AAA4F9A-B0EC-C345-9FDE-249DD4DEC8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24" b="-1234"/>
          <a:stretch/>
        </p:blipFill>
        <p:spPr>
          <a:xfrm>
            <a:off x="442913" y="5355502"/>
            <a:ext cx="670786" cy="751393"/>
          </a:xfrm>
          <a:prstGeom prst="rect">
            <a:avLst/>
          </a:prstGeom>
        </p:spPr>
      </p:pic>
      <p:sp>
        <p:nvSpPr>
          <p:cNvPr id="6" name="TextBox 5">
            <a:extLst>
              <a:ext uri="{FF2B5EF4-FFF2-40B4-BE49-F238E27FC236}">
                <a16:creationId xmlns:a16="http://schemas.microsoft.com/office/drawing/2014/main" id="{6FA1302B-6794-45FA-A428-AB50D28EF9A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9" name="Title 1">
            <a:extLst>
              <a:ext uri="{FF2B5EF4-FFF2-40B4-BE49-F238E27FC236}">
                <a16:creationId xmlns:a16="http://schemas.microsoft.com/office/drawing/2014/main" id="{CCCE78E3-03D9-2A4C-B47D-AFCFD68C8387}"/>
              </a:ext>
            </a:extLst>
          </p:cNvPr>
          <p:cNvSpPr>
            <a:spLocks noGrp="1"/>
          </p:cNvSpPr>
          <p:nvPr>
            <p:ph type="title" hasCustomPrompt="1"/>
          </p:nvPr>
        </p:nvSpPr>
        <p:spPr>
          <a:xfrm>
            <a:off x="475594" y="2096786"/>
            <a:ext cx="7948244" cy="2220884"/>
          </a:xfrm>
          <a:prstGeom prst="rect">
            <a:avLst/>
          </a:prstGeom>
        </p:spPr>
        <p:txBody>
          <a:bodyPr lIns="0" tIns="0" rIns="0" bIns="0" anchor="t" anchorCtr="0"/>
          <a:lstStyle>
            <a:lvl1pPr algn="l">
              <a:defRPr sz="8000">
                <a:solidFill>
                  <a:schemeClr val="bg1"/>
                </a:solidFill>
              </a:defRPr>
            </a:lvl1pPr>
          </a:lstStyle>
          <a:p>
            <a:r>
              <a:rPr lang="en-US" dirty="0"/>
              <a:t>Title</a:t>
            </a:r>
          </a:p>
        </p:txBody>
      </p:sp>
      <p:sp>
        <p:nvSpPr>
          <p:cNvPr id="12" name="Text Placeholder 15">
            <a:extLst>
              <a:ext uri="{FF2B5EF4-FFF2-40B4-BE49-F238E27FC236}">
                <a16:creationId xmlns:a16="http://schemas.microsoft.com/office/drawing/2014/main" id="{5ECC831D-6194-AD43-9DB5-C71507384B5E}"/>
              </a:ext>
            </a:extLst>
          </p:cNvPr>
          <p:cNvSpPr>
            <a:spLocks noGrp="1"/>
          </p:cNvSpPr>
          <p:nvPr>
            <p:ph type="body" sz="quarter" idx="13" hasCustomPrompt="1"/>
          </p:nvPr>
        </p:nvSpPr>
        <p:spPr>
          <a:xfrm>
            <a:off x="475594" y="1549497"/>
            <a:ext cx="7948244" cy="397161"/>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accent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Tree>
    <p:extLst>
      <p:ext uri="{BB962C8B-B14F-4D97-AF65-F5344CB8AC3E}">
        <p14:creationId xmlns:p14="http://schemas.microsoft.com/office/powerpoint/2010/main" val="102068294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4E0D-B7F5-459A-559B-47D1DBB37C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064619-9A38-C294-1BFA-5C7F66F2F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7596E0-FCF8-8F6F-7B46-51978F260841}"/>
              </a:ext>
            </a:extLst>
          </p:cNvPr>
          <p:cNvSpPr>
            <a:spLocks noGrp="1"/>
          </p:cNvSpPr>
          <p:nvPr>
            <p:ph type="dt" sz="half" idx="10"/>
          </p:nvPr>
        </p:nvSpPr>
        <p:spPr/>
        <p:txBody>
          <a:bodyPr/>
          <a:lstStyle/>
          <a:p>
            <a:fld id="{71C2ABF1-E9C1-4F9C-BFE3-AF9B4647C523}" type="datetimeFigureOut">
              <a:rPr lang="en-GB" smtClean="0"/>
              <a:t>23/01/2023</a:t>
            </a:fld>
            <a:endParaRPr lang="en-GB"/>
          </a:p>
        </p:txBody>
      </p:sp>
      <p:sp>
        <p:nvSpPr>
          <p:cNvPr id="5" name="Footer Placeholder 4">
            <a:extLst>
              <a:ext uri="{FF2B5EF4-FFF2-40B4-BE49-F238E27FC236}">
                <a16:creationId xmlns:a16="http://schemas.microsoft.com/office/drawing/2014/main" id="{5BBC616E-BDFB-79D4-C37F-57C1049552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6BD760-2FDB-A78B-1DE8-BC6D6A0FE22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66459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AC99-1CB3-784B-195B-88E478A2BE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66DBB73-3478-8B4A-638F-189A2E1161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B1126-BC96-8048-706D-D42ABF154CEA}"/>
              </a:ext>
            </a:extLst>
          </p:cNvPr>
          <p:cNvSpPr>
            <a:spLocks noGrp="1"/>
          </p:cNvSpPr>
          <p:nvPr>
            <p:ph type="dt" sz="half" idx="10"/>
          </p:nvPr>
        </p:nvSpPr>
        <p:spPr/>
        <p:txBody>
          <a:bodyPr/>
          <a:lstStyle/>
          <a:p>
            <a:fld id="{71C2ABF1-E9C1-4F9C-BFE3-AF9B4647C523}" type="datetimeFigureOut">
              <a:rPr lang="en-GB" smtClean="0"/>
              <a:t>23/01/2023</a:t>
            </a:fld>
            <a:endParaRPr lang="en-GB"/>
          </a:p>
        </p:txBody>
      </p:sp>
      <p:sp>
        <p:nvSpPr>
          <p:cNvPr id="5" name="Footer Placeholder 4">
            <a:extLst>
              <a:ext uri="{FF2B5EF4-FFF2-40B4-BE49-F238E27FC236}">
                <a16:creationId xmlns:a16="http://schemas.microsoft.com/office/drawing/2014/main" id="{4261AA0E-0381-86AB-53AA-704D7775D5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60E166-0FA7-BC5F-F787-01CE3E7305C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5104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43D9-A1B1-657C-18FF-273A8BD7C3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FE11A6-FC1B-EC14-8509-887CCD11F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5558536-6A4F-075D-C780-E73041E16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8003B9F-C89E-56F1-F3E2-B2F906902923}"/>
              </a:ext>
            </a:extLst>
          </p:cNvPr>
          <p:cNvSpPr>
            <a:spLocks noGrp="1"/>
          </p:cNvSpPr>
          <p:nvPr>
            <p:ph type="dt" sz="half" idx="10"/>
          </p:nvPr>
        </p:nvSpPr>
        <p:spPr/>
        <p:txBody>
          <a:bodyPr/>
          <a:lstStyle/>
          <a:p>
            <a:fld id="{71C2ABF1-E9C1-4F9C-BFE3-AF9B4647C523}" type="datetimeFigureOut">
              <a:rPr lang="en-GB" smtClean="0"/>
              <a:t>23/01/2023</a:t>
            </a:fld>
            <a:endParaRPr lang="en-GB"/>
          </a:p>
        </p:txBody>
      </p:sp>
      <p:sp>
        <p:nvSpPr>
          <p:cNvPr id="6" name="Footer Placeholder 5">
            <a:extLst>
              <a:ext uri="{FF2B5EF4-FFF2-40B4-BE49-F238E27FC236}">
                <a16:creationId xmlns:a16="http://schemas.microsoft.com/office/drawing/2014/main" id="{F756F41A-22DA-2442-2407-AA21082AA2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CF6AB7-AEA2-3EB9-BA15-908D9C3BDE8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95303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C9AE-A4A3-A33E-D420-94F852020F8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B04CE5-E86B-CC59-AB06-DAF7EBAA4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7CB69-5C68-1D2B-A2AE-3A249BCC0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52A83A-EB45-E554-0E7B-C705462A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10F12-22B8-504C-AEBB-E03D48C7D5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C27A2F-D2EA-2911-288D-982C64ABFD7E}"/>
              </a:ext>
            </a:extLst>
          </p:cNvPr>
          <p:cNvSpPr>
            <a:spLocks noGrp="1"/>
          </p:cNvSpPr>
          <p:nvPr>
            <p:ph type="dt" sz="half" idx="10"/>
          </p:nvPr>
        </p:nvSpPr>
        <p:spPr/>
        <p:txBody>
          <a:bodyPr/>
          <a:lstStyle/>
          <a:p>
            <a:fld id="{71C2ABF1-E9C1-4F9C-BFE3-AF9B4647C523}" type="datetimeFigureOut">
              <a:rPr lang="en-GB" smtClean="0"/>
              <a:t>23/01/2023</a:t>
            </a:fld>
            <a:endParaRPr lang="en-GB"/>
          </a:p>
        </p:txBody>
      </p:sp>
      <p:sp>
        <p:nvSpPr>
          <p:cNvPr id="8" name="Footer Placeholder 7">
            <a:extLst>
              <a:ext uri="{FF2B5EF4-FFF2-40B4-BE49-F238E27FC236}">
                <a16:creationId xmlns:a16="http://schemas.microsoft.com/office/drawing/2014/main" id="{A2F99BC1-97CA-C3F0-5EDB-C3522DF171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00397E0-F511-544A-0C28-6773401111A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33881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C840-7EE7-575F-B671-DDCBC4D70D2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E96B92-FF88-1DA4-E735-3D40D881D7ED}"/>
              </a:ext>
            </a:extLst>
          </p:cNvPr>
          <p:cNvSpPr>
            <a:spLocks noGrp="1"/>
          </p:cNvSpPr>
          <p:nvPr>
            <p:ph type="dt" sz="half" idx="10"/>
          </p:nvPr>
        </p:nvSpPr>
        <p:spPr/>
        <p:txBody>
          <a:bodyPr/>
          <a:lstStyle/>
          <a:p>
            <a:fld id="{71C2ABF1-E9C1-4F9C-BFE3-AF9B4647C523}" type="datetimeFigureOut">
              <a:rPr lang="en-GB" smtClean="0"/>
              <a:t>23/01/2023</a:t>
            </a:fld>
            <a:endParaRPr lang="en-GB"/>
          </a:p>
        </p:txBody>
      </p:sp>
      <p:sp>
        <p:nvSpPr>
          <p:cNvPr id="4" name="Footer Placeholder 3">
            <a:extLst>
              <a:ext uri="{FF2B5EF4-FFF2-40B4-BE49-F238E27FC236}">
                <a16:creationId xmlns:a16="http://schemas.microsoft.com/office/drawing/2014/main" id="{4FA84467-FEF6-E2CF-8614-995CB029008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7345E7-CF24-1689-84FB-3035DF862368}"/>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667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9DA8D9-31DE-DAE3-38EA-6DC879BF5B6D}"/>
              </a:ext>
            </a:extLst>
          </p:cNvPr>
          <p:cNvSpPr>
            <a:spLocks noGrp="1"/>
          </p:cNvSpPr>
          <p:nvPr>
            <p:ph type="dt" sz="half" idx="10"/>
          </p:nvPr>
        </p:nvSpPr>
        <p:spPr/>
        <p:txBody>
          <a:bodyPr/>
          <a:lstStyle/>
          <a:p>
            <a:fld id="{71C2ABF1-E9C1-4F9C-BFE3-AF9B4647C523}" type="datetimeFigureOut">
              <a:rPr lang="en-GB" smtClean="0"/>
              <a:t>23/01/2023</a:t>
            </a:fld>
            <a:endParaRPr lang="en-GB"/>
          </a:p>
        </p:txBody>
      </p:sp>
      <p:sp>
        <p:nvSpPr>
          <p:cNvPr id="3" name="Footer Placeholder 2">
            <a:extLst>
              <a:ext uri="{FF2B5EF4-FFF2-40B4-BE49-F238E27FC236}">
                <a16:creationId xmlns:a16="http://schemas.microsoft.com/office/drawing/2014/main" id="{DE287A8C-E7E2-536E-BDDB-550DA8BE17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105AE9-31B4-4FEF-18F0-023EB5695CC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10200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FD14-870E-DAA5-EF6C-73F420856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614A00-706A-3221-816E-0B7803118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E32EF24-72E2-C44A-004B-64CEEDCD2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8D9F-9F5A-DE9F-A502-53E4386967BA}"/>
              </a:ext>
            </a:extLst>
          </p:cNvPr>
          <p:cNvSpPr>
            <a:spLocks noGrp="1"/>
          </p:cNvSpPr>
          <p:nvPr>
            <p:ph type="dt" sz="half" idx="10"/>
          </p:nvPr>
        </p:nvSpPr>
        <p:spPr/>
        <p:txBody>
          <a:bodyPr/>
          <a:lstStyle/>
          <a:p>
            <a:fld id="{71C2ABF1-E9C1-4F9C-BFE3-AF9B4647C523}" type="datetimeFigureOut">
              <a:rPr lang="en-GB" smtClean="0"/>
              <a:t>23/01/2023</a:t>
            </a:fld>
            <a:endParaRPr lang="en-GB"/>
          </a:p>
        </p:txBody>
      </p:sp>
      <p:sp>
        <p:nvSpPr>
          <p:cNvPr id="6" name="Footer Placeholder 5">
            <a:extLst>
              <a:ext uri="{FF2B5EF4-FFF2-40B4-BE49-F238E27FC236}">
                <a16:creationId xmlns:a16="http://schemas.microsoft.com/office/drawing/2014/main" id="{4A83CBFE-4A50-4A2E-0A64-1876B200CA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021561-4538-403E-979D-B32AB185A060}"/>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43847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F05B-FC2B-0527-E17A-AFC6B9A20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5EED3B-285F-2D5E-65B1-4C0BFC94A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3FA425-DEAB-5AB9-12EF-F35EDE7BE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5E761-1081-5B1A-3340-74232DCC2879}"/>
              </a:ext>
            </a:extLst>
          </p:cNvPr>
          <p:cNvSpPr>
            <a:spLocks noGrp="1"/>
          </p:cNvSpPr>
          <p:nvPr>
            <p:ph type="dt" sz="half" idx="10"/>
          </p:nvPr>
        </p:nvSpPr>
        <p:spPr/>
        <p:txBody>
          <a:bodyPr/>
          <a:lstStyle/>
          <a:p>
            <a:fld id="{71C2ABF1-E9C1-4F9C-BFE3-AF9B4647C523}" type="datetimeFigureOut">
              <a:rPr lang="en-GB" smtClean="0"/>
              <a:t>23/01/2023</a:t>
            </a:fld>
            <a:endParaRPr lang="en-GB"/>
          </a:p>
        </p:txBody>
      </p:sp>
      <p:sp>
        <p:nvSpPr>
          <p:cNvPr id="6" name="Footer Placeholder 5">
            <a:extLst>
              <a:ext uri="{FF2B5EF4-FFF2-40B4-BE49-F238E27FC236}">
                <a16:creationId xmlns:a16="http://schemas.microsoft.com/office/drawing/2014/main" id="{0CECBA38-706D-3740-9F88-C31D42D61C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B40F05-8650-F4FF-30ED-CE5CEBED5626}"/>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84439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hyperlink" Target="https://form.accenture.com/" TargetMode="External"/><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6116A-4AAC-B55C-F945-BE5A65A92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845492-530A-1D30-AC53-F2FDD2CF4B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ABB06B-D5E8-3DE5-720D-CA2151581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2ABF1-E9C1-4F9C-BFE3-AF9B4647C523}" type="datetimeFigureOut">
              <a:rPr lang="en-GB" smtClean="0"/>
              <a:t>23/01/2023</a:t>
            </a:fld>
            <a:endParaRPr lang="en-GB"/>
          </a:p>
        </p:txBody>
      </p:sp>
      <p:sp>
        <p:nvSpPr>
          <p:cNvPr id="5" name="Footer Placeholder 4">
            <a:extLst>
              <a:ext uri="{FF2B5EF4-FFF2-40B4-BE49-F238E27FC236}">
                <a16:creationId xmlns:a16="http://schemas.microsoft.com/office/drawing/2014/main" id="{5FF5775C-656F-5F89-6318-20F75D2A82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FCFCB3-AC7D-0F58-58C6-32954482A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4828B-C055-4ABE-A85B-B956447A3167}" type="slidenum">
              <a:rPr lang="en-GB" smtClean="0"/>
              <a:t>‹#›</a:t>
            </a:fld>
            <a:endParaRPr lang="en-GB"/>
          </a:p>
        </p:txBody>
      </p:sp>
    </p:spTree>
    <p:extLst>
      <p:ext uri="{BB962C8B-B14F-4D97-AF65-F5344CB8AC3E}">
        <p14:creationId xmlns:p14="http://schemas.microsoft.com/office/powerpoint/2010/main" val="3085277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DE5B9-F305-CC4E-9A6A-0DC78956D275}"/>
              </a:ext>
            </a:extLst>
          </p:cNvPr>
          <p:cNvSpPr txBox="1"/>
          <p:nvPr/>
        </p:nvSpPr>
        <p:spPr>
          <a:xfrm>
            <a:off x="11356363" y="6490521"/>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US"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p:ph type="sldNum" sz="quarter" idx="4"/>
          </p:nvPr>
        </p:nvSpPr>
        <p:spPr>
          <a:xfrm>
            <a:off x="11356363" y="6488797"/>
            <a:ext cx="381001" cy="201181"/>
          </a:xfrm>
          <a:prstGeom prst="rect">
            <a:avLst/>
          </a:prstGeom>
          <a:noFill/>
        </p:spPr>
        <p:txBody>
          <a:bodyPr wrap="square" lIns="0" tIns="0" rIns="0" bIns="0" rtlCol="0" anchor="ctr">
            <a:noAutofit/>
          </a:bodyPr>
          <a:lstStyle>
            <a:lvl1pPr>
              <a:defRPr lang="en-US" sz="800" smtClean="0">
                <a:noFill/>
              </a:defRPr>
            </a:lvl1pPr>
          </a:lstStyle>
          <a:p>
            <a:fld id="{71B882E3-AA57-DB47-B7F5-4E115F25E2D7}" type="slidenum">
              <a:rPr lang="en-US" smtClean="0"/>
              <a:pPr/>
              <a:t>‹#›</a:t>
            </a:fld>
            <a:endParaRPr lang="en-US" dirty="0"/>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1949420"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C9F61122-265D-5745-A086-DEF27665C476}" type="datetimeFigureOut">
              <a:rPr lang="en-US" smtClean="0"/>
              <a:t>1/23/2023</a:t>
            </a:fld>
            <a:endParaRPr lang="en-US" dirty="0"/>
          </a:p>
        </p:txBody>
      </p:sp>
      <p:sp>
        <p:nvSpPr>
          <p:cNvPr id="14" name="TextBox 13">
            <a:extLst>
              <a:ext uri="{FF2B5EF4-FFF2-40B4-BE49-F238E27FC236}">
                <a16:creationId xmlns:a16="http://schemas.microsoft.com/office/drawing/2014/main" id="{6C8E4EEE-90C0-0243-97F0-FDA6D06A5655}"/>
              </a:ext>
            </a:extLst>
          </p:cNvPr>
          <p:cNvSpPr txBox="1"/>
          <p:nvPr userDrawn="1"/>
        </p:nvSpPr>
        <p:spPr>
          <a:xfrm>
            <a:off x="8244255" y="6484101"/>
            <a:ext cx="3112110" cy="201181"/>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US" sz="800" dirty="0">
                <a:solidFill>
                  <a:schemeClr val="tx1">
                    <a:alpha val="75000"/>
                  </a:schemeClr>
                </a:solidFill>
              </a:rPr>
              <a:t>Copyright © 2022 Accenture. All rights reserved.</a:t>
            </a:r>
            <a:endParaRPr lang="en-US" noProof="0" dirty="0">
              <a:solidFill>
                <a:schemeClr val="tx1">
                  <a:alpha val="75000"/>
                </a:schemeClr>
              </a:solidFill>
            </a:endParaRPr>
          </a:p>
        </p:txBody>
      </p:sp>
      <p:pic>
        <p:nvPicPr>
          <p:cNvPr id="15" name="Picture 14" descr="A picture containing drawing, clock&#10;&#10;Description automatically generated">
            <a:extLst>
              <a:ext uri="{FF2B5EF4-FFF2-40B4-BE49-F238E27FC236}">
                <a16:creationId xmlns:a16="http://schemas.microsoft.com/office/drawing/2014/main" id="{6255D34C-D026-334C-8F84-2F7C53C8894A}"/>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16" name="TextBox 15">
            <a:extLst>
              <a:ext uri="{FF2B5EF4-FFF2-40B4-BE49-F238E27FC236}">
                <a16:creationId xmlns:a16="http://schemas.microsoft.com/office/drawing/2014/main" id="{40E2BDB1-496A-8D49-87B8-3C2AC689F914}"/>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17" name="Rectangle 16">
            <a:hlinkClick r:id="rId11"/>
            <a:extLst>
              <a:ext uri="{FF2B5EF4-FFF2-40B4-BE49-F238E27FC236}">
                <a16:creationId xmlns:a16="http://schemas.microsoft.com/office/drawing/2014/main" id="{ABB543D0-5726-C842-BD5F-55998C6FEC2F}"/>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Tree>
    <p:extLst>
      <p:ext uri="{BB962C8B-B14F-4D97-AF65-F5344CB8AC3E}">
        <p14:creationId xmlns:p14="http://schemas.microsoft.com/office/powerpoint/2010/main" val="868998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5ACBF0"/>
          </p15:clr>
        </p15:guide>
        <p15:guide id="2" orient="horz" pos="3976">
          <p15:clr>
            <a:srgbClr val="5ACBF0"/>
          </p15:clr>
        </p15:guide>
        <p15:guide id="3" pos="279">
          <p15:clr>
            <a:srgbClr val="5ACBF0"/>
          </p15:clr>
        </p15:guide>
        <p15:guide id="4" pos="7401">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hyperlink" Target="https://kxdocuments.accenture.com/contribution/0d409614-a8b0-4874-88db-a7b3569538f7" TargetMode="Externa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myoffice.accenture.com/personal/kristen_phan_accenture_com/Documents/Documents/thesis/research-plan.xlsx?web=1" TargetMode="External"/><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ideo" Target="https://www.youtube.com/embed/DUwkup2C7b0?feature=oembed" TargetMode="External"/><Relationship Id="rId6" Type="http://schemas.openxmlformats.org/officeDocument/2006/relationships/image" Target="../media/image101.jpeg"/><Relationship Id="rId5" Type="http://schemas.openxmlformats.org/officeDocument/2006/relationships/image" Target="../media/image9.png"/><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azure.microsoft.com/en-us/products/remote-rendering/"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frontiersin.org/articles/10.3389/fbuil.2019.00082/full" TargetMode="External"/><Relationship Id="rId2" Type="http://schemas.openxmlformats.org/officeDocument/2006/relationships/hyperlink" Target="https://www.sootoday.com/local-news/researchers-look-to-add-augmented-reality-to-miners-helmets-5760038" TargetMode="External"/><Relationship Id="rId1" Type="http://schemas.openxmlformats.org/officeDocument/2006/relationships/slideLayout" Target="../slideLayouts/slideLayout7.xml"/><Relationship Id="rId6" Type="http://schemas.openxmlformats.org/officeDocument/2006/relationships/hyperlink" Target="https://azure.microsoft.com/en-us/products/remote-rendering/#customer-evidence" TargetMode="External"/><Relationship Id="rId5" Type="http://schemas.openxmlformats.org/officeDocument/2006/relationships/hyperlink" Target="https://www.newscientist.com/article/2113450-dutch-police-use-augmented-reality-to-investigate-crime-scenes/" TargetMode="External"/><Relationship Id="rId4" Type="http://schemas.openxmlformats.org/officeDocument/2006/relationships/hyperlink" Target="https://youtu.be/zCPiZlWdVws" TargetMode="External"/></Relationships>
</file>

<file path=ppt/slides/_rels/slide107.xml.rels><?xml version="1.0" encoding="UTF-8" standalone="yes"?>
<Relationships xmlns="http://schemas.openxmlformats.org/package/2006/relationships"><Relationship Id="rId2" Type="http://schemas.openxmlformats.org/officeDocument/2006/relationships/hyperlink" Target="https://youtu.be/Ayz9BSAGO1k" TargetMode="Externa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hyperlink" Target="https://www.dhs.gov/medialibrary/assets/videos/22852" TargetMode="External"/><Relationship Id="rId13" Type="http://schemas.openxmlformats.org/officeDocument/2006/relationships/hyperlink" Target="https://youtu.be/67HfSWX-24Y" TargetMode="External"/><Relationship Id="rId3" Type="http://schemas.openxmlformats.org/officeDocument/2006/relationships/hyperlink" Target="https://youtu.be/GGiigVMKPTA" TargetMode="External"/><Relationship Id="rId7" Type="http://schemas.openxmlformats.org/officeDocument/2006/relationships/hyperlink" Target="https://www.resonai.com/blog/smart-buildings-101" TargetMode="External"/><Relationship Id="rId12" Type="http://schemas.openxmlformats.org/officeDocument/2006/relationships/hyperlink" Target="https://youtu.be/4Vjajj7ZggA" TargetMode="External"/><Relationship Id="rId2" Type="http://schemas.openxmlformats.org/officeDocument/2006/relationships/hyperlink" Target="https://www.frontiersin.org/articles/10.3389/frvir.2020.577534/full" TargetMode="External"/><Relationship Id="rId1" Type="http://schemas.openxmlformats.org/officeDocument/2006/relationships/slideLayout" Target="../slideLayouts/slideLayout7.xml"/><Relationship Id="rId6" Type="http://schemas.openxmlformats.org/officeDocument/2006/relationships/hyperlink" Target="https://www.cbsnews.com/video/augmented-reality-could-be-a-game-changer-for-firefighters/" TargetMode="External"/><Relationship Id="rId11" Type="http://schemas.openxmlformats.org/officeDocument/2006/relationships/hyperlink" Target="https://youtu.be/rK7l6Gq16WA?t=27" TargetMode="External"/><Relationship Id="rId5" Type="http://schemas.openxmlformats.org/officeDocument/2006/relationships/hyperlink" Target="https://link-springer-com.ezproxy2.utwente.nl/chapter/10.1007/978-3-030-23528-4_71" TargetMode="External"/><Relationship Id="rId15" Type="http://schemas.openxmlformats.org/officeDocument/2006/relationships/hyperlink" Target="https://www.linkedin.com/posts/matthew-hallberg-49645292_technology-tech-augmentedreality-activity-6650174999191781376-0UKA?trk=public_profile_like_view" TargetMode="External"/><Relationship Id="rId10" Type="http://schemas.openxmlformats.org/officeDocument/2006/relationships/hyperlink" Target="https://youtu.be/ItGmB2tQyY8?t=21" TargetMode="External"/><Relationship Id="rId4" Type="http://schemas.openxmlformats.org/officeDocument/2006/relationships/hyperlink" Target="https://youtu.be/JeqxBQERp7Q" TargetMode="External"/><Relationship Id="rId9" Type="http://schemas.openxmlformats.org/officeDocument/2006/relationships/hyperlink" Target="https://youtu.be/4UHN8G5BM-8" TargetMode="External"/><Relationship Id="rId14" Type="http://schemas.openxmlformats.org/officeDocument/2006/relationships/hyperlink" Target="https://youtu.be/DUwkup2C7b0" TargetMode="External"/></Relationships>
</file>

<file path=ppt/slides/_rels/slide112.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slideLayout" Target="../slideLayouts/slideLayout7.xml"/><Relationship Id="rId7" Type="http://schemas.openxmlformats.org/officeDocument/2006/relationships/image" Target="../media/image45.jpeg"/><Relationship Id="rId2" Type="http://schemas.openxmlformats.org/officeDocument/2006/relationships/video" Target="https://www.youtube.com/embed/GGiigVMKPTA?start=156&amp;feature=oembed" TargetMode="External"/><Relationship Id="rId1" Type="http://schemas.openxmlformats.org/officeDocument/2006/relationships/video" Target="https://www.youtube.com/embed/JeqxBQERp7Q?feature=oembed"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hyperlink" Target="https://www.cbsnews.com/video/augmented-reality-could-be-a-game-changer-for-firefighters/#x" TargetMode="External"/><Relationship Id="rId4" Type="http://schemas.openxmlformats.org/officeDocument/2006/relationships/image" Target="../media/image9.png"/></Relationships>
</file>

<file path=ppt/slides/_rels/slide1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44.xml"/><Relationship Id="rId7" Type="http://schemas.openxmlformats.org/officeDocument/2006/relationships/hyperlink" Target="https://www.dhs.gov/medialibrary/assets/videos/22852#details" TargetMode="External"/><Relationship Id="rId2" Type="http://schemas.openxmlformats.org/officeDocument/2006/relationships/slideLayout" Target="../slideLayouts/slideLayout7.xml"/><Relationship Id="rId1" Type="http://schemas.openxmlformats.org/officeDocument/2006/relationships/video" Target="https://www.youtube.com/embed/4UHN8G5BM-8?start=33&amp;feature=oembed" TargetMode="External"/><Relationship Id="rId6" Type="http://schemas.openxmlformats.org/officeDocument/2006/relationships/image" Target="../media/image20.jpeg"/><Relationship Id="rId5" Type="http://schemas.openxmlformats.org/officeDocument/2006/relationships/image" Target="../media/image9.png"/><Relationship Id="rId4" Type="http://schemas.openxmlformats.org/officeDocument/2006/relationships/image" Target="../media/image8.png"/></Relationships>
</file>

<file path=ppt/slides/_rels/slide115.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slideLayout" Target="../slideLayouts/slideLayout7.xml"/><Relationship Id="rId7" Type="http://schemas.openxmlformats.org/officeDocument/2006/relationships/image" Target="../media/image19.jpeg"/><Relationship Id="rId2" Type="http://schemas.openxmlformats.org/officeDocument/2006/relationships/video" Target="https://www.youtube.com/embed/rK7l6Gq16WA?feature=oembed" TargetMode="External"/><Relationship Id="rId1" Type="http://schemas.openxmlformats.org/officeDocument/2006/relationships/video" Target="https://www.youtube.com/embed/ItGmB2tQyY8?start=26&amp;feature=oembed"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5.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ideo" Target="https://www.youtube.com/embed/4Vjajj7ZggA?feature=oembed" TargetMode="External"/><Relationship Id="rId6" Type="http://schemas.openxmlformats.org/officeDocument/2006/relationships/image" Target="../media/image73.jpeg"/><Relationship Id="rId5" Type="http://schemas.openxmlformats.org/officeDocument/2006/relationships/image" Target="../media/image9.png"/><Relationship Id="rId4" Type="http://schemas.openxmlformats.org/officeDocument/2006/relationships/image" Target="../media/image8.png"/></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ideo" Target="https://www.youtube.com/embed/67HfSWX-24Y?feature=oembed" TargetMode="External"/><Relationship Id="rId6" Type="http://schemas.openxmlformats.org/officeDocument/2006/relationships/image" Target="../media/image76.jpeg"/><Relationship Id="rId5" Type="http://schemas.openxmlformats.org/officeDocument/2006/relationships/image" Target="../media/image9.png"/><Relationship Id="rId4" Type="http://schemas.openxmlformats.org/officeDocument/2006/relationships/image" Target="../media/image8.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ideo" Target="https://www.youtube.com/embed/DUwkup2C7b0?feature=oembed" TargetMode="External"/><Relationship Id="rId6" Type="http://schemas.openxmlformats.org/officeDocument/2006/relationships/image" Target="../media/image101.jpe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hyperlink" Target="https://ieeexplore.ieee.org/document/8281493" TargetMode="External"/><Relationship Id="rId2" Type="http://schemas.openxmlformats.org/officeDocument/2006/relationships/hyperlink" Target="https://www.youtube.com/watch?v=lomyM4loAVg" TargetMode="External"/><Relationship Id="rId1" Type="http://schemas.openxmlformats.org/officeDocument/2006/relationships/slideLayout" Target="../slideLayouts/slideLayout7.xml"/><Relationship Id="rId6" Type="http://schemas.openxmlformats.org/officeDocument/2006/relationships/hyperlink" Target="https://ieeexplore.ieee.org/document/6947744" TargetMode="External"/><Relationship Id="rId5" Type="http://schemas.openxmlformats.org/officeDocument/2006/relationships/hyperlink" Target="https://www.wikitude.com/products/wikitude-sdk/" TargetMode="External"/><Relationship Id="rId4" Type="http://schemas.openxmlformats.org/officeDocument/2006/relationships/hyperlink" Target="https://ieeexplore.ieee.org/document/5685477"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hyperlink" Target="https://www.cnet.com/tech/computing/magic-leap-2-aims-to-bring-ar-to-business-customers-with-no-bs-this-time-around/" TargetMode="External"/><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ideo" Target="https://www.youtube.com/embed/JeqxBQERp7Q?start=12&amp;feature=oembed" TargetMode="External"/><Relationship Id="rId6" Type="http://schemas.openxmlformats.org/officeDocument/2006/relationships/image" Target="../media/image45.jpe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terrauniversal.com/smart-gas-purged-glove-boxes.html" TargetMode="External"/><Relationship Id="rId5" Type="http://schemas.openxmlformats.org/officeDocument/2006/relationships/image" Target="../media/image46.jpe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hyperlink" Target="https://www.ptc.com/en/products/vuforia/vuforia-chalk"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varjo.com/" TargetMode="External"/><Relationship Id="rId5" Type="http://schemas.openxmlformats.org/officeDocument/2006/relationships/image" Target="../media/image48.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kguttag.com/2021/10/13/magic-leap-2-for-enterprise-really-plus-another-500m/"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https://www.khronos.org/openxr/" TargetMode="Externa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1.gif"/><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hyperlink" Target="https://www.ptc.com/en/products/vuforia/vuforia-chalk" TargetMode="External"/><Relationship Id="rId3" Type="http://schemas.openxmlformats.org/officeDocument/2006/relationships/hyperlink" Target="https://youtu.be/4UHN8G5BM-8" TargetMode="External"/><Relationship Id="rId7" Type="http://schemas.openxmlformats.org/officeDocument/2006/relationships/hyperlink" Target="https://youtu.be/JeqxBQERp7Q" TargetMode="External"/><Relationship Id="rId2" Type="http://schemas.openxmlformats.org/officeDocument/2006/relationships/hyperlink" Target="https://youtu.be/4Vjajj7ZggA" TargetMode="External"/><Relationship Id="rId1" Type="http://schemas.openxmlformats.org/officeDocument/2006/relationships/slideLayout" Target="../slideLayouts/slideLayout6.xml"/><Relationship Id="rId6" Type="http://schemas.openxmlformats.org/officeDocument/2006/relationships/hyperlink" Target="https://youtu.be/Ayz9BSAGO1k" TargetMode="External"/><Relationship Id="rId5" Type="http://schemas.openxmlformats.org/officeDocument/2006/relationships/hyperlink" Target="https://youtu.be/rK7l6Gq16WA" TargetMode="External"/><Relationship Id="rId4" Type="http://schemas.openxmlformats.org/officeDocument/2006/relationships/hyperlink" Target="https://youtu.be/ItGmB2tQyY8" TargetMode="External"/><Relationship Id="rId9" Type="http://schemas.openxmlformats.org/officeDocument/2006/relationships/hyperlink" Target="https://www.resonai.com/blog/smart-buildings-10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stemkoski.github.io/AR-Examples/" TargetMode="External"/><Relationship Id="rId2" Type="http://schemas.openxmlformats.org/officeDocument/2006/relationships/hyperlink" Target="https://www.wikitude.com/showcase/coca-popup-art-book/" TargetMode="External"/><Relationship Id="rId1" Type="http://schemas.openxmlformats.org/officeDocument/2006/relationships/slideLayout" Target="../slideLayouts/slideLayout6.xml"/><Relationship Id="rId5" Type="http://schemas.openxmlformats.org/officeDocument/2006/relationships/hyperlink" Target="https://developers.google.com/ar/develop/lighting-estimation" TargetMode="External"/><Relationship Id="rId4" Type="http://schemas.openxmlformats.org/officeDocument/2006/relationships/hyperlink" Target="https://www.ptc.com/en/products/vuforia/vuforia-chalk"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medium.com/hackernoon/why-is-occlusion-in-augmented-reality-so-hard-7bc8041607f9" TargetMode="External"/><Relationship Id="rId2" Type="http://schemas.openxmlformats.org/officeDocument/2006/relationships/hyperlink" Target="https://developers.google.com/ar/develop/lighting-estimation"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rtlnieuws.nl/tech/artikel/5264551/microsoft-stort-zich-op-metaverse-teams-krijgt-live-3d-avatars" TargetMode="External"/><Relationship Id="rId5" Type="http://schemas.openxmlformats.org/officeDocument/2006/relationships/hyperlink" Target="https://observer.com/2022/10/microsoft-teams-goes-virtual-and-avatars-finally-get-legs-as-mark-zuckerberg-announces-new-metaverse-developments/" TargetMode="External"/><Relationship Id="rId4" Type="http://schemas.openxmlformats.org/officeDocument/2006/relationships/image" Target="../media/image12.png"/><Relationship Id="rId9" Type="http://schemas.openxmlformats.org/officeDocument/2006/relationships/image" Target="../media/image15.gif"/></Relationships>
</file>

<file path=ppt/slides/_rels/slide30.xml.rels><?xml version="1.0" encoding="UTF-8" standalone="yes"?>
<Relationships xmlns="http://schemas.openxmlformats.org/package/2006/relationships"><Relationship Id="rId8" Type="http://schemas.openxmlformats.org/officeDocument/2006/relationships/hyperlink" Target="http://files.vuzix.com/Content/Upload/PDFs/Quickstart_guide_vra_02_02_2021.pdf" TargetMode="External"/><Relationship Id="rId13" Type="http://schemas.openxmlformats.org/officeDocument/2006/relationships/hyperlink" Target="https://nsflow.com/blog/microsoft-hololens-2-main-features-use-cases-benefits" TargetMode="External"/><Relationship Id="rId18" Type="http://schemas.openxmlformats.org/officeDocument/2006/relationships/hyperlink" Target="https://learn.microsoft.com/en-us/hololens/hololens2-options" TargetMode="External"/><Relationship Id="rId3" Type="http://schemas.openxmlformats.org/officeDocument/2006/relationships/image" Target="../media/image9.png"/><Relationship Id="rId7" Type="http://schemas.openxmlformats.org/officeDocument/2006/relationships/hyperlink" Target="https://learn.microsoft.com/en-us/dynamics365/mixed-reality/guides/operator-offline-mode" TargetMode="External"/><Relationship Id="rId12" Type="http://schemas.openxmlformats.org/officeDocument/2006/relationships/hyperlink" Target="https://www.google.com/glass/tech-specs/" TargetMode="External"/><Relationship Id="rId17" Type="http://schemas.openxmlformats.org/officeDocument/2006/relationships/hyperlink" Target="https://www.vuzix.com/blogs/vuzix-blog/vuzix-expands-reach-with-device-certifications-that-matter-most" TargetMode="External"/><Relationship Id="rId2" Type="http://schemas.openxmlformats.org/officeDocument/2006/relationships/image" Target="../media/image8.png"/><Relationship Id="rId16" Type="http://schemas.openxmlformats.org/officeDocument/2006/relationships/hyperlink" Target="https://support.google.com/glass-enterprise/customer/answer/9220200?hl=en" TargetMode="External"/><Relationship Id="rId1" Type="http://schemas.openxmlformats.org/officeDocument/2006/relationships/slideLayout" Target="../slideLayouts/slideLayout7.xml"/><Relationship Id="rId6" Type="http://schemas.openxmlformats.org/officeDocument/2006/relationships/hyperlink" Target="https://support.varjo.com/hc/en-us/articles/4886050387996-Can-I-use-my-Varjo-headset-without-an-internet-connection-" TargetMode="External"/><Relationship Id="rId11" Type="http://schemas.openxmlformats.org/officeDocument/2006/relationships/hyperlink" Target="https://www.vuzix.com/products/m400-smart-glasses" TargetMode="External"/><Relationship Id="rId5" Type="http://schemas.openxmlformats.org/officeDocument/2006/relationships/hyperlink" Target="https://developer.mozilla.org/en-US/docs/Web/API/Service_Worker_API" TargetMode="External"/><Relationship Id="rId15" Type="http://schemas.openxmlformats.org/officeDocument/2006/relationships/hyperlink" Target="https://www.vuzix.eu/products/vuzix-blade-2-smart-glasses" TargetMode="External"/><Relationship Id="rId10" Type="http://schemas.openxmlformats.org/officeDocument/2006/relationships/hyperlink" Target="https://www.vuzix.com/products/vuzix-blade-2-smart-glasses" TargetMode="External"/><Relationship Id="rId4" Type="http://schemas.openxmlformats.org/officeDocument/2006/relationships/hyperlink" Target="https://www.semanticscholar.org/paper/OVERCOMING-AUGMENTED-REALITY-TRACKING-DIFFICULTIES-Clothier-Bailey/ff7b8da5bb11879d1552020609c845919307ab19" TargetMode="External"/><Relationship Id="rId9" Type="http://schemas.openxmlformats.org/officeDocument/2006/relationships/hyperlink" Target="https://www.microsoft.com/en-us/hololens/hardware" TargetMode="External"/><Relationship Id="rId14" Type="http://schemas.openxmlformats.org/officeDocument/2006/relationships/hyperlink" Target="https://www.magicleap.com/hubfs/Magic-Leap-2_Safety-Guide_English.pdf"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magicleap.com/en-us/" TargetMode="External"/><Relationship Id="rId13" Type="http://schemas.openxmlformats.org/officeDocument/2006/relationships/hyperlink" Target="https://www.microsoft.com/en-us/hololens/hardware" TargetMode="External"/><Relationship Id="rId18" Type="http://schemas.openxmlformats.org/officeDocument/2006/relationships/hyperlink" Target="https://www.ultraleap.com/tracking/" TargetMode="External"/><Relationship Id="rId26" Type="http://schemas.openxmlformats.org/officeDocument/2006/relationships/hyperlink" Target="https://learn.microsoft.com/en-us/windows/mixed-reality/design/gaze-and-dwell-head" TargetMode="External"/><Relationship Id="rId3" Type="http://schemas.openxmlformats.org/officeDocument/2006/relationships/image" Target="../media/image8.png"/><Relationship Id="rId21" Type="http://schemas.openxmlformats.org/officeDocument/2006/relationships/hyperlink" Target="https://github.com/pbakondy/cordova-plugin-speechrecognition" TargetMode="External"/><Relationship Id="rId7" Type="http://schemas.openxmlformats.org/officeDocument/2006/relationships/hyperlink" Target="https://learn.microsoft.com/en-us/hololens/hololens2-industrial-edition-faq" TargetMode="External"/><Relationship Id="rId12" Type="http://schemas.openxmlformats.org/officeDocument/2006/relationships/hyperlink" Target="https://varjo.com/products/xr-3/" TargetMode="External"/><Relationship Id="rId17" Type="http://schemas.openxmlformats.org/officeDocument/2006/relationships/hyperlink" Target="https://www.google.com/glass/tech-specs/" TargetMode="External"/><Relationship Id="rId25" Type="http://schemas.openxmlformats.org/officeDocument/2006/relationships/hyperlink" Target="https://learn.microsoft.com/en-us/windows/mixed-reality/mrtk-unity/mrtk2/features/input/eye-tracking/eye-tracking-main?view=mrtkunity-2022-05" TargetMode="External"/><Relationship Id="rId2" Type="http://schemas.openxmlformats.org/officeDocument/2006/relationships/notesSlide" Target="../notesSlides/notesSlide20.xml"/><Relationship Id="rId16" Type="http://schemas.openxmlformats.org/officeDocument/2006/relationships/hyperlink" Target="https://www.vuzix.com/products/m400-smart-glasses" TargetMode="External"/><Relationship Id="rId20" Type="http://schemas.openxmlformats.org/officeDocument/2006/relationships/hyperlink" Target="https://developer.mozilla.org/en-US/docs/Web/API/Web_Speech_API" TargetMode="External"/><Relationship Id="rId29" Type="http://schemas.openxmlformats.org/officeDocument/2006/relationships/hyperlink" Target="https://www.meta.com/en-gb/help/quest/articles/headsets-and-accessories/controllers-and-hand-tracking/#hand-tracking" TargetMode="External"/><Relationship Id="rId1" Type="http://schemas.openxmlformats.org/officeDocument/2006/relationships/slideLayout" Target="../slideLayouts/slideLayout7.xml"/><Relationship Id="rId6" Type="http://schemas.openxmlformats.org/officeDocument/2006/relationships/hyperlink" Target="https://www.microsoft.com/en-us/d/trimble-xr10-with-hololens-2/8smjj5mx7zt7?activetab=pivot:overviewtab" TargetMode="External"/><Relationship Id="rId11" Type="http://schemas.openxmlformats.org/officeDocument/2006/relationships/hyperlink" Target="https://vuzix-website.s3.amazonaws.com/files/Content/product-sheets/Vuzix-M400-Smart-Glasses.pdf" TargetMode="External"/><Relationship Id="rId24" Type="http://schemas.openxmlformats.org/officeDocument/2006/relationships/hyperlink" Target="https://learn.microsoft.com/en-us/windows/mixed-reality/design/voice-input" TargetMode="External"/><Relationship Id="rId32" Type="http://schemas.openxmlformats.org/officeDocument/2006/relationships/hyperlink" Target="https://developers.google.com/glass-enterprise/guides/inputs-sensors" TargetMode="External"/><Relationship Id="rId5" Type="http://schemas.openxmlformats.org/officeDocument/2006/relationships/hyperlink" Target="https://learn.microsoft.com/en-us/hololens/hololens2-hardware" TargetMode="External"/><Relationship Id="rId15" Type="http://schemas.openxmlformats.org/officeDocument/2006/relationships/hyperlink" Target="https://www.meta.com/nl/en/quest/quest-pro/" TargetMode="External"/><Relationship Id="rId23" Type="http://schemas.openxmlformats.org/officeDocument/2006/relationships/hyperlink" Target="https://varjo.com/use-center/get-started/varjo-headsets/system-requirements/positional-tracking-technologies/" TargetMode="External"/><Relationship Id="rId28" Type="http://schemas.openxmlformats.org/officeDocument/2006/relationships/hyperlink" Target="https://www.meta.com/en-gb/help/quest/articles/headsets-and-accessories/quest-pro/index-quest-pro/#name2" TargetMode="External"/><Relationship Id="rId10" Type="http://schemas.openxmlformats.org/officeDocument/2006/relationships/hyperlink" Target="https://ir.vuzix.com/news-events/press-releases/detail/1892/vuzix-m400-and-m4000-smart-glasses-receive-medical-electric" TargetMode="External"/><Relationship Id="rId19" Type="http://schemas.openxmlformats.org/officeDocument/2006/relationships/hyperlink" Target="https://github.com/victordibia/handtrack.js" TargetMode="External"/><Relationship Id="rId31" Type="http://schemas.openxmlformats.org/officeDocument/2006/relationships/hyperlink" Target="https://www.vuzix.eu/pages/blade-2-compare-smart-glasses" TargetMode="External"/><Relationship Id="rId4" Type="http://schemas.openxmlformats.org/officeDocument/2006/relationships/image" Target="../media/image9.png"/><Relationship Id="rId9" Type="http://schemas.openxmlformats.org/officeDocument/2006/relationships/hyperlink" Target="https://www.vuzix.eu/products/vuzix-blade-2-smart-glasses" TargetMode="External"/><Relationship Id="rId14" Type="http://schemas.openxmlformats.org/officeDocument/2006/relationships/hyperlink" Target="https://www.magicleap.com/magic-leap-2" TargetMode="External"/><Relationship Id="rId22" Type="http://schemas.openxmlformats.org/officeDocument/2006/relationships/hyperlink" Target="https://developer.varjo.com/docs/get-started/eye-tracking-with-varjo-headset" TargetMode="External"/><Relationship Id="rId27" Type="http://schemas.openxmlformats.org/officeDocument/2006/relationships/hyperlink" Target="https://learn.microsoft.com/en-us/windows/mixed-reality/design/direct-manipulation" TargetMode="External"/><Relationship Id="rId30" Type="http://schemas.openxmlformats.org/officeDocument/2006/relationships/hyperlink" Target="https://intercom.help/vuzix/en/articles/6289163-interaction-methods"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vuzix.com/products/m400-smart-glasses" TargetMode="External"/><Relationship Id="rId13" Type="http://schemas.openxmlformats.org/officeDocument/2006/relationships/hyperlink" Target="https://www.meta.com/nl/en/quest/quest-pro/tech-specs/" TargetMode="External"/><Relationship Id="rId18" Type="http://schemas.openxmlformats.org/officeDocument/2006/relationships/hyperlink" Target="https://vuzix-website.s3.amazonaws.com/files/Content/Vuzix+Blade+2/Vuzix-Blade2-Smart-Glasses-Product-Sheet.pdf" TargetMode="External"/><Relationship Id="rId26" Type="http://schemas.openxmlformats.org/officeDocument/2006/relationships/hyperlink" Target="https://varjo.com/use-center/get-started/varjo-services/varjo-reality-cloud/" TargetMode="External"/><Relationship Id="rId3" Type="http://schemas.openxmlformats.org/officeDocument/2006/relationships/image" Target="../media/image8.png"/><Relationship Id="rId21" Type="http://schemas.openxmlformats.org/officeDocument/2006/relationships/hyperlink" Target="https://learn.microsoft.com/en-us/windows/mixed-reality/develop/advanced-concepts/rendering-overview" TargetMode="External"/><Relationship Id="rId7" Type="http://schemas.openxmlformats.org/officeDocument/2006/relationships/hyperlink" Target="https://www.xrtoday.com/mixed-reality/meta-quest-pro-has-1-2hr-battery-life-reports-find/#:~:text=Reports%20confirm%20that%20the%20Meta,replaceable%20batteries%20like%20its%20predecessor." TargetMode="External"/><Relationship Id="rId12" Type="http://schemas.openxmlformats.org/officeDocument/2006/relationships/hyperlink" Target="https://www.magicleap.com/magic-leap-2" TargetMode="External"/><Relationship Id="rId17" Type="http://schemas.openxmlformats.org/officeDocument/2006/relationships/hyperlink" Target="https://vr-compare.com/headset/metaquestpro" TargetMode="External"/><Relationship Id="rId25" Type="http://schemas.openxmlformats.org/officeDocument/2006/relationships/hyperlink" Target="https://vuzix-website.s3.amazonaws.com/files/Content/product-sheets/Vuzix-M400-Smart-Glasses.pdf" TargetMode="External"/><Relationship Id="rId2" Type="http://schemas.openxmlformats.org/officeDocument/2006/relationships/notesSlide" Target="../notesSlides/notesSlide21.xml"/><Relationship Id="rId16" Type="http://schemas.openxmlformats.org/officeDocument/2006/relationships/hyperlink" Target="https://vr-compare.com/headset/microsofthololens2" TargetMode="External"/><Relationship Id="rId20" Type="http://schemas.openxmlformats.org/officeDocument/2006/relationships/hyperlink" Target="https://www.google.com/glass/tech-specs/" TargetMode="External"/><Relationship Id="rId1" Type="http://schemas.openxmlformats.org/officeDocument/2006/relationships/slideLayout" Target="../slideLayouts/slideLayout7.xml"/><Relationship Id="rId6" Type="http://schemas.openxmlformats.org/officeDocument/2006/relationships/hyperlink" Target="https://vr-compare.com/headset/magicleap2" TargetMode="External"/><Relationship Id="rId11" Type="http://schemas.openxmlformats.org/officeDocument/2006/relationships/hyperlink" Target="https://www.microsoft.com/en-us/hololens/hardware" TargetMode="External"/><Relationship Id="rId24" Type="http://schemas.openxmlformats.org/officeDocument/2006/relationships/hyperlink" Target="https://learn.microsoft.com/en-us/windows/mixed-reality/develop/advanced-concepts/app-quality-criteria-overview" TargetMode="External"/><Relationship Id="rId5" Type="http://schemas.openxmlformats.org/officeDocument/2006/relationships/hyperlink" Target="https://www.aniwaa.com/product/vr-ar/microsoft-hololens-2/#:~:text=Battery%20life%3A%20the%20HoloLens%202,fit%20than%20the%20original%20HoloLens." TargetMode="External"/><Relationship Id="rId15" Type="http://schemas.openxmlformats.org/officeDocument/2006/relationships/hyperlink" Target="https://nsflow.com/blog/google-glass-enterprise-edition-2-main-features-use-cases-benefits" TargetMode="External"/><Relationship Id="rId23" Type="http://schemas.openxmlformats.org/officeDocument/2006/relationships/hyperlink" Target="https://vr-expert.com/vuzix-m400-review/" TargetMode="External"/><Relationship Id="rId28" Type="http://schemas.openxmlformats.org/officeDocument/2006/relationships/hyperlink" Target="https://www.magicleap.com/news/magic-leaps-integration-with-nvidia-cloudxr-technology" TargetMode="External"/><Relationship Id="rId10" Type="http://schemas.openxmlformats.org/officeDocument/2006/relationships/hyperlink" Target="https://varjo.com/products/" TargetMode="External"/><Relationship Id="rId19" Type="http://schemas.openxmlformats.org/officeDocument/2006/relationships/hyperlink" Target="https://varjo.com/products/xr-3/" TargetMode="External"/><Relationship Id="rId4" Type="http://schemas.openxmlformats.org/officeDocument/2006/relationships/image" Target="../media/image9.png"/><Relationship Id="rId9" Type="http://schemas.openxmlformats.org/officeDocument/2006/relationships/hyperlink" Target="https://vr-compare.com/headset/googleglassenterpriseedition2" TargetMode="External"/><Relationship Id="rId14" Type="http://schemas.openxmlformats.org/officeDocument/2006/relationships/hyperlink" Target="https://vr-compare.com/headset/vuzixm400" TargetMode="External"/><Relationship Id="rId22" Type="http://schemas.openxmlformats.org/officeDocument/2006/relationships/hyperlink" Target=".https:/vuzix-website.s3.amazonaws.com/files/Content/Vuzix+Blade+2/Vuzix-Blade2-Smart-Glasses-Product-Sheet.pdf" TargetMode="External"/><Relationship Id="rId27" Type="http://schemas.openxmlformats.org/officeDocument/2006/relationships/hyperlink" Target="https://azure.microsoft.com/en-us/products/remote-rendering/"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developer.apple.com/augmented-reality/arkit/" TargetMode="External"/><Relationship Id="rId13" Type="http://schemas.openxmlformats.org/officeDocument/2006/relationships/hyperlink" Target="https://www.mdpi.com/1424-8220/20/5/1446" TargetMode="External"/><Relationship Id="rId18" Type="http://schemas.openxmlformats.org/officeDocument/2006/relationships/hyperlink" Target="https://www.magicleap.com/where-to-buy" TargetMode="External"/><Relationship Id="rId3" Type="http://schemas.openxmlformats.org/officeDocument/2006/relationships/image" Target="../media/image8.png"/><Relationship Id="rId21" Type="http://schemas.openxmlformats.org/officeDocument/2006/relationships/hyperlink" Target="https://www.vuzix.eu/products/m400-smart-glasses" TargetMode="External"/><Relationship Id="rId7" Type="http://schemas.openxmlformats.org/officeDocument/2006/relationships/hyperlink" Target="https://developers.google.com/ar/develop" TargetMode="External"/><Relationship Id="rId12" Type="http://schemas.openxmlformats.org/officeDocument/2006/relationships/hyperlink" Target="https://www.khronos.org/openxr/" TargetMode="External"/><Relationship Id="rId17" Type="http://schemas.openxmlformats.org/officeDocument/2006/relationships/hyperlink" Target="https://learn.microsoft.com/en-us/hololens/hololens-licenses-requirements" TargetMode="External"/><Relationship Id="rId2" Type="http://schemas.openxmlformats.org/officeDocument/2006/relationships/notesSlide" Target="../notesSlides/notesSlide22.xml"/><Relationship Id="rId16" Type="http://schemas.openxmlformats.org/officeDocument/2006/relationships/hyperlink" Target="https://www.microsoft.com/nl-nl/d/hololens-2/91pnzzznzwcp?activetab=pivot:overzichttab&amp;rtc=1" TargetMode="External"/><Relationship Id="rId20" Type="http://schemas.openxmlformats.org/officeDocument/2006/relationships/hyperlink" Target="https://www.vuzix.eu/products/vuzix-blade-2-smart-glasses" TargetMode="External"/><Relationship Id="rId1" Type="http://schemas.openxmlformats.org/officeDocument/2006/relationships/slideLayout" Target="../slideLayouts/slideLayout7.xml"/><Relationship Id="rId6" Type="http://schemas.openxmlformats.org/officeDocument/2006/relationships/hyperlink" Target="https://library.vuforia.com/getting-started/vuforia-features" TargetMode="External"/><Relationship Id="rId11" Type="http://schemas.openxmlformats.org/officeDocument/2006/relationships/hyperlink" Target="https://www.magicleap.com/developer" TargetMode="External"/><Relationship Id="rId5" Type="http://schemas.openxmlformats.org/officeDocument/2006/relationships/hyperlink" Target="https://www.8thwall.com/docs/web/#requirements" TargetMode="External"/><Relationship Id="rId15" Type="http://schemas.openxmlformats.org/officeDocument/2006/relationships/hyperlink" Target="https://varjo.com/use-center/get-started/varjo-services/varjo-xr-and-vr-subscriptions/" TargetMode="External"/><Relationship Id="rId10" Type="http://schemas.openxmlformats.org/officeDocument/2006/relationships/hyperlink" Target="https://learn.microsoft.com/en-us/windows/mixed-reality/develop/native/openxr" TargetMode="External"/><Relationship Id="rId19" Type="http://schemas.openxmlformats.org/officeDocument/2006/relationships/hyperlink" Target="https://www.meta.com/nl/en/quest/quest-pro/" TargetMode="External"/><Relationship Id="rId4" Type="http://schemas.openxmlformats.org/officeDocument/2006/relationships/image" Target="../media/image9.png"/><Relationship Id="rId9" Type="http://schemas.openxmlformats.org/officeDocument/2006/relationships/hyperlink" Target="https://developer.varjo.com/docs/openxr/openxr" TargetMode="External"/><Relationship Id="rId14" Type="http://schemas.openxmlformats.org/officeDocument/2006/relationships/hyperlink" Target="https://varjo.com/products/xr-3/" TargetMode="External"/><Relationship Id="rId22" Type="http://schemas.openxmlformats.org/officeDocument/2006/relationships/hyperlink" Target="https://www.shi.com/product/39314856/Google-Glass-Enterprise-Edition-2" TargetMode="External"/></Relationships>
</file>

<file path=ppt/slides/_rels/slide34.xml.rels><?xml version="1.0" encoding="UTF-8" standalone="yes"?>
<Relationships xmlns="http://schemas.openxmlformats.org/package/2006/relationships"><Relationship Id="rId13" Type="http://schemas.openxmlformats.org/officeDocument/2006/relationships/hyperlink" Target="https://taqtile.com/company/" TargetMode="External"/><Relationship Id="rId18" Type="http://schemas.openxmlformats.org/officeDocument/2006/relationships/hyperlink" Target="https://developer.apple.com/documentation/realitykit" TargetMode="External"/><Relationship Id="rId26" Type="http://schemas.openxmlformats.org/officeDocument/2006/relationships/hyperlink" Target="https://github.com/AR-js-org/AR.js" TargetMode="External"/><Relationship Id="rId39" Type="http://schemas.openxmlformats.org/officeDocument/2006/relationships/hyperlink" Target="https://www.8thwall.com/docs/web/#sample-projects" TargetMode="External"/><Relationship Id="rId21" Type="http://schemas.openxmlformats.org/officeDocument/2006/relationships/hyperlink" Target="https://library.vuforia.com/platform-support/recommended-devices" TargetMode="External"/><Relationship Id="rId34" Type="http://schemas.openxmlformats.org/officeDocument/2006/relationships/hyperlink" Target="https://library.vuforia.com/objects/multi-targets" TargetMode="External"/><Relationship Id="rId42" Type="http://schemas.openxmlformats.org/officeDocument/2006/relationships/hyperlink" Target="https://sparkar.facebook.com/ar-studio/learn/articles/people-tracking/face-tracker#properties" TargetMode="External"/><Relationship Id="rId47" Type="http://schemas.openxmlformats.org/officeDocument/2006/relationships/hyperlink" Target="https://library.vuforia.com/objects/model-targets" TargetMode="External"/><Relationship Id="rId50" Type="http://schemas.openxmlformats.org/officeDocument/2006/relationships/hyperlink" Target="https://lightship.dev/docs/ardk/ar_world_tracking/plane_detection.html" TargetMode="External"/><Relationship Id="rId55" Type="http://schemas.openxmlformats.org/officeDocument/2006/relationships/hyperlink" Target="https://sparkar.facebook.com/ar-studio/learn/articles/world-effects/plane-tracker#resizing-moving-and-rotating-objects-using-screen-interactions" TargetMode="External"/><Relationship Id="rId7" Type="http://schemas.openxmlformats.org/officeDocument/2006/relationships/hyperlink" Target="https://www.8thwall.com/" TargetMode="External"/><Relationship Id="rId2" Type="http://schemas.openxmlformats.org/officeDocument/2006/relationships/image" Target="../media/image8.png"/><Relationship Id="rId16" Type="http://schemas.openxmlformats.org/officeDocument/2006/relationships/hyperlink" Target="https://unity.com/" TargetMode="External"/><Relationship Id="rId29" Type="http://schemas.openxmlformats.org/officeDocument/2006/relationships/hyperlink" Target="https://immersive-web.github.io/marker-tracking/" TargetMode="External"/><Relationship Id="rId11" Type="http://schemas.openxmlformats.org/officeDocument/2006/relationships/hyperlink" Target="https://developers.google.com/ar/develop" TargetMode="External"/><Relationship Id="rId24" Type="http://schemas.openxmlformats.org/officeDocument/2006/relationships/hyperlink" Target="https://helpx.adobe.com/aero/using/share-ar-creations.html" TargetMode="External"/><Relationship Id="rId32" Type="http://schemas.openxmlformats.org/officeDocument/2006/relationships/hyperlink" Target="https://library.vuforia.com/objects/image-targets" TargetMode="External"/><Relationship Id="rId37" Type="http://schemas.openxmlformats.org/officeDocument/2006/relationships/hyperlink" Target="https://helpx.adobe.com/in/aero/using/set-an-image-anchor.html" TargetMode="External"/><Relationship Id="rId40" Type="http://schemas.openxmlformats.org/officeDocument/2006/relationships/hyperlink" Target="https://developers.google.com/ar/develop/augmented-faces" TargetMode="External"/><Relationship Id="rId45" Type="http://schemas.openxmlformats.org/officeDocument/2006/relationships/hyperlink" Target="https://developers.google.com/ar/develop/geospatial" TargetMode="External"/><Relationship Id="rId53" Type="http://schemas.openxmlformats.org/officeDocument/2006/relationships/hyperlink" Target="https://developer.apple.com/documentation/arkit/content_anchors/tracking_and_visualizing_planes" TargetMode="External"/><Relationship Id="rId5" Type="http://schemas.openxmlformats.org/officeDocument/2006/relationships/hyperlink" Target="https://ar-js-org.github.io/AR.js-Docs/" TargetMode="External"/><Relationship Id="rId10" Type="http://schemas.openxmlformats.org/officeDocument/2006/relationships/hyperlink" Target="https://learn.microsoft.com/en-us/azure/spatial-anchors/overview" TargetMode="External"/><Relationship Id="rId19" Type="http://schemas.openxmlformats.org/officeDocument/2006/relationships/hyperlink" Target="https://www.adobe.com/products/aero.html" TargetMode="External"/><Relationship Id="rId31" Type="http://schemas.openxmlformats.org/officeDocument/2006/relationships/hyperlink" Target="https://lightship.dev/docs/ardk/ar_world_tracking/detecting_images.html" TargetMode="External"/><Relationship Id="rId44" Type="http://schemas.openxmlformats.org/officeDocument/2006/relationships/hyperlink" Target="https://lightship.dev/docs/ardk/vps/index.html" TargetMode="External"/><Relationship Id="rId52" Type="http://schemas.openxmlformats.org/officeDocument/2006/relationships/hyperlink" Target="https://developers.google.com/ar/develop/hit-test" TargetMode="External"/><Relationship Id="rId4" Type="http://schemas.openxmlformats.org/officeDocument/2006/relationships/hyperlink" Target="https://hiukim.github.io/mind-ar-js-doc/" TargetMode="External"/><Relationship Id="rId9" Type="http://schemas.openxmlformats.org/officeDocument/2006/relationships/hyperlink" Target="https://library.vuforia.com/getting-started/vuforia-features" TargetMode="External"/><Relationship Id="rId14" Type="http://schemas.openxmlformats.org/officeDocument/2006/relationships/hyperlink" Target="https://threejs.org/" TargetMode="External"/><Relationship Id="rId22" Type="http://schemas.openxmlformats.org/officeDocument/2006/relationships/hyperlink" Target="https://taqtile.com/case-studies/" TargetMode="External"/><Relationship Id="rId27" Type="http://schemas.openxmlformats.org/officeDocument/2006/relationships/hyperlink" Target="https://library.vuforia.com/objects/vumarks" TargetMode="External"/><Relationship Id="rId30" Type="http://schemas.openxmlformats.org/officeDocument/2006/relationships/hyperlink" Target="https://www.8thwall.com/docs/web/#image-targets" TargetMode="External"/><Relationship Id="rId35" Type="http://schemas.openxmlformats.org/officeDocument/2006/relationships/hyperlink" Target="https://developers.google.com/ar/develop/augmented-images" TargetMode="External"/><Relationship Id="rId43" Type="http://schemas.openxmlformats.org/officeDocument/2006/relationships/hyperlink" Target="https://www.8thwall.com/docs/web/#lightship-vps" TargetMode="External"/><Relationship Id="rId48" Type="http://schemas.openxmlformats.org/officeDocument/2006/relationships/hyperlink" Target="https://developer.apple.com/documentation/arkit/content_anchors/visualizing_and_interacting_with_a_reconstructed_scene" TargetMode="External"/><Relationship Id="rId8" Type="http://schemas.openxmlformats.org/officeDocument/2006/relationships/hyperlink" Target="https://lightship.dev/products/ardk/" TargetMode="External"/><Relationship Id="rId51" Type="http://schemas.openxmlformats.org/officeDocument/2006/relationships/hyperlink" Target="https://library.vuforia.com/environments/ground-plane" TargetMode="External"/><Relationship Id="rId3" Type="http://schemas.openxmlformats.org/officeDocument/2006/relationships/image" Target="../media/image9.png"/><Relationship Id="rId12" Type="http://schemas.openxmlformats.org/officeDocument/2006/relationships/hyperlink" Target="https://developer.apple.com/augmented-reality/arkit/" TargetMode="External"/><Relationship Id="rId17" Type="http://schemas.openxmlformats.org/officeDocument/2006/relationships/hyperlink" Target="https://www.unrealengine.com/en-US" TargetMode="External"/><Relationship Id="rId25" Type="http://schemas.openxmlformats.org/officeDocument/2006/relationships/hyperlink" Target="https://sparkar.facebook.com/ar-studio/learn/downloads#meta-spark-player-app" TargetMode="External"/><Relationship Id="rId33" Type="http://schemas.openxmlformats.org/officeDocument/2006/relationships/hyperlink" Target="https://library.vuforia.com/objects/cylinder-targets" TargetMode="External"/><Relationship Id="rId38" Type="http://schemas.openxmlformats.org/officeDocument/2006/relationships/hyperlink" Target="https://sparkar.facebook.com/ar-studio/learn/articles/world-effects/target-tracker" TargetMode="External"/><Relationship Id="rId46" Type="http://schemas.openxmlformats.org/officeDocument/2006/relationships/hyperlink" Target="https://developer.apple.com/documentation/arkit/content_anchors/tracking_geographic_locations_in_ar" TargetMode="External"/><Relationship Id="rId20" Type="http://schemas.openxmlformats.org/officeDocument/2006/relationships/hyperlink" Target="https://sparkar.facebook.com/ar-studio/" TargetMode="External"/><Relationship Id="rId41" Type="http://schemas.openxmlformats.org/officeDocument/2006/relationships/hyperlink" Target="https://developer.apple.com/documentation/arkit/content_anchors/tracking_and_visualizing_faces" TargetMode="External"/><Relationship Id="rId54" Type="http://schemas.openxmlformats.org/officeDocument/2006/relationships/hyperlink" Target="https://helpx.adobe.com/in/aero/using/scan-a-space-and-set-a-surface-anchor.html" TargetMode="External"/><Relationship Id="rId1" Type="http://schemas.openxmlformats.org/officeDocument/2006/relationships/slideLayout" Target="../slideLayouts/slideLayout7.xml"/><Relationship Id="rId6" Type="http://schemas.openxmlformats.org/officeDocument/2006/relationships/hyperlink" Target="https://immersiveweb.dev/" TargetMode="External"/><Relationship Id="rId15" Type="http://schemas.openxmlformats.org/officeDocument/2006/relationships/hyperlink" Target="https://aframe.io/" TargetMode="External"/><Relationship Id="rId23" Type="http://schemas.openxmlformats.org/officeDocument/2006/relationships/hyperlink" Target="https://helpx.adobe.com/aero/using/discover-augmented-reality-content.html#Anchor-your-experience" TargetMode="External"/><Relationship Id="rId28" Type="http://schemas.openxmlformats.org/officeDocument/2006/relationships/hyperlink" Target="https://github.com/hiukim/mind-ar-js" TargetMode="External"/><Relationship Id="rId36" Type="http://schemas.openxmlformats.org/officeDocument/2006/relationships/hyperlink" Target="https://developer.apple.com/documentation/arkit/content_anchors/tracking_and_altering_images" TargetMode="External"/><Relationship Id="rId49" Type="http://schemas.openxmlformats.org/officeDocument/2006/relationships/hyperlink" Target="https://github.com/immersive-web/hit-test" TargetMode="External"/></Relationships>
</file>

<file path=ppt/slides/_rels/slide35.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sparkar.facebook.com/ar-studio/learn/tutorials/iris-tracking" TargetMode="External"/><Relationship Id="rId39" Type="http://schemas.openxmlformats.org/officeDocument/2006/relationships/hyperlink" Target="learn.microsoft.com/en-us/azure/spatial-anchors/tutorials/tutorial-share-anchors-across-devices?tabs=azure-portal%2CVS%2CUnityHoloLens" TargetMode="External"/><Relationship Id="rId21" Type="http://schemas.openxmlformats.org/officeDocument/2006/relationships/hyperlink" Target="https://sparkar.facebook.com/ar-studio/" TargetMode="External"/><Relationship Id="rId34" Type="http://schemas.openxmlformats.org/officeDocument/2006/relationships/hyperlink" Target="https://sparkar.facebook.com/ar-studio/learn/articles/world-effects/best-practice-for-target-tracking#the-target-tracker-patch" TargetMode="External"/><Relationship Id="rId42" Type="http://schemas.openxmlformats.org/officeDocument/2006/relationships/hyperlink" Target="https://www.w3.org/TR/webxr-depth-sensing-1/" TargetMode="External"/><Relationship Id="rId47" Type="http://schemas.openxmlformats.org/officeDocument/2006/relationships/hyperlink" Target="https://lightship.dev/docs/ardk/ardk_fundamentals/system_reqs.html" TargetMode="External"/><Relationship Id="rId7" Type="http://schemas.openxmlformats.org/officeDocument/2006/relationships/hyperlink" Target="https://immersiveweb.dev/" TargetMode="External"/><Relationship Id="rId2" Type="http://schemas.openxmlformats.org/officeDocument/2006/relationships/notesSlide" Target="../notesSlides/notesSlide23.xml"/><Relationship Id="rId16" Type="http://schemas.openxmlformats.org/officeDocument/2006/relationships/hyperlink" Target="https://aframe.io/" TargetMode="External"/><Relationship Id="rId29" Type="http://schemas.openxmlformats.org/officeDocument/2006/relationships/hyperlink" Target="https://hiukim.github.io/mind-ar-js-doc/examples/multi-targets/"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learn.microsoft.com/en-us/azure/spatial-anchors/how-tos/create-locate-anchors-unity#create-a-cloud-spatial-anchor" TargetMode="External"/><Relationship Id="rId32" Type="http://schemas.openxmlformats.org/officeDocument/2006/relationships/hyperlink" Target="https://library.vuforia.com/objects/detect-and-track-multiple-targets-simultaneously" TargetMode="External"/><Relationship Id="rId37" Type="http://schemas.openxmlformats.org/officeDocument/2006/relationships/hyperlink" Target="https://lightship.dev/docs/ardk/multiplayer/index.html" TargetMode="External"/><Relationship Id="rId40" Type="http://schemas.openxmlformats.org/officeDocument/2006/relationships/hyperlink" Target="https://developers.google.com/ar/develop/cloud-anchors" TargetMode="External"/><Relationship Id="rId45" Type="http://schemas.openxmlformats.org/officeDocument/2006/relationships/hyperlink" Target="https://github.com/immersive-web/lighting-estimation/blob/main/lighting-estimation-explainer.md" TargetMode="External"/><Relationship Id="rId5" Type="http://schemas.openxmlformats.org/officeDocument/2006/relationships/hyperlink" Target="https://hiukim.github.io/mind-ar-js-doc/" TargetMode="External"/><Relationship Id="rId15" Type="http://schemas.openxmlformats.org/officeDocument/2006/relationships/hyperlink" Target="https://threejs.org/" TargetMode="External"/><Relationship Id="rId23" Type="http://schemas.openxmlformats.org/officeDocument/2006/relationships/hyperlink" Target="https://library.vuforia.com/environments/area-targets" TargetMode="External"/><Relationship Id="rId28" Type="http://schemas.openxmlformats.org/officeDocument/2006/relationships/hyperlink" Target="https://sparkar.facebook.com/ar-studio/learn/articles/people-tracking/hand-tracker" TargetMode="External"/><Relationship Id="rId36" Type="http://schemas.openxmlformats.org/officeDocument/2006/relationships/hyperlink" Target="https://jamesmiller.blog/about-wrapperjs/" TargetMode="External"/><Relationship Id="rId49" Type="http://schemas.openxmlformats.org/officeDocument/2006/relationships/hyperlink" Target="https://developer.apple.com/documentation/arkit/camera_lighting_and_effects/adding_realistic_reflections_to_an_ar_experience" TargetMode="External"/><Relationship Id="rId10" Type="http://schemas.openxmlformats.org/officeDocument/2006/relationships/hyperlink" Target="https://library.vuforia.com/getting-started/vuforia-features" TargetMode="External"/><Relationship Id="rId19" Type="http://schemas.openxmlformats.org/officeDocument/2006/relationships/hyperlink" Target="https://developer.apple.com/documentation/realitykit" TargetMode="External"/><Relationship Id="rId31" Type="http://schemas.openxmlformats.org/officeDocument/2006/relationships/hyperlink" Target="https://www.8thwall.com/docs/web/#image-target-requirements" TargetMode="External"/><Relationship Id="rId44" Type="http://schemas.openxmlformats.org/officeDocument/2006/relationships/hyperlink" Target="https://developers.google.com/ar/develop/depth"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 Id="rId14" Type="http://schemas.openxmlformats.org/officeDocument/2006/relationships/hyperlink" Target="https://taqtile.com/company/" TargetMode="External"/><Relationship Id="rId22" Type="http://schemas.openxmlformats.org/officeDocument/2006/relationships/hyperlink" Target="lightship.dev/docs/ardk/context_awareness/meshing/index.html" TargetMode="External"/><Relationship Id="rId27" Type="http://schemas.openxmlformats.org/officeDocument/2006/relationships/hyperlink" Target="https://sparkar.facebook.com/ar-studio/learn/articles/people-tracking/body-tracking" TargetMode="External"/><Relationship Id="rId30" Type="http://schemas.openxmlformats.org/officeDocument/2006/relationships/hyperlink" Target="https://medium.com/arjs/area-learning-with-multi-markers-in-ar-js-1ff03a2f9fbe" TargetMode="External"/><Relationship Id="rId35" Type="http://schemas.openxmlformats.org/officeDocument/2006/relationships/hyperlink" Target="https://sparkar.facebook.com/ar-studio/learn/articles/world-effects/multiplane-tracking-overview#ux" TargetMode="External"/><Relationship Id="rId43" Type="http://schemas.openxmlformats.org/officeDocument/2006/relationships/hyperlink" Target="https://lightship.dev/docs/ardk/context_awareness/depth/index.html" TargetMode="External"/><Relationship Id="rId48" Type="http://schemas.openxmlformats.org/officeDocument/2006/relationships/hyperlink" Target="https://developer.apple.com/documentation/arkit/arlightestimate" TargetMode="External"/><Relationship Id="rId8" Type="http://schemas.openxmlformats.org/officeDocument/2006/relationships/hyperlink" Target="https://www.8thwall.com/"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eveloper.apple.com/documentation/arkit/content_anchors/rigging_a_model_for_motion_capture" TargetMode="External"/><Relationship Id="rId33" Type="http://schemas.openxmlformats.org/officeDocument/2006/relationships/hyperlink" Target="https://developers.google.com/ar/develop/augmented-images" TargetMode="External"/><Relationship Id="rId38" Type="http://schemas.openxmlformats.org/officeDocument/2006/relationships/hyperlink" Target="https://www.ptc.com/en/products/vuforia/vuforia-chalk" TargetMode="External"/><Relationship Id="rId46" Type="http://schemas.openxmlformats.org/officeDocument/2006/relationships/hyperlink" Target="https://www.8thwall.com/8thwall/light-estimation-aframe/code/" TargetMode="External"/><Relationship Id="rId20" Type="http://schemas.openxmlformats.org/officeDocument/2006/relationships/hyperlink" Target="https://www.adobe.com/products/aero.html" TargetMode="External"/><Relationship Id="rId41" Type="http://schemas.openxmlformats.org/officeDocument/2006/relationships/hyperlink" Target="https://developer.apple.com/documentation/arkit/creating_a_multiuser_ar_experience"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s>
</file>

<file path=ppt/slides/_rels/slide36.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docs.unrealengine.com/4.26/en-US/SharingAndReleasing/XRDevelopment/AR/AppleARKit/" TargetMode="External"/><Relationship Id="rId39" Type="http://schemas.openxmlformats.org/officeDocument/2006/relationships/hyperlink" Target="https://taqtile.com/case-studies/" TargetMode="External"/><Relationship Id="rId21" Type="http://schemas.openxmlformats.org/officeDocument/2006/relationships/hyperlink" Target="https://sparkar.facebook.com/ar-studio/" TargetMode="External"/><Relationship Id="rId34" Type="http://schemas.openxmlformats.org/officeDocument/2006/relationships/hyperlink" Target="https://learn.microsoft.com/en-us/azure/spatial-anchors/tutorials/tutorial-new-android-app?tabs=azure-portal#integrating-arcore" TargetMode="External"/><Relationship Id="rId42" Type="http://schemas.openxmlformats.org/officeDocument/2006/relationships/hyperlink" Target="https://docs.unity3d.com/Packages/com.unity.xr.openxr@1.6/manual/index.html" TargetMode="External"/><Relationship Id="rId47" Type="http://schemas.openxmlformats.org/officeDocument/2006/relationships/hyperlink" Target="https://docs.unrealengine.com/5.0/en-US/developing-for-arcore-in-unreal-engine/" TargetMode="External"/><Relationship Id="rId50" Type="http://schemas.openxmlformats.org/officeDocument/2006/relationships/hyperlink" Target="https://lightship.dev/docs/ardk/tools/vs_mock_mode.html#doxid-vs-mock-mode" TargetMode="External"/><Relationship Id="rId55" Type="http://schemas.openxmlformats.org/officeDocument/2006/relationships/hyperlink" Target="https://sparkar.facebook.com/ar-studio/learn/articles/fundamentals/the-simulator/" TargetMode="External"/><Relationship Id="rId63" Type="http://schemas.openxmlformats.org/officeDocument/2006/relationships/hyperlink" Target="https://github.com/aframevr/aframe/" TargetMode="External"/><Relationship Id="rId7" Type="http://schemas.openxmlformats.org/officeDocument/2006/relationships/hyperlink" Target="https://immersiveweb.dev/" TargetMode="External"/><Relationship Id="rId2" Type="http://schemas.openxmlformats.org/officeDocument/2006/relationships/notesSlide" Target="../notesSlides/notesSlide24.xml"/><Relationship Id="rId16" Type="http://schemas.openxmlformats.org/officeDocument/2006/relationships/hyperlink" Target="https://aframe.io/" TargetMode="External"/><Relationship Id="rId29" Type="http://schemas.openxmlformats.org/officeDocument/2006/relationships/hyperlink" Target="https://lightship.dev/docs/ardk/rendering/index.html"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docs.unity3d.com/Packages/com.unity.xr.arfoundation@4.2/manual/#automatic-occlusion" TargetMode="External"/><Relationship Id="rId32" Type="http://schemas.openxmlformats.org/officeDocument/2006/relationships/hyperlink" Target="https://library.vuforia.com/environments/vuforia-fusion" TargetMode="External"/><Relationship Id="rId37" Type="http://schemas.openxmlformats.org/officeDocument/2006/relationships/hyperlink" Target="https://docs.unity3d.com/Packages/com.unity.xr.arkit@4.1/manual/index.html" TargetMode="External"/><Relationship Id="rId40" Type="http://schemas.openxmlformats.org/officeDocument/2006/relationships/hyperlink" Target="https://threejs.org/docs/#api/en/renderers/webxr/WebXRManager" TargetMode="External"/><Relationship Id="rId45" Type="http://schemas.openxmlformats.org/officeDocument/2006/relationships/hyperlink" Target="docs.unrealengine.com/4.26/en-US/SharingAndReleasing/XRDevelopment/OpenXR/" TargetMode="External"/><Relationship Id="rId53" Type="http://schemas.openxmlformats.org/officeDocument/2006/relationships/hyperlink" Target="https://assetstore.unity.com/packages/tools/utilities/ar-foundation-remote-2-0-201106" TargetMode="External"/><Relationship Id="rId58" Type="http://schemas.openxmlformats.org/officeDocument/2006/relationships/hyperlink" Target="https://sparkar.facebook.com/ar-studio/learn/articles/world-effects/multiplane-tracking-overview" TargetMode="External"/><Relationship Id="rId5" Type="http://schemas.openxmlformats.org/officeDocument/2006/relationships/hyperlink" Target="https://hiukim.github.io/mind-ar-js-doc/" TargetMode="External"/><Relationship Id="rId61" Type="http://schemas.openxmlformats.org/officeDocument/2006/relationships/hyperlink" Target="https://github.com/immersive-web/webxr" TargetMode="External"/><Relationship Id="rId19" Type="http://schemas.openxmlformats.org/officeDocument/2006/relationships/hyperlink" Target="https://developer.apple.com/documentation/realitykit" TargetMode="External"/><Relationship Id="rId14" Type="http://schemas.openxmlformats.org/officeDocument/2006/relationships/hyperlink" Target="https://taqtile.com/company/" TargetMode="External"/><Relationship Id="rId22" Type="http://schemas.openxmlformats.org/officeDocument/2006/relationships/hyperlink" Target="https://threejs.org/docs/#api/en/lights/LightProbe" TargetMode="External"/><Relationship Id="rId27" Type="http://schemas.openxmlformats.org/officeDocument/2006/relationships/hyperlink" Target="https://developer.apple.com/documentation/arkit/arlightestimate" TargetMode="External"/><Relationship Id="rId30" Type="http://schemas.openxmlformats.org/officeDocument/2006/relationships/hyperlink" Target="https://learn.microsoft.com/en-us/windows/mixed-reality/mrtk-unity/mrtk3-overview/" TargetMode="External"/><Relationship Id="rId35" Type="http://schemas.openxmlformats.org/officeDocument/2006/relationships/hyperlink" Target="https://developers.google.com/ar/develop/unreal-arcore-sdk" TargetMode="External"/><Relationship Id="rId43" Type="http://schemas.openxmlformats.org/officeDocument/2006/relationships/hyperlink" Target="https://docs.unity3d.com/Manual/com.unity.xr.arcore.html" TargetMode="External"/><Relationship Id="rId48" Type="http://schemas.openxmlformats.org/officeDocument/2006/relationships/hyperlink" Target="https://docs.unrealengine.com/5.0/en-US/developing-for-arkit-in-unreal-engine/" TargetMode="External"/><Relationship Id="rId56" Type="http://schemas.openxmlformats.org/officeDocument/2006/relationships/hyperlink" Target="https://www.ptc.com/-/media/Files/PDFs/Augmented-Reality/industrial-augmented-reality-buyers-guide.pdf" TargetMode="External"/><Relationship Id="rId8" Type="http://schemas.openxmlformats.org/officeDocument/2006/relationships/hyperlink" Target="https://www.8thwall.com/" TargetMode="External"/><Relationship Id="rId51" Type="http://schemas.openxmlformats.org/officeDocument/2006/relationships/hyperlink" Target="https://library.vuforia.com/unity-extension/vuforia-play-mode-unity"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ocs.unrealengine.com/4.26/en-US/SharingAndReleasing/XRDevelopment/AR/GoogleArcore/" TargetMode="External"/><Relationship Id="rId33" Type="http://schemas.openxmlformats.org/officeDocument/2006/relationships/hyperlink" Target="https://learn.microsoft.com/en-us/azure/spatial-anchors/how-tos/setup-unity-project?tabs=xr-plugin-framework%2Cunity-2020%2Cunity-package-mixed-reality-feature-tool%2CExtraConfigurationsHoloLens" TargetMode="External"/><Relationship Id="rId38" Type="http://schemas.openxmlformats.org/officeDocument/2006/relationships/hyperlink" Target="https://docs.unrealengine.com/4.27/en-US/SharingAndReleasing/XRDevelopment/AR/ARPlatforms/ARKit/" TargetMode="External"/><Relationship Id="rId46" Type="http://schemas.openxmlformats.org/officeDocument/2006/relationships/hyperlink" Target="https://docs.unrealengine.com/5.0/en-US/developing-for-hololens-in-unreal-engine/" TargetMode="External"/><Relationship Id="rId59" Type="http://schemas.openxmlformats.org/officeDocument/2006/relationships/hyperlink" Target="https://github.com/hiukim/mind-ar-js" TargetMode="External"/><Relationship Id="rId20" Type="http://schemas.openxmlformats.org/officeDocument/2006/relationships/hyperlink" Target="https://www.adobe.com/products/aero.html" TargetMode="External"/><Relationship Id="rId41" Type="http://schemas.openxmlformats.org/officeDocument/2006/relationships/hyperlink" Target="https://aframe.io/docs/1.3.0/components/webxr.html" TargetMode="External"/><Relationship Id="rId54" Type="http://schemas.openxmlformats.org/officeDocument/2006/relationships/hyperlink" Target="https://docs.unrealengine.com/4.27/en-US/BuildingWorlds/LevelEditor/InEditorTesting/" TargetMode="External"/><Relationship Id="rId62" Type="http://schemas.openxmlformats.org/officeDocument/2006/relationships/hyperlink" Target="https://github.com/mrdoob/three.js/"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5" Type="http://schemas.openxmlformats.org/officeDocument/2006/relationships/hyperlink" Target="https://threejs.org/" TargetMode="External"/><Relationship Id="rId23" Type="http://schemas.openxmlformats.org/officeDocument/2006/relationships/hyperlink" Target="https://aframe.io/docs/1.3.0/components/reflection.html" TargetMode="External"/><Relationship Id="rId28" Type="http://schemas.openxmlformats.org/officeDocument/2006/relationships/hyperlink" Target="https://developer.apple.com/documentation/realitykit/occlusionmaterial" TargetMode="External"/><Relationship Id="rId36" Type="http://schemas.openxmlformats.org/officeDocument/2006/relationships/hyperlink" Target="https://developers.google.com/ar/develop/webxr" TargetMode="External"/><Relationship Id="rId49" Type="http://schemas.openxmlformats.org/officeDocument/2006/relationships/hyperlink" Target="https://chrome.google.com/webstore/detail/webxr-api-emulator/mjddjgeghkdijejnciaefnkjmkafnnje?hl=en" TargetMode="External"/><Relationship Id="rId57" Type="http://schemas.openxmlformats.org/officeDocument/2006/relationships/hyperlink" Target="https://taqtile.com/maker/" TargetMode="External"/><Relationship Id="rId10" Type="http://schemas.openxmlformats.org/officeDocument/2006/relationships/hyperlink" Target="https://library.vuforia.com/getting-started/vuforia-features" TargetMode="External"/><Relationship Id="rId31" Type="http://schemas.openxmlformats.org/officeDocument/2006/relationships/hyperlink" Target="https://library.vuforia.com/getting-started/getting-started-vuforia-engine-and-magic-leap-2" TargetMode="External"/><Relationship Id="rId44" Type="http://schemas.openxmlformats.org/officeDocument/2006/relationships/hyperlink" Target="https://docs.unity3d.com/Manual/com.unity.xr.arkit.html" TargetMode="External"/><Relationship Id="rId52" Type="http://schemas.openxmlformats.org/officeDocument/2006/relationships/hyperlink" Target="https://developers.google.com/ar/develop/c/emulator" TargetMode="External"/><Relationship Id="rId60" Type="http://schemas.openxmlformats.org/officeDocument/2006/relationships/hyperlink" Target="https://github.com/AR-js-org/AR.js"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video" Target="https://www.youtube.com/embed/4UHN8G5BM-8?start=41&amp;feature=oembed" TargetMode="External"/><Relationship Id="rId7" Type="http://schemas.openxmlformats.org/officeDocument/2006/relationships/image" Target="../media/image9.png"/><Relationship Id="rId12" Type="http://schemas.openxmlformats.org/officeDocument/2006/relationships/image" Target="../media/image19.jpeg"/><Relationship Id="rId2" Type="http://schemas.openxmlformats.org/officeDocument/2006/relationships/video" Target="https://www.youtube.com/embed/ItGmB2tQyY8?start=26&amp;feature=oembed" TargetMode="External"/><Relationship Id="rId1" Type="http://schemas.openxmlformats.org/officeDocument/2006/relationships/video" Target="https://www.youtube.com/embed/_1uJjT4bRKI?start=8&amp;feature=oembed" TargetMode="External"/><Relationship Id="rId6" Type="http://schemas.openxmlformats.org/officeDocument/2006/relationships/image" Target="../media/image8.png"/><Relationship Id="rId11" Type="http://schemas.openxmlformats.org/officeDocument/2006/relationships/hyperlink" Target="https://www.ikea.com/au/en/customer-service/mobile-apps/say-hej-to-ikea-place-pub1f8af050" TargetMode="External"/><Relationship Id="rId5" Type="http://schemas.openxmlformats.org/officeDocument/2006/relationships/notesSlide" Target="../notesSlides/notesSlide2.xml"/><Relationship Id="rId10" Type="http://schemas.openxmlformats.org/officeDocument/2006/relationships/image" Target="../media/image18.jpeg"/><Relationship Id="rId4" Type="http://schemas.openxmlformats.org/officeDocument/2006/relationships/slideLayout" Target="../slideLayouts/slideLayout7.xm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47.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55.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67.sv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https://www.youtube.com/embed/JeqxBQERp7Q?feature=oembed" TargetMode="External"/><Relationship Id="rId1" Type="http://schemas.openxmlformats.org/officeDocument/2006/relationships/video" Target="https://www.youtube.com/embed/GGiigVMKPTA?feature=oembed" TargetMode="External"/><Relationship Id="rId6" Type="http://schemas.openxmlformats.org/officeDocument/2006/relationships/image" Target="../media/image8.png"/><Relationship Id="rId5" Type="http://schemas.microsoft.com/office/2018/10/relationships/comments" Target="../comments/modernComment_133_495176E7.xml"/><Relationship Id="rId4" Type="http://schemas.openxmlformats.org/officeDocument/2006/relationships/notesSlide" Target="../notesSlides/notesSlide30.xml"/><Relationship Id="rId9" Type="http://schemas.openxmlformats.org/officeDocument/2006/relationships/image" Target="../media/image45.jpeg"/></Relationships>
</file>

<file path=ppt/slides/_rels/slide62.xml.rels><?xml version="1.0" encoding="UTF-8" standalone="yes"?>
<Relationships xmlns="http://schemas.openxmlformats.org/package/2006/relationships"><Relationship Id="rId8" Type="http://schemas.openxmlformats.org/officeDocument/2006/relationships/hyperlink" Target="https://citeseerx.ist.psu.edu/document?repid=rep1&amp;type=pdf&amp;doi=08964face3aaa0cc5aee938a5ae09ef4b494ad2c" TargetMode="External"/><Relationship Id="rId3" Type="http://schemas.openxmlformats.org/officeDocument/2006/relationships/image" Target="../media/image8.png"/><Relationship Id="rId7" Type="http://schemas.openxmlformats.org/officeDocument/2006/relationships/hyperlink" Target="https://link-springer-com.ezproxy2.utwente.nl/chapter/10.1007/978-3-030-23528-4_71"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hyperlink" Target="https://www.cbsnews.com/video/augmented-reality-could-be-a-game-changer-for-firefighters/#x" TargetMode="External"/><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notesSlide" Target="../notesSlides/notesSlide32.xm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video" Target="https://www.youtube.com/embed/4UHN8G5BM-8?feature=oembed" TargetMode="External"/><Relationship Id="rId6" Type="http://schemas.openxmlformats.org/officeDocument/2006/relationships/hyperlink" Target="https://www.dhs.gov/medialibrary/assets/videos/22852#details"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slideLayout" Target="../slideLayouts/slideLayout7.xml"/><Relationship Id="rId7" Type="http://schemas.openxmlformats.org/officeDocument/2006/relationships/image" Target="../media/image19.jpeg"/><Relationship Id="rId2" Type="http://schemas.openxmlformats.org/officeDocument/2006/relationships/video" Target="https://www.youtube.com/embed/rK7l6Gq16WA?start=27&amp;feature=oembed" TargetMode="External"/><Relationship Id="rId1" Type="http://schemas.openxmlformats.org/officeDocument/2006/relationships/video" Target="https://www.youtube.com/embed/ItGmB2tQyY8?start=21&amp;feature=oembed"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ideo" Target="https://www.youtube.com/embed/4Vjajj7ZggA?feature=oembed"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3.jpe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www.resonai.com/blog/smart-buildings-101" TargetMode="External"/><Relationship Id="rId5" Type="http://schemas.openxmlformats.org/officeDocument/2006/relationships/image" Target="../media/image74.jpe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video" Target="https://www.youtube.com/embed/Ayz9BSAGO1k?feature=oembed" TargetMode="External"/><Relationship Id="rId6" Type="http://schemas.openxmlformats.org/officeDocument/2006/relationships/image" Target="../media/image75.jpeg"/><Relationship Id="rId5" Type="http://schemas.openxmlformats.org/officeDocument/2006/relationships/image" Target="../media/image9.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ideo" Target="https://www.youtube.com/embed/67HfSWX-24Y?feature=oembed" TargetMode="External"/><Relationship Id="rId6" Type="http://schemas.openxmlformats.org/officeDocument/2006/relationships/image" Target="../media/image76.jpeg"/><Relationship Id="rId5" Type="http://schemas.openxmlformats.org/officeDocument/2006/relationships/image" Target="../media/image9.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azure.microsoft.com/en-us/products/remote-renderin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azure.microsoft.com/en-us/products/remote-renderin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azure.microsoft.com/en-us/products/remote-rendering/"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semanticscholar.org/paper/OVERCOMING-AUGMENTED-REALITY-TRACKING-DIFFICULTIES-Clothier-Bailey/ff7b8da5bb11879d1552020609c845919307ab19"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microsoft.com/office/2018/10/relationships/comments" Target="../comments/modernComment_145_D23C29C1.xm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8" Type="http://schemas.openxmlformats.org/officeDocument/2006/relationships/hyperlink" Target="https://www.webex.com/" TargetMode="External"/><Relationship Id="rId3" Type="http://schemas.openxmlformats.org/officeDocument/2006/relationships/image" Target="../media/image9.png"/><Relationship Id="rId7" Type="http://schemas.openxmlformats.org/officeDocument/2006/relationships/hyperlink" Target="https://zoom.us/"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microsoft.com/en/microsoft-teams/group-chat-software" TargetMode="External"/><Relationship Id="rId5" Type="http://schemas.openxmlformats.org/officeDocument/2006/relationships/hyperlink" Target="https://learn.microsoft.com/en-us/dynamics365/mixed-reality/guides/" TargetMode="External"/><Relationship Id="rId4" Type="http://schemas.openxmlformats.org/officeDocument/2006/relationships/hyperlink" Target="https://azure.microsoft.com/en-us/products/remote-rendering/" TargetMode="External"/></Relationships>
</file>

<file path=ppt/slides/_rels/slide8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9.png"/><Relationship Id="rId7" Type="http://schemas.openxmlformats.org/officeDocument/2006/relationships/hyperlink" Target="https://medium.com/hackernoon/why-is-occlusion-in-augmented-reality-so-hard-7bc8041607f9" TargetMode="External"/><Relationship Id="rId12" Type="http://schemas.openxmlformats.org/officeDocument/2006/relationships/image" Target="../media/image8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developers.google.com/ar/develop/lighting-estimation" TargetMode="External"/><Relationship Id="rId11" Type="http://schemas.openxmlformats.org/officeDocument/2006/relationships/image" Target="../media/image80.png"/><Relationship Id="rId5" Type="http://schemas.openxmlformats.org/officeDocument/2006/relationships/hyperlink" Target="https://blog.mapbox.com/multi-user-ar-experience-1a586f40b2ce" TargetMode="External"/><Relationship Id="rId10" Type="http://schemas.openxmlformats.org/officeDocument/2006/relationships/image" Target="../media/image79.png"/><Relationship Id="rId4" Type="http://schemas.openxmlformats.org/officeDocument/2006/relationships/hyperlink" Target="https://stemkoski.github.io/AR-Examples/" TargetMode="External"/><Relationship Id="rId9" Type="http://schemas.openxmlformats.org/officeDocument/2006/relationships/image" Target="../media/image78.png"/><Relationship Id="rId14" Type="http://schemas.openxmlformats.org/officeDocument/2006/relationships/image" Target="../media/image83.png"/></Relationships>
</file>

<file path=ppt/slides/_rels/slide83.xml.rels><?xml version="1.0" encoding="UTF-8" standalone="yes"?>
<Relationships xmlns="http://schemas.openxmlformats.org/package/2006/relationships"><Relationship Id="rId8" Type="http://schemas.openxmlformats.org/officeDocument/2006/relationships/hyperlink" Target="https://www.8thwall.com/" TargetMode="External"/><Relationship Id="rId13" Type="http://schemas.openxmlformats.org/officeDocument/2006/relationships/hyperlink" Target="https://developer.apple.com/augmented-reality/arkit/" TargetMode="External"/><Relationship Id="rId18" Type="http://schemas.openxmlformats.org/officeDocument/2006/relationships/hyperlink" Target="https://www.wikitude.com/augmented-reality-sdk/" TargetMode="External"/><Relationship Id="rId3" Type="http://schemas.openxmlformats.org/officeDocument/2006/relationships/image" Target="../media/image8.png"/><Relationship Id="rId7" Type="http://schemas.openxmlformats.org/officeDocument/2006/relationships/hyperlink" Target="https://immersiveweb.dev/" TargetMode="External"/><Relationship Id="rId12" Type="http://schemas.openxmlformats.org/officeDocument/2006/relationships/hyperlink" Target="https://developers.google.com/ar/develop" TargetMode="External"/><Relationship Id="rId17" Type="http://schemas.openxmlformats.org/officeDocument/2006/relationships/hyperlink" Target="https://www.unrealengine.com/en-US" TargetMode="External"/><Relationship Id="rId2" Type="http://schemas.microsoft.com/office/2018/10/relationships/comments" Target="../comments/modernComment_14C_9578F1E3.xml"/><Relationship Id="rId16" Type="http://schemas.openxmlformats.org/officeDocument/2006/relationships/hyperlink" Target="https://unity.com/"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1" Type="http://schemas.openxmlformats.org/officeDocument/2006/relationships/hyperlink" Target="https://library.vuforia.com/getting-started/vuforia-features" TargetMode="External"/><Relationship Id="rId5" Type="http://schemas.openxmlformats.org/officeDocument/2006/relationships/hyperlink" Target="https://hiukim.github.io/mind-ar-js-doc/" TargetMode="External"/><Relationship Id="rId15" Type="http://schemas.openxmlformats.org/officeDocument/2006/relationships/hyperlink" Target="https://aframe.io/" TargetMode="External"/><Relationship Id="rId10" Type="http://schemas.openxmlformats.org/officeDocument/2006/relationships/hyperlink" Target="https://lightship.dev/products/ardk/" TargetMode="External"/><Relationship Id="rId4" Type="http://schemas.openxmlformats.org/officeDocument/2006/relationships/image" Target="../media/image9.png"/><Relationship Id="rId9" Type="http://schemas.openxmlformats.org/officeDocument/2006/relationships/hyperlink" Target="https://zap.works/" TargetMode="External"/><Relationship Id="rId14" Type="http://schemas.openxmlformats.org/officeDocument/2006/relationships/hyperlink" Target="https://threejs.org/"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www.8thwall.com/" TargetMode="External"/><Relationship Id="rId13" Type="http://schemas.openxmlformats.org/officeDocument/2006/relationships/hyperlink" Target="https://developer.apple.com/augmented-reality/arkit/" TargetMode="External"/><Relationship Id="rId18" Type="http://schemas.openxmlformats.org/officeDocument/2006/relationships/hyperlink" Target="https://www.wikitude.com/augmented-reality-sdk/" TargetMode="External"/><Relationship Id="rId3" Type="http://schemas.openxmlformats.org/officeDocument/2006/relationships/image" Target="../media/image8.png"/><Relationship Id="rId7" Type="http://schemas.openxmlformats.org/officeDocument/2006/relationships/hyperlink" Target="https://immersiveweb.dev/" TargetMode="External"/><Relationship Id="rId12" Type="http://schemas.openxmlformats.org/officeDocument/2006/relationships/hyperlink" Target="https://developers.google.com/ar/develop" TargetMode="External"/><Relationship Id="rId17" Type="http://schemas.openxmlformats.org/officeDocument/2006/relationships/hyperlink" Target="https://www.unrealengine.com/en-US" TargetMode="External"/><Relationship Id="rId2" Type="http://schemas.openxmlformats.org/officeDocument/2006/relationships/notesSlide" Target="../notesSlides/notesSlide39.xml"/><Relationship Id="rId16" Type="http://schemas.openxmlformats.org/officeDocument/2006/relationships/hyperlink" Target="https://unity.com/"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1" Type="http://schemas.openxmlformats.org/officeDocument/2006/relationships/hyperlink" Target="https://library.vuforia.com/getting-started/vuforia-features" TargetMode="External"/><Relationship Id="rId5" Type="http://schemas.openxmlformats.org/officeDocument/2006/relationships/hyperlink" Target="https://hiukim.github.io/mind-ar-js-doc/" TargetMode="External"/><Relationship Id="rId15" Type="http://schemas.openxmlformats.org/officeDocument/2006/relationships/hyperlink" Target="https://aframe.io/" TargetMode="External"/><Relationship Id="rId10" Type="http://schemas.openxmlformats.org/officeDocument/2006/relationships/hyperlink" Target="https://lightship.dev/products/ardk/" TargetMode="External"/><Relationship Id="rId4" Type="http://schemas.openxmlformats.org/officeDocument/2006/relationships/image" Target="../media/image9.png"/><Relationship Id="rId9" Type="http://schemas.openxmlformats.org/officeDocument/2006/relationships/hyperlink" Target="https://zap.works/" TargetMode="External"/><Relationship Id="rId14" Type="http://schemas.openxmlformats.org/officeDocument/2006/relationships/hyperlink" Target="https://threejs.org/" TargetMode="External"/></Relationships>
</file>

<file path=ppt/slides/_rels/slide85.xml.rels><?xml version="1.0" encoding="UTF-8" standalone="yes"?>
<Relationships xmlns="http://schemas.openxmlformats.org/package/2006/relationships"><Relationship Id="rId8" Type="http://schemas.openxmlformats.org/officeDocument/2006/relationships/hyperlink" Target="https://www.8thwall.com/" TargetMode="External"/><Relationship Id="rId13" Type="http://schemas.openxmlformats.org/officeDocument/2006/relationships/hyperlink" Target="https://developer.apple.com/augmented-reality/arkit/" TargetMode="External"/><Relationship Id="rId18" Type="http://schemas.openxmlformats.org/officeDocument/2006/relationships/hyperlink" Target="https://www.wikitude.com/augmented-reality-sdk/" TargetMode="External"/><Relationship Id="rId3" Type="http://schemas.openxmlformats.org/officeDocument/2006/relationships/image" Target="../media/image8.png"/><Relationship Id="rId7" Type="http://schemas.openxmlformats.org/officeDocument/2006/relationships/hyperlink" Target="https://immersiveweb.dev/" TargetMode="External"/><Relationship Id="rId12" Type="http://schemas.openxmlformats.org/officeDocument/2006/relationships/hyperlink" Target="https://developers.google.com/ar/develop" TargetMode="External"/><Relationship Id="rId17" Type="http://schemas.openxmlformats.org/officeDocument/2006/relationships/hyperlink" Target="https://www.unrealengine.com/en-US" TargetMode="External"/><Relationship Id="rId2" Type="http://schemas.openxmlformats.org/officeDocument/2006/relationships/notesSlide" Target="../notesSlides/notesSlide40.xml"/><Relationship Id="rId16" Type="http://schemas.openxmlformats.org/officeDocument/2006/relationships/hyperlink" Target="https://unity.com/" TargetMode="External"/><Relationship Id="rId20" Type="http://schemas.openxmlformats.org/officeDocument/2006/relationships/hyperlink" Target="https://library.vuforia.com/getting-started/getting-started-vuforia-engine-and-magic-leap-2"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1" Type="http://schemas.openxmlformats.org/officeDocument/2006/relationships/hyperlink" Target="https://library.vuforia.com/getting-started/vuforia-features" TargetMode="External"/><Relationship Id="rId5" Type="http://schemas.openxmlformats.org/officeDocument/2006/relationships/hyperlink" Target="https://hiukim.github.io/mind-ar-js-doc/" TargetMode="External"/><Relationship Id="rId15" Type="http://schemas.openxmlformats.org/officeDocument/2006/relationships/hyperlink" Target="https://aframe.io/" TargetMode="External"/><Relationship Id="rId10" Type="http://schemas.openxmlformats.org/officeDocument/2006/relationships/hyperlink" Target="https://lightship.dev/products/ardk/" TargetMode="External"/><Relationship Id="rId19" Type="http://schemas.openxmlformats.org/officeDocument/2006/relationships/hyperlink" Target="https://learn.microsoft.com/en-us/windows/mixed-reality/mrtk-unity/mrtk3-overview/" TargetMode="External"/><Relationship Id="rId4" Type="http://schemas.openxmlformats.org/officeDocument/2006/relationships/image" Target="../media/image9.png"/><Relationship Id="rId9" Type="http://schemas.openxmlformats.org/officeDocument/2006/relationships/hyperlink" Target="https://zap.works/" TargetMode="External"/><Relationship Id="rId14" Type="http://schemas.openxmlformats.org/officeDocument/2006/relationships/hyperlink" Target="https://threejs.org/" TargetMode="External"/></Relationships>
</file>

<file path=ppt/slides/_rels/slide8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8.png"/><Relationship Id="rId1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23.png"/><Relationship Id="rId12" Type="http://schemas.openxmlformats.org/officeDocument/2006/relationships/image" Target="../media/image40.jpeg"/><Relationship Id="rId17" Type="http://schemas.openxmlformats.org/officeDocument/2006/relationships/image" Target="../media/image31.png"/><Relationship Id="rId2" Type="http://schemas.openxmlformats.org/officeDocument/2006/relationships/image" Target="../media/image24.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39.png"/><Relationship Id="rId5" Type="http://schemas.openxmlformats.org/officeDocument/2006/relationships/image" Target="../media/image84.png"/><Relationship Id="rId15" Type="http://schemas.openxmlformats.org/officeDocument/2006/relationships/image" Target="../media/image26.png"/><Relationship Id="rId10" Type="http://schemas.openxmlformats.org/officeDocument/2006/relationships/image" Target="../media/image35.png"/><Relationship Id="rId19" Type="http://schemas.openxmlformats.org/officeDocument/2006/relationships/image" Target="../media/image30.png"/><Relationship Id="rId4" Type="http://schemas.openxmlformats.org/officeDocument/2006/relationships/image" Target="../media/image34.png"/><Relationship Id="rId9" Type="http://schemas.openxmlformats.org/officeDocument/2006/relationships/image" Target="../media/image87.png"/><Relationship Id="rId14" Type="http://schemas.openxmlformats.org/officeDocument/2006/relationships/image" Target="../media/image89.png"/></Relationships>
</file>

<file path=ppt/slides/_rels/slide87.xml.rels><?xml version="1.0" encoding="UTF-8" standalone="yes"?>
<Relationships xmlns="http://schemas.openxmlformats.org/package/2006/relationships"><Relationship Id="rId8" Type="http://schemas.openxmlformats.org/officeDocument/2006/relationships/hyperlink" Target="https://www.magicleap.care/hc/en-us/articles/7813913215373-Product-Specifications" TargetMode="External"/><Relationship Id="rId13" Type="http://schemas.openxmlformats.org/officeDocument/2006/relationships/hyperlink" Target="https://www.vuzix.eu/" TargetMode="External"/><Relationship Id="rId18" Type="http://schemas.openxmlformats.org/officeDocument/2006/relationships/hyperlink" Target="https://github.com/codefluegel/vuforia4unreal" TargetMode="External"/><Relationship Id="rId3" Type="http://schemas.openxmlformats.org/officeDocument/2006/relationships/hyperlink" Target="https://www.microsoft.com/nl-nl/hololens/hardware" TargetMode="External"/><Relationship Id="rId21" Type="http://schemas.openxmlformats.org/officeDocument/2006/relationships/hyperlink" Target="https://www.wikitude.com/products/wikitude-sdk-features/" TargetMode="External"/><Relationship Id="rId7" Type="http://schemas.openxmlformats.org/officeDocument/2006/relationships/hyperlink" Target="https://www.magicleap.com/hubfs/Magic-Leap-2_Safety-Guide_English.pdf" TargetMode="External"/><Relationship Id="rId12" Type="http://schemas.openxmlformats.org/officeDocument/2006/relationships/hyperlink" Target="https://vr-compare.com/headset/vuzixm400" TargetMode="External"/><Relationship Id="rId17" Type="http://schemas.openxmlformats.org/officeDocument/2006/relationships/hyperlink" Target="https://library.vuforia.com/platform-support/using-arcore-vuforia-engine" TargetMode="External"/><Relationship Id="rId2" Type="http://schemas.openxmlformats.org/officeDocument/2006/relationships/hyperlink" Target="https://www.vuzix.com/blogs/vuzix-blog/vuzix-blade%C2%AE-ar-smart-glasses-perfect-for-on-the-go-users" TargetMode="External"/><Relationship Id="rId16" Type="http://schemas.openxmlformats.org/officeDocument/2006/relationships/hyperlink" Target="https://nsflow.com/blog/google-glass-enterprise-edition-2-main-features-use-cases-benefits" TargetMode="External"/><Relationship Id="rId20" Type="http://schemas.openxmlformats.org/officeDocument/2006/relationships/hyperlink" Target="https://library.vuforia.com/getting-started/getting-started-vuforia-engine-and-magic-leap-2" TargetMode="External"/><Relationship Id="rId1" Type="http://schemas.openxmlformats.org/officeDocument/2006/relationships/slideLayout" Target="../slideLayouts/slideLayout7.xml"/><Relationship Id="rId6" Type="http://schemas.openxmlformats.org/officeDocument/2006/relationships/hyperlink" Target="https://hololens.reality.news/news/microsofts-hololens-2-team-answers-more-questions-about-biometric-security-audio-hand-tracking-0194712/" TargetMode="External"/><Relationship Id="rId11" Type="http://schemas.openxmlformats.org/officeDocument/2006/relationships/hyperlink" Target="https://www.vuzix.eu/products/m400-smart-glasses" TargetMode="External"/><Relationship Id="rId5" Type="http://schemas.openxmlformats.org/officeDocument/2006/relationships/hyperlink" Target="https://www.microsoft.com/en-us/hololens/buy" TargetMode="External"/><Relationship Id="rId15" Type="http://schemas.openxmlformats.org/officeDocument/2006/relationships/hyperlink" Target="https://www.google.com/glass/tech-specs/" TargetMode="External"/><Relationship Id="rId10" Type="http://schemas.openxmlformats.org/officeDocument/2006/relationships/hyperlink" Target="https://www.vuzix.com/products/vuzix-blade-2-smart-glasses" TargetMode="External"/><Relationship Id="rId19" Type="http://schemas.openxmlformats.org/officeDocument/2006/relationships/hyperlink" Target="https://library.vuforia.com/platform-support/developing-vuforia-engine-apps-hololens" TargetMode="External"/><Relationship Id="rId4" Type="http://schemas.openxmlformats.org/officeDocument/2006/relationships/hyperlink" Target="https://vr-compare.com/headset/metaquestpro" TargetMode="External"/><Relationship Id="rId9" Type="http://schemas.openxmlformats.org/officeDocument/2006/relationships/hyperlink" Target="https://www.magicleap.com/en-us/" TargetMode="External"/><Relationship Id="rId14" Type="http://schemas.openxmlformats.org/officeDocument/2006/relationships/hyperlink" Target="https://vr-compare.com/headset/googleglassenterpriseedition2" TargetMode="External"/><Relationship Id="rId22" Type="http://schemas.openxmlformats.org/officeDocument/2006/relationships/hyperlink" Target="https://www.blippar.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4.xml"/><Relationship Id="rId16" Type="http://schemas.openxmlformats.org/officeDocument/2006/relationships/image" Target="../media/image36.png"/><Relationship Id="rId20"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9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84.png"/><Relationship Id="rId12" Type="http://schemas.openxmlformats.org/officeDocument/2006/relationships/image" Target="../media/image87.png"/><Relationship Id="rId17" Type="http://schemas.openxmlformats.org/officeDocument/2006/relationships/image" Target="../media/image89.png"/><Relationship Id="rId2" Type="http://schemas.openxmlformats.org/officeDocument/2006/relationships/image" Target="../media/image26.png"/><Relationship Id="rId16"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90.png"/><Relationship Id="rId5" Type="http://schemas.openxmlformats.org/officeDocument/2006/relationships/image" Target="../media/image25.png"/><Relationship Id="rId15" Type="http://schemas.openxmlformats.org/officeDocument/2006/relationships/image" Target="../media/image40.jpeg"/><Relationship Id="rId10"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86.png"/><Relationship Id="rId14" Type="http://schemas.openxmlformats.org/officeDocument/2006/relationships/image" Target="../media/image39.png"/></Relationships>
</file>

<file path=ppt/slides/_rels/slide9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8.png"/><Relationship Id="rId1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23.png"/><Relationship Id="rId12" Type="http://schemas.openxmlformats.org/officeDocument/2006/relationships/image" Target="../media/image40.jpeg"/><Relationship Id="rId17" Type="http://schemas.openxmlformats.org/officeDocument/2006/relationships/image" Target="../media/image31.png"/><Relationship Id="rId2" Type="http://schemas.openxmlformats.org/officeDocument/2006/relationships/image" Target="../media/image24.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39.png"/><Relationship Id="rId5" Type="http://schemas.openxmlformats.org/officeDocument/2006/relationships/image" Target="../media/image84.png"/><Relationship Id="rId15" Type="http://schemas.openxmlformats.org/officeDocument/2006/relationships/image" Target="../media/image26.png"/><Relationship Id="rId10" Type="http://schemas.openxmlformats.org/officeDocument/2006/relationships/image" Target="../media/image35.png"/><Relationship Id="rId19" Type="http://schemas.openxmlformats.org/officeDocument/2006/relationships/image" Target="../media/image30.png"/><Relationship Id="rId4" Type="http://schemas.openxmlformats.org/officeDocument/2006/relationships/image" Target="../media/image34.png"/><Relationship Id="rId9" Type="http://schemas.openxmlformats.org/officeDocument/2006/relationships/image" Target="../media/image87.png"/><Relationship Id="rId14" Type="http://schemas.openxmlformats.org/officeDocument/2006/relationships/image" Target="../media/image89.png"/></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ABEF77-9AC7-1343-8262-0EAC9774B225}"/>
              </a:ext>
            </a:extLst>
          </p:cNvPr>
          <p:cNvSpPr>
            <a:spLocks noGrp="1"/>
          </p:cNvSpPr>
          <p:nvPr>
            <p:ph type="body" sz="quarter" idx="13"/>
          </p:nvPr>
        </p:nvSpPr>
        <p:spPr/>
        <p:txBody>
          <a:bodyPr/>
          <a:lstStyle/>
          <a:p>
            <a:r>
              <a:rPr lang="en-US" dirty="0"/>
              <a:t>Example Pack</a:t>
            </a:r>
          </a:p>
        </p:txBody>
      </p:sp>
      <p:sp>
        <p:nvSpPr>
          <p:cNvPr id="3" name="Text Placeholder 2">
            <a:extLst>
              <a:ext uri="{FF2B5EF4-FFF2-40B4-BE49-F238E27FC236}">
                <a16:creationId xmlns:a16="http://schemas.microsoft.com/office/drawing/2014/main" id="{F5A447FA-ECED-8B45-A641-F20C04F51EF1}"/>
              </a:ext>
            </a:extLst>
          </p:cNvPr>
          <p:cNvSpPr>
            <a:spLocks noGrp="1"/>
          </p:cNvSpPr>
          <p:nvPr>
            <p:ph type="body" sz="quarter" idx="14"/>
          </p:nvPr>
        </p:nvSpPr>
        <p:spPr/>
        <p:txBody>
          <a:bodyPr/>
          <a:lstStyle/>
          <a:p>
            <a:r>
              <a:rPr lang="en-US" dirty="0"/>
              <a:t>May 2022</a:t>
            </a:r>
          </a:p>
        </p:txBody>
      </p:sp>
      <p:sp>
        <p:nvSpPr>
          <p:cNvPr id="4" name="Title 3">
            <a:extLst>
              <a:ext uri="{FF2B5EF4-FFF2-40B4-BE49-F238E27FC236}">
                <a16:creationId xmlns:a16="http://schemas.microsoft.com/office/drawing/2014/main" id="{640737E2-80E4-3446-ABD1-FCC7014884B3}"/>
              </a:ext>
            </a:extLst>
          </p:cNvPr>
          <p:cNvSpPr>
            <a:spLocks noGrp="1"/>
          </p:cNvSpPr>
          <p:nvPr>
            <p:ph type="title"/>
          </p:nvPr>
        </p:nvSpPr>
        <p:spPr>
          <a:xfrm>
            <a:off x="464962" y="1456663"/>
            <a:ext cx="7040753" cy="3686961"/>
          </a:xfrm>
        </p:spPr>
        <p:txBody>
          <a:bodyPr/>
          <a:lstStyle/>
          <a:p>
            <a:r>
              <a:rPr lang="en-US" sz="6000" dirty="0">
                <a:solidFill>
                  <a:schemeClr val="bg1"/>
                </a:solidFill>
              </a:rPr>
              <a:t>Augmented Reality Implementation Framework</a:t>
            </a:r>
          </a:p>
        </p:txBody>
      </p:sp>
      <p:sp>
        <p:nvSpPr>
          <p:cNvPr id="5" name="Text Placeholder 1">
            <a:extLst>
              <a:ext uri="{FF2B5EF4-FFF2-40B4-BE49-F238E27FC236}">
                <a16:creationId xmlns:a16="http://schemas.microsoft.com/office/drawing/2014/main" id="{69CF55E4-AB7C-9045-972C-CD7FC5B955B3}"/>
              </a:ext>
            </a:extLst>
          </p:cNvPr>
          <p:cNvSpPr txBox="1">
            <a:spLocks/>
          </p:cNvSpPr>
          <p:nvPr/>
        </p:nvSpPr>
        <p:spPr>
          <a:xfrm>
            <a:off x="518127" y="5197791"/>
            <a:ext cx="5620405" cy="1432927"/>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1200"/>
              </a:spcAft>
              <a:buFont typeface="Arial" panose="020B0604020202020204" pitchFamily="34" charset="0"/>
              <a:buNone/>
              <a:defRPr lang="en-US" sz="2400" b="1" i="0" kern="1200" spc="0" dirty="0" smtClean="0">
                <a:solidFill>
                  <a:schemeClr val="tx1"/>
                </a:solidFill>
                <a:latin typeface="Graphik-Semibold" panose="020B0503030202060203" pitchFamily="34" charset="77"/>
                <a:ea typeface="+mn-ea"/>
                <a:cs typeface="+mn-cs"/>
              </a:defRPr>
            </a:lvl1pPr>
            <a:lvl2pPr marL="0" indent="-228600" algn="ctr" defTabSz="228600" rtl="0" eaLnBrk="1" latinLnBrk="0" hangingPunct="1">
              <a:lnSpc>
                <a:spcPct val="90000"/>
              </a:lnSpc>
              <a:spcBef>
                <a:spcPts val="0"/>
              </a:spcBef>
              <a:spcAft>
                <a:spcPts val="600"/>
              </a:spcAft>
              <a:buClrTx/>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2pPr>
            <a:lvl3pPr marL="0" indent="-228600" algn="ctr" defTabSz="228600" rtl="0" eaLnBrk="1" latinLnBrk="0" hangingPunct="1">
              <a:lnSpc>
                <a:spcPct val="90000"/>
              </a:lnSpc>
              <a:spcBef>
                <a:spcPts val="0"/>
              </a:spcBef>
              <a:spcAft>
                <a:spcPts val="600"/>
              </a:spcAft>
              <a:buFont typeface="System Font"/>
              <a:buChar char="–"/>
              <a:defRPr lang="en-US" sz="2400" kern="1200" dirty="0" smtClean="0">
                <a:solidFill>
                  <a:srgbClr val="E6DCFF"/>
                </a:solidFill>
                <a:latin typeface="GT Sectra Fine" panose="00000500000000000000" pitchFamily="50" charset="0"/>
                <a:ea typeface="+mn-ea"/>
                <a:cs typeface="+mn-cs"/>
              </a:defRPr>
            </a:lvl3pPr>
            <a:lvl4pPr marL="0" indent="-228600" algn="ctr" defTabSz="228600" rtl="0" eaLnBrk="1" latinLnBrk="0" hangingPunct="1">
              <a:lnSpc>
                <a:spcPct val="90000"/>
              </a:lnSpc>
              <a:spcBef>
                <a:spcPts val="0"/>
              </a:spcBef>
              <a:spcAft>
                <a:spcPts val="600"/>
              </a:spcAft>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4pPr>
            <a:lvl5pPr marL="0" indent="-228600" algn="ctr" defTabSz="228600" rtl="0" eaLnBrk="1" latinLnBrk="0" hangingPunct="1">
              <a:lnSpc>
                <a:spcPct val="90000"/>
              </a:lnSpc>
              <a:spcBef>
                <a:spcPts val="0"/>
              </a:spcBef>
              <a:spcAft>
                <a:spcPts val="600"/>
              </a:spcAft>
              <a:buFont typeface="System Font"/>
              <a:buChar char="–"/>
              <a:defRPr lang="en-US" sz="2400" kern="1200" dirty="0">
                <a:solidFill>
                  <a:srgbClr val="E6DCFF"/>
                </a:solidFill>
                <a:latin typeface="GT Sectra Fine" panose="00000500000000000000" pitchFamily="50" charset="0"/>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i="0" u="none" strike="noStrike" kern="1200" cap="none" spc="0" normalizeH="0" baseline="0" noProof="0" dirty="0">
                <a:ln>
                  <a:noFill/>
                </a:ln>
                <a:solidFill>
                  <a:schemeClr val="accent2"/>
                </a:solidFill>
                <a:effectLst/>
                <a:uLnTx/>
                <a:uFillTx/>
                <a:latin typeface="Graphik" panose="020B0503030202060203" pitchFamily="34" charset="77"/>
                <a:ea typeface="+mn-ea"/>
                <a:cs typeface="+mn-cs"/>
              </a:rPr>
              <a:t>Kristen Phan</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MSc Business Information Technology</a:t>
            </a:r>
          </a:p>
          <a:p>
            <a:pPr>
              <a:lnSpc>
                <a:spcPct val="100000"/>
              </a:lnSpc>
              <a:spcAft>
                <a:spcPts val="600"/>
              </a:spcAft>
              <a:defRPr/>
            </a:pPr>
            <a:r>
              <a:rPr kumimoji="0" lang="en-US" sz="1400" b="0" i="1" u="none" strike="noStrike" kern="1200" cap="none" spc="0" normalizeH="0" baseline="0" noProof="0" dirty="0">
                <a:ln>
                  <a:noFill/>
                </a:ln>
                <a:solidFill>
                  <a:schemeClr val="bg1"/>
                </a:solidFill>
                <a:effectLst/>
                <a:uLnTx/>
                <a:uFillTx/>
                <a:latin typeface="Graphik" panose="020B0503030202060203" pitchFamily="34" charset="77"/>
                <a:ea typeface="+mn-ea"/>
                <a:cs typeface="+mn-cs"/>
              </a:rPr>
              <a:t>Supervisor: Ilia Shakitko</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January 2023</a:t>
            </a:r>
          </a:p>
        </p:txBody>
      </p:sp>
      <p:grpSp>
        <p:nvGrpSpPr>
          <p:cNvPr id="6" name="Group 5">
            <a:extLst>
              <a:ext uri="{FF2B5EF4-FFF2-40B4-BE49-F238E27FC236}">
                <a16:creationId xmlns:a16="http://schemas.microsoft.com/office/drawing/2014/main" id="{E59570EE-D8D2-AB30-8ABF-CB4C18372629}"/>
              </a:ext>
            </a:extLst>
          </p:cNvPr>
          <p:cNvGrpSpPr/>
          <p:nvPr/>
        </p:nvGrpSpPr>
        <p:grpSpPr>
          <a:xfrm>
            <a:off x="9621673" y="6226825"/>
            <a:ext cx="2379333" cy="526911"/>
            <a:chOff x="9639870" y="6240138"/>
            <a:chExt cx="2379333" cy="526911"/>
          </a:xfrm>
        </p:grpSpPr>
        <p:pic>
          <p:nvPicPr>
            <p:cNvPr id="7" name="Picture 6">
              <a:extLst>
                <a:ext uri="{FF2B5EF4-FFF2-40B4-BE49-F238E27FC236}">
                  <a16:creationId xmlns:a16="http://schemas.microsoft.com/office/drawing/2014/main" id="{1919FDCC-B81D-D994-868B-C8F1DA0C1BD2}"/>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8" name="image10.png">
              <a:extLst>
                <a:ext uri="{FF2B5EF4-FFF2-40B4-BE49-F238E27FC236}">
                  <a16:creationId xmlns:a16="http://schemas.microsoft.com/office/drawing/2014/main" id="{03DDFC4E-58E5-2AEF-270A-76E3AA349A62}"/>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76891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9304022" cy="803903"/>
            <a:chOff x="95202" y="110946"/>
            <a:chExt cx="93040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9304022" cy="523220"/>
            </a:xfrm>
            <a:prstGeom prst="rect">
              <a:avLst/>
            </a:prstGeom>
            <a:noFill/>
          </p:spPr>
          <p:txBody>
            <a:bodyPr wrap="none" rtlCol="0">
              <a:spAutoFit/>
            </a:bodyPr>
            <a:lstStyle/>
            <a:p>
              <a:r>
                <a:rPr lang="en-US" sz="2800" b="1" dirty="0">
                  <a:solidFill>
                    <a:srgbClr val="A100FF"/>
                  </a:solidFill>
                </a:rPr>
                <a:t>Frontend Code Deep Dive: Tracking + Rendering + TensorFlow</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pic>
        <p:nvPicPr>
          <p:cNvPr id="2" name="Picture 1">
            <a:extLst>
              <a:ext uri="{FF2B5EF4-FFF2-40B4-BE49-F238E27FC236}">
                <a16:creationId xmlns:a16="http://schemas.microsoft.com/office/drawing/2014/main" id="{8FD924AF-12AE-2819-B36A-7DE835F14A47}"/>
              </a:ext>
            </a:extLst>
          </p:cNvPr>
          <p:cNvPicPr>
            <a:picLocks noChangeAspect="1"/>
          </p:cNvPicPr>
          <p:nvPr/>
        </p:nvPicPr>
        <p:blipFill>
          <a:blip r:embed="rId5"/>
          <a:stretch>
            <a:fillRect/>
          </a:stretch>
        </p:blipFill>
        <p:spPr>
          <a:xfrm>
            <a:off x="5877241" y="1698293"/>
            <a:ext cx="5751814" cy="3504689"/>
          </a:xfrm>
          <a:prstGeom prst="rect">
            <a:avLst/>
          </a:prstGeom>
        </p:spPr>
      </p:pic>
      <p:pic>
        <p:nvPicPr>
          <p:cNvPr id="4" name="Picture 3">
            <a:extLst>
              <a:ext uri="{FF2B5EF4-FFF2-40B4-BE49-F238E27FC236}">
                <a16:creationId xmlns:a16="http://schemas.microsoft.com/office/drawing/2014/main" id="{70F2CC6E-19A1-FC24-19E5-0D0313767EC0}"/>
              </a:ext>
            </a:extLst>
          </p:cNvPr>
          <p:cNvPicPr>
            <a:picLocks noChangeAspect="1"/>
          </p:cNvPicPr>
          <p:nvPr/>
        </p:nvPicPr>
        <p:blipFill>
          <a:blip r:embed="rId6"/>
          <a:stretch>
            <a:fillRect/>
          </a:stretch>
        </p:blipFill>
        <p:spPr>
          <a:xfrm>
            <a:off x="456648" y="1682172"/>
            <a:ext cx="5273387" cy="3677227"/>
          </a:xfrm>
          <a:prstGeom prst="rect">
            <a:avLst/>
          </a:prstGeom>
        </p:spPr>
      </p:pic>
      <p:sp>
        <p:nvSpPr>
          <p:cNvPr id="6" name="Rectangle 5">
            <a:extLst>
              <a:ext uri="{FF2B5EF4-FFF2-40B4-BE49-F238E27FC236}">
                <a16:creationId xmlns:a16="http://schemas.microsoft.com/office/drawing/2014/main" id="{8BB24A9B-FEE2-41E2-5F19-65F0D3640EB0}"/>
              </a:ext>
            </a:extLst>
          </p:cNvPr>
          <p:cNvSpPr/>
          <p:nvPr/>
        </p:nvSpPr>
        <p:spPr>
          <a:xfrm>
            <a:off x="562945" y="1721743"/>
            <a:ext cx="5125475" cy="640162"/>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BD54E2-D903-8FC6-4A48-62DAA910416B}"/>
              </a:ext>
            </a:extLst>
          </p:cNvPr>
          <p:cNvSpPr/>
          <p:nvPr/>
        </p:nvSpPr>
        <p:spPr>
          <a:xfrm>
            <a:off x="562945" y="2428538"/>
            <a:ext cx="5125475" cy="459958"/>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EBE360-CFDE-7DEE-0EFD-0B38D25EE561}"/>
              </a:ext>
            </a:extLst>
          </p:cNvPr>
          <p:cNvSpPr/>
          <p:nvPr/>
        </p:nvSpPr>
        <p:spPr>
          <a:xfrm>
            <a:off x="555320" y="3012402"/>
            <a:ext cx="5125475" cy="720000"/>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D0F0C0-3D07-4860-DC91-BE17A7A0D5E1}"/>
              </a:ext>
            </a:extLst>
          </p:cNvPr>
          <p:cNvSpPr/>
          <p:nvPr/>
        </p:nvSpPr>
        <p:spPr>
          <a:xfrm>
            <a:off x="510072" y="3917587"/>
            <a:ext cx="5125475" cy="1529165"/>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5F088C-C835-50D0-E04A-48D3C30A8E53}"/>
              </a:ext>
            </a:extLst>
          </p:cNvPr>
          <p:cNvSpPr/>
          <p:nvPr/>
        </p:nvSpPr>
        <p:spPr>
          <a:xfrm>
            <a:off x="5962143" y="1721744"/>
            <a:ext cx="5531653" cy="706794"/>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21C451-8E2A-B820-32F3-FB1AB0798AC5}"/>
              </a:ext>
            </a:extLst>
          </p:cNvPr>
          <p:cNvSpPr/>
          <p:nvPr/>
        </p:nvSpPr>
        <p:spPr>
          <a:xfrm>
            <a:off x="5962143" y="2614282"/>
            <a:ext cx="5531653" cy="257599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2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727E6A-FD1A-564C-744A-EBC3E858BB32}"/>
              </a:ext>
            </a:extLst>
          </p:cNvPr>
          <p:cNvSpPr txBox="1"/>
          <p:nvPr/>
        </p:nvSpPr>
        <p:spPr>
          <a:xfrm>
            <a:off x="189100" y="-33935"/>
            <a:ext cx="11902888" cy="477054"/>
          </a:xfrm>
          <a:prstGeom prst="rect">
            <a:avLst/>
          </a:prstGeom>
          <a:noFill/>
        </p:spPr>
        <p:txBody>
          <a:bodyPr wrap="square" rtlCol="0">
            <a:spAutoFit/>
          </a:bodyPr>
          <a:lstStyle/>
          <a:p>
            <a:r>
              <a:rPr lang="en-US" sz="2500" b="1" dirty="0">
                <a:solidFill>
                  <a:srgbClr val="FF0000"/>
                </a:solidFill>
                <a:latin typeface="Graphik"/>
              </a:rPr>
              <a:t>Thesis Update </a:t>
            </a:r>
            <a:r>
              <a:rPr kumimoji="0" lang="en-US" sz="2500" b="1" i="0" u="none" strike="noStrike" kern="1200" cap="none" spc="0" normalizeH="0" baseline="0" noProof="0" dirty="0">
                <a:ln>
                  <a:noFill/>
                </a:ln>
                <a:solidFill>
                  <a:srgbClr val="FF0000"/>
                </a:solidFill>
                <a:effectLst/>
                <a:uLnTx/>
                <a:uFillTx/>
                <a:latin typeface="Graphik"/>
                <a:ea typeface="+mn-ea"/>
                <a:cs typeface="+mn-cs"/>
              </a:rPr>
              <a:t>on a Page: Research Methodology – </a:t>
            </a:r>
            <a:r>
              <a:rPr lang="en-US" sz="2500" b="1" dirty="0">
                <a:solidFill>
                  <a:srgbClr val="FF0000"/>
                </a:solidFill>
                <a:latin typeface="Graphik"/>
              </a:rPr>
              <a:t>v1</a:t>
            </a:r>
            <a:endParaRPr lang="en-GB" sz="2500" b="1" dirty="0">
              <a:solidFill>
                <a:srgbClr val="FF0000"/>
              </a:solidFill>
            </a:endParaRPr>
          </a:p>
        </p:txBody>
      </p:sp>
      <p:sp>
        <p:nvSpPr>
          <p:cNvPr id="11" name="Rectangle 10">
            <a:extLst>
              <a:ext uri="{FF2B5EF4-FFF2-40B4-BE49-F238E27FC236}">
                <a16:creationId xmlns:a16="http://schemas.microsoft.com/office/drawing/2014/main" id="{07B46FC4-3E1F-A969-1518-BD64502B7A88}"/>
              </a:ext>
            </a:extLst>
          </p:cNvPr>
          <p:cNvSpPr/>
          <p:nvPr/>
        </p:nvSpPr>
        <p:spPr>
          <a:xfrm>
            <a:off x="189100" y="2147781"/>
            <a:ext cx="3841540" cy="4593265"/>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rgbClr val="000000"/>
                </a:solidFill>
                <a:effectLst/>
                <a:uLnTx/>
                <a:uFillTx/>
                <a:latin typeface="Arial" panose="020B0604020202020204"/>
                <a:ea typeface="+mn-ea"/>
                <a:cs typeface="+mn-cs"/>
              </a:rPr>
              <a:t>Literature</a:t>
            </a:r>
            <a:r>
              <a:rPr kumimoji="0" lang="de-CH" sz="1600" b="1" i="0" u="none" strike="noStrike" kern="1200" cap="none" spc="0" normalizeH="0" baseline="0" noProof="0" dirty="0">
                <a:ln>
                  <a:noFill/>
                </a:ln>
                <a:solidFill>
                  <a:srgbClr val="000000"/>
                </a:solidFill>
                <a:effectLst/>
                <a:uLnTx/>
                <a:uFillTx/>
                <a:latin typeface="Arial" panose="020B0604020202020204"/>
                <a:ea typeface="+mn-ea"/>
                <a:cs typeface="+mn-cs"/>
              </a:rPr>
              <a:t> 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600" b="1" dirty="0">
                <a:solidFill>
                  <a:srgbClr val="000000"/>
                </a:solidFill>
                <a:latin typeface="Arial" panose="020B0604020202020204"/>
              </a:rPr>
              <a:t>&amp; Research Gaps</a:t>
            </a:r>
            <a:endParaRPr kumimoji="0" lang="de-CH"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1" i="0" u="none" strike="noStrike" kern="1200" cap="none" spc="0" normalizeH="0" baseline="0" noProof="0" dirty="0">
                <a:ln>
                  <a:noFill/>
                </a:ln>
                <a:solidFill>
                  <a:srgbClr val="A100FF"/>
                </a:solidFill>
                <a:effectLst/>
                <a:uLnTx/>
                <a:uFillTx/>
                <a:latin typeface="Arial" panose="020B0604020202020204"/>
                <a:ea typeface="+mn-ea"/>
                <a:cs typeface="+mn-cs"/>
              </a:rPr>
              <a:t>Functional </a:t>
            </a:r>
            <a:r>
              <a:rPr lang="en-US" sz="1400" b="1" dirty="0">
                <a:solidFill>
                  <a:srgbClr val="A100FF"/>
                </a:solidFill>
                <a:latin typeface="Arial" panose="020B0604020202020204"/>
              </a:rPr>
              <a:t>requirements</a:t>
            </a:r>
            <a:endParaRPr lang="de-CH" sz="1400" b="1" dirty="0">
              <a:solidFill>
                <a:srgbClr val="A100FF"/>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           PoC native mobile AR app</a:t>
            </a:r>
          </a:p>
          <a:p>
            <a:pPr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           PoC web AR app.</a:t>
            </a:r>
          </a:p>
          <a:p>
            <a:pPr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           </a:t>
            </a:r>
            <a:r>
              <a:rPr lang="en-US" sz="1400" dirty="0">
                <a:solidFill>
                  <a:srgbClr val="000000"/>
                </a:solidFill>
                <a:latin typeface="Arial" panose="020B0604020202020204"/>
              </a:rPr>
              <a:t>Features</a:t>
            </a:r>
            <a:r>
              <a:rPr lang="de-CH" sz="1400" dirty="0">
                <a:solidFill>
                  <a:srgbClr val="000000"/>
                </a:solidFill>
                <a:latin typeface="Arial" panose="020B0604020202020204"/>
              </a:rPr>
              <a:t> </a:t>
            </a:r>
            <a:r>
              <a:rPr lang="en-US" sz="1400" dirty="0">
                <a:solidFill>
                  <a:srgbClr val="000000"/>
                </a:solidFill>
                <a:latin typeface="Arial" panose="020B0604020202020204"/>
              </a:rPr>
              <a:t>static</a:t>
            </a:r>
            <a:r>
              <a:rPr lang="de-CH" sz="1400" dirty="0">
                <a:solidFill>
                  <a:srgbClr val="000000"/>
                </a:solidFill>
                <a:latin typeface="Arial" panose="020B0604020202020204"/>
              </a:rPr>
              <a:t> AR contents: </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e.g., 3D </a:t>
            </a:r>
            <a:r>
              <a:rPr lang="en-US" sz="1400" dirty="0">
                <a:solidFill>
                  <a:srgbClr val="000000"/>
                </a:solidFill>
                <a:latin typeface="Arial" panose="020B0604020202020204"/>
              </a:rPr>
              <a:t>models, 2D images, texts.</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Features dynamic AR contents: e.g., IoT sensor readings.</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Features artificially-generated AR contents: </a:t>
            </a:r>
            <a:r>
              <a:rPr lang="en-US" sz="1400" dirty="0">
                <a:solidFill>
                  <a:srgbClr val="000000"/>
                </a:solidFill>
                <a:latin typeface="Arial" panose="020B0604020202020204"/>
              </a:rPr>
              <a:t>e.g., AI-generated</a:t>
            </a:r>
            <a:r>
              <a:rPr lang="de-CH" sz="1400" dirty="0">
                <a:solidFill>
                  <a:srgbClr val="000000"/>
                </a:solidFill>
                <a:latin typeface="Arial" panose="020B0604020202020204"/>
              </a:rPr>
              <a:t> images.</a:t>
            </a:r>
          </a:p>
          <a:p>
            <a:pPr marR="0" lvl="0" algn="l" defTabSz="914400" rtl="0" eaLnBrk="1" fontAlgn="auto" latinLnBrk="0" hangingPunct="1">
              <a:lnSpc>
                <a:spcPct val="100000"/>
              </a:lnSpc>
              <a:spcBef>
                <a:spcPts val="0"/>
              </a:spcBef>
              <a:spcAft>
                <a:spcPts val="0"/>
              </a:spcAft>
              <a:buClrTx/>
              <a:buSzTx/>
              <a:tabLst/>
              <a:defRPr/>
            </a:pPr>
            <a:endParaRPr lang="de-CH" sz="10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de-CH" sz="1400" b="1" dirty="0">
                <a:solidFill>
                  <a:srgbClr val="A100FF"/>
                </a:solidFill>
                <a:latin typeface="Arial" panose="020B0604020202020204"/>
              </a:rPr>
              <a:t>Non-functional requirements</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UX: usability. </a:t>
            </a:r>
          </a:p>
          <a:p>
            <a:pPr marL="542925">
              <a:defRPr/>
            </a:pPr>
            <a:r>
              <a:rPr lang="de-CH" sz="1400" dirty="0">
                <a:solidFill>
                  <a:srgbClr val="000000"/>
                </a:solidFill>
                <a:latin typeface="Arial" panose="020B0604020202020204"/>
              </a:rPr>
              <a:t>Cloud infra for scalable deployment.</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Other UX: e.g., user journey, privacy, AR content accuracy</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AR content lifecycle management: content creation &gt; storage &gt; usage &gt; retirement.</a:t>
            </a:r>
          </a:p>
          <a:p>
            <a:pPr marL="542925" marR="0" lvl="0" algn="l" defTabSz="914400" rtl="0" eaLnBrk="1" fontAlgn="auto" latinLnBrk="0" hangingPunct="1">
              <a:lnSpc>
                <a:spcPct val="100000"/>
              </a:lnSpc>
              <a:spcBef>
                <a:spcPts val="0"/>
              </a:spcBef>
              <a:spcAft>
                <a:spcPts val="0"/>
              </a:spcAft>
              <a:buClrTx/>
              <a:buSzTx/>
              <a:tabLst/>
              <a:defRPr/>
            </a:pPr>
            <a:endParaRPr lang="de-CH" sz="1400" dirty="0">
              <a:solidFill>
                <a:srgbClr val="000000"/>
              </a:solidFill>
              <a:latin typeface="Arial" panose="020B0604020202020204"/>
            </a:endParaRPr>
          </a:p>
        </p:txBody>
      </p:sp>
      <p:sp>
        <p:nvSpPr>
          <p:cNvPr id="13" name="Rectangle 12">
            <a:extLst>
              <a:ext uri="{FF2B5EF4-FFF2-40B4-BE49-F238E27FC236}">
                <a16:creationId xmlns:a16="http://schemas.microsoft.com/office/drawing/2014/main" id="{59EC35EA-960F-25CB-F481-430DA02DFE59}"/>
              </a:ext>
            </a:extLst>
          </p:cNvPr>
          <p:cNvSpPr/>
          <p:nvPr/>
        </p:nvSpPr>
        <p:spPr>
          <a:xfrm>
            <a:off x="4186284" y="2143100"/>
            <a:ext cx="4511148" cy="4593265"/>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rial" panose="020B0604020202020204"/>
              </a:rPr>
              <a:t>Research Questions (RQ) Addressing Research Gaps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RQ#1</a:t>
            </a:r>
            <a:r>
              <a:rPr lang="en-US" sz="1400" dirty="0">
                <a:solidFill>
                  <a:srgbClr val="000000"/>
                </a:solidFill>
                <a:latin typeface="Arial" panose="020B0604020202020204"/>
              </a:rPr>
              <a:t>: What are functional requirements of a web AR app?</a:t>
            </a:r>
          </a:p>
          <a:p>
            <a:pPr marL="265113" marR="0" lvl="0" algn="l" defTabSz="914400" rtl="0" eaLnBrk="1" fontAlgn="auto" latinLnBrk="0" hangingPunct="1">
              <a:lnSpc>
                <a:spcPct val="100000"/>
              </a:lnSpc>
              <a:spcBef>
                <a:spcPts val="0"/>
              </a:spcBef>
              <a:spcAft>
                <a:spcPts val="0"/>
              </a:spcAft>
              <a:buClrTx/>
              <a:buSzTx/>
              <a:tabLst/>
              <a:defRPr/>
            </a:pPr>
            <a:r>
              <a:rPr lang="en-US" sz="1400" dirty="0">
                <a:solidFill>
                  <a:srgbClr val="000000"/>
                </a:solidFill>
                <a:latin typeface="Arial" panose="020B0604020202020204"/>
              </a:rPr>
              <a:t>1.1 How does a web AR app </a:t>
            </a:r>
            <a:r>
              <a:rPr lang="en-US" sz="1400" i="1" dirty="0">
                <a:solidFill>
                  <a:srgbClr val="A100FF"/>
                </a:solidFill>
                <a:latin typeface="Arial" panose="020B0604020202020204"/>
              </a:rPr>
              <a:t>identify</a:t>
            </a:r>
            <a:r>
              <a:rPr lang="en-US" sz="1400" dirty="0">
                <a:solidFill>
                  <a:srgbClr val="A100FF"/>
                </a:solidFill>
                <a:latin typeface="Arial" panose="020B0604020202020204"/>
              </a:rPr>
              <a:t> </a:t>
            </a:r>
            <a:r>
              <a:rPr lang="en-US" sz="1400" i="1" dirty="0">
                <a:solidFill>
                  <a:srgbClr val="000000"/>
                </a:solidFill>
                <a:latin typeface="Arial" panose="020B0604020202020204"/>
              </a:rPr>
              <a:t>an object to be augmented</a:t>
            </a:r>
            <a:r>
              <a:rPr lang="en-US" sz="1400" dirty="0">
                <a:solidFill>
                  <a:srgbClr val="000000"/>
                </a:solidFill>
                <a:latin typeface="Arial" panose="020B0604020202020204"/>
              </a:rPr>
              <a:t>?</a:t>
            </a:r>
          </a:p>
          <a:p>
            <a:pPr marL="265113" marR="0" lvl="0" algn="l" defTabSz="914400" rtl="0" eaLnBrk="1" fontAlgn="auto" latinLnBrk="0" hangingPunct="1">
              <a:lnSpc>
                <a:spcPct val="100000"/>
              </a:lnSpc>
              <a:spcBef>
                <a:spcPts val="0"/>
              </a:spcBef>
              <a:spcAft>
                <a:spcPts val="0"/>
              </a:spcAft>
              <a:buClrTx/>
              <a:buSzTx/>
              <a:tabLst/>
              <a:defRPr/>
            </a:pPr>
            <a:r>
              <a:rPr lang="en-US" sz="1400" dirty="0">
                <a:solidFill>
                  <a:srgbClr val="000000"/>
                </a:solidFill>
                <a:latin typeface="Arial" panose="020B0604020202020204"/>
              </a:rPr>
              <a:t>1.2 How does a web AR app </a:t>
            </a:r>
            <a:r>
              <a:rPr lang="en-US" sz="1400" i="1" dirty="0">
                <a:solidFill>
                  <a:srgbClr val="A100FF"/>
                </a:solidFill>
                <a:latin typeface="Arial" panose="020B0604020202020204"/>
              </a:rPr>
              <a:t>retrieve</a:t>
            </a:r>
            <a:r>
              <a:rPr lang="en-US" sz="1400" dirty="0">
                <a:solidFill>
                  <a:srgbClr val="000000"/>
                </a:solidFill>
                <a:latin typeface="Arial" panose="020B0604020202020204"/>
              </a:rPr>
              <a:t> static, dynamic, and artificial </a:t>
            </a:r>
            <a:r>
              <a:rPr lang="en-US" sz="1400" i="1" dirty="0">
                <a:solidFill>
                  <a:srgbClr val="A100FF"/>
                </a:solidFill>
                <a:latin typeface="Arial" panose="020B0604020202020204"/>
              </a:rPr>
              <a:t>AR contents</a:t>
            </a:r>
            <a:r>
              <a:rPr lang="en-US" sz="1400" dirty="0">
                <a:solidFill>
                  <a:srgbClr val="000000"/>
                </a:solidFill>
                <a:latin typeface="Arial" panose="020B0604020202020204"/>
              </a:rPr>
              <a:t> associated with the identified object?</a:t>
            </a:r>
          </a:p>
          <a:p>
            <a:pPr marL="265113" marR="0" lvl="0" algn="l" defTabSz="914400" rtl="0" eaLnBrk="1" fontAlgn="auto" latinLnBrk="0" hangingPunct="1">
              <a:lnSpc>
                <a:spcPct val="100000"/>
              </a:lnSpc>
              <a:spcBef>
                <a:spcPts val="0"/>
              </a:spcBef>
              <a:spcAft>
                <a:spcPts val="0"/>
              </a:spcAft>
              <a:buClrTx/>
              <a:buSzTx/>
              <a:tabLst/>
              <a:defRPr/>
            </a:pPr>
            <a:r>
              <a:rPr lang="en-US" sz="1400" dirty="0">
                <a:solidFill>
                  <a:srgbClr val="000000"/>
                </a:solidFill>
                <a:latin typeface="Arial" panose="020B0604020202020204"/>
              </a:rPr>
              <a:t>1.3 How does a web AR app </a:t>
            </a:r>
            <a:r>
              <a:rPr lang="en-US" sz="1400" i="1" dirty="0">
                <a:solidFill>
                  <a:srgbClr val="A100FF"/>
                </a:solidFill>
                <a:latin typeface="Arial" panose="020B0604020202020204"/>
              </a:rPr>
              <a:t>render </a:t>
            </a:r>
            <a:r>
              <a:rPr lang="en-US" sz="1400" dirty="0">
                <a:solidFill>
                  <a:schemeClr val="tx1"/>
                </a:solidFill>
                <a:latin typeface="Arial" panose="020B0604020202020204"/>
              </a:rPr>
              <a:t>the retrieved </a:t>
            </a:r>
            <a:r>
              <a:rPr lang="en-US" sz="1400" dirty="0">
                <a:solidFill>
                  <a:srgbClr val="000000"/>
                </a:solidFill>
                <a:latin typeface="Arial" panose="020B0604020202020204"/>
              </a:rPr>
              <a:t>AR contents in a web browser?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RQ#2</a:t>
            </a:r>
            <a:r>
              <a:rPr lang="en-US" sz="1400" dirty="0">
                <a:solidFill>
                  <a:srgbClr val="000000"/>
                </a:solidFill>
                <a:latin typeface="Arial" panose="020B0604020202020204"/>
              </a:rPr>
              <a:t>: What does a </a:t>
            </a:r>
            <a:r>
              <a:rPr lang="en-US" sz="1400" i="1" dirty="0">
                <a:solidFill>
                  <a:srgbClr val="A100FF"/>
                </a:solidFill>
                <a:latin typeface="Arial" panose="020B0604020202020204"/>
              </a:rPr>
              <a:t>reference infrastructure </a:t>
            </a:r>
            <a:r>
              <a:rPr lang="en-US" sz="1400" dirty="0">
                <a:solidFill>
                  <a:srgbClr val="000000"/>
                </a:solidFill>
                <a:latin typeface="Arial" panose="020B0604020202020204"/>
              </a:rPr>
              <a:t>look like to securely deploy and scale a web AR app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RQ#3</a:t>
            </a:r>
            <a:r>
              <a:rPr lang="en-US" sz="1400" dirty="0">
                <a:solidFill>
                  <a:srgbClr val="000000"/>
                </a:solidFill>
                <a:latin typeface="Arial" panose="020B0604020202020204"/>
              </a:rPr>
              <a:t>: What are non-functional requirements of a web AR app to enhance </a:t>
            </a:r>
            <a:r>
              <a:rPr lang="en-US" sz="1400" i="1" dirty="0">
                <a:solidFill>
                  <a:srgbClr val="A100FF"/>
                </a:solidFill>
                <a:latin typeface="Arial" panose="020B0604020202020204"/>
              </a:rPr>
              <a:t>user experience</a:t>
            </a:r>
            <a:r>
              <a:rPr lang="en-US" sz="1400" dirty="0">
                <a:solidFill>
                  <a:srgbClr val="000000"/>
                </a:solidFill>
                <a:latin typeface="Arial" panose="020B0604020202020204"/>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RQ#4</a:t>
            </a:r>
            <a:r>
              <a:rPr lang="en-US" sz="1400" dirty="0">
                <a:solidFill>
                  <a:srgbClr val="000000"/>
                </a:solidFill>
                <a:latin typeface="Arial" panose="020B0604020202020204"/>
              </a:rPr>
              <a:t>: What does </a:t>
            </a:r>
            <a:r>
              <a:rPr lang="en-US" sz="1400" i="1" dirty="0">
                <a:solidFill>
                  <a:srgbClr val="A100FF"/>
                </a:solidFill>
                <a:latin typeface="Arial" panose="020B0604020202020204"/>
              </a:rPr>
              <a:t>AR content lifecycle management </a:t>
            </a:r>
            <a:r>
              <a:rPr lang="en-US" sz="1400" dirty="0">
                <a:solidFill>
                  <a:srgbClr val="000000"/>
                </a:solidFill>
                <a:latin typeface="Arial" panose="020B0604020202020204"/>
              </a:rPr>
              <a:t>look like?</a:t>
            </a: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rial" panose="020B0604020202020204"/>
              </a:rPr>
              <a:t> </a:t>
            </a: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BFAB942B-F1C2-FA7E-352F-7124E952DA6F}"/>
              </a:ext>
            </a:extLst>
          </p:cNvPr>
          <p:cNvSpPr/>
          <p:nvPr/>
        </p:nvSpPr>
        <p:spPr>
          <a:xfrm>
            <a:off x="8835364" y="2143100"/>
            <a:ext cx="3256623" cy="4593266"/>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rial" panose="020B0604020202020204"/>
              </a:rPr>
              <a:t>Research Output</a:t>
            </a:r>
            <a:endParaRPr kumimoji="0" lang="en-US" sz="10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mn-ea"/>
                <a:cs typeface="+mn-cs"/>
              </a:rPr>
              <a:t>The </a:t>
            </a:r>
            <a:r>
              <a:rPr kumimoji="0" lang="en-US" sz="1400" i="1" u="none" strike="noStrike" kern="1200" cap="none" spc="0" normalizeH="0" baseline="0" noProof="0" dirty="0">
                <a:ln>
                  <a:noFill/>
                </a:ln>
                <a:solidFill>
                  <a:srgbClr val="A100FF"/>
                </a:solidFill>
                <a:effectLst/>
                <a:uLnTx/>
                <a:uFillTx/>
                <a:latin typeface="Arial" panose="020B0604020202020204"/>
                <a:ea typeface="+mn-ea"/>
                <a:cs typeface="+mn-cs"/>
              </a:rPr>
              <a:t>solution template</a:t>
            </a:r>
            <a:r>
              <a:rPr kumimoji="0" lang="en-US" sz="1400" i="0" u="none" strike="noStrike" kern="1200" cap="none" spc="0" normalizeH="0" baseline="0" noProof="0" dirty="0">
                <a:ln>
                  <a:noFill/>
                </a:ln>
                <a:solidFill>
                  <a:srgbClr val="000000"/>
                </a:solidFill>
                <a:effectLst/>
                <a:uLnTx/>
                <a:uFillTx/>
                <a:latin typeface="Arial" panose="020B0604020202020204"/>
                <a:ea typeface="+mn-ea"/>
                <a:cs typeface="+mn-cs"/>
              </a:rPr>
              <a:t> consists of 4 components corresponding to the RQs.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sz="1400" noProof="0" dirty="0">
                <a:solidFill>
                  <a:srgbClr val="000000"/>
                </a:solidFill>
                <a:latin typeface="Arial" panose="020B0604020202020204"/>
              </a:rPr>
              <a:t>Web AR software architecture: fulfill functional requirements</a:t>
            </a:r>
          </a:p>
          <a:p>
            <a:pPr marL="342900" indent="-342900">
              <a:buFontTx/>
              <a:buAutoNum type="arabicPeriod"/>
              <a:defRPr/>
            </a:pPr>
            <a:r>
              <a:rPr kumimoji="0" lang="en-US" sz="1400" i="0" u="none" strike="noStrike" kern="1200" cap="none" spc="0" normalizeH="0" baseline="0" noProof="0" dirty="0">
                <a:ln>
                  <a:noFill/>
                </a:ln>
                <a:solidFill>
                  <a:srgbClr val="000000"/>
                </a:solidFill>
                <a:effectLst/>
                <a:uLnTx/>
                <a:uFillTx/>
                <a:latin typeface="Arial" panose="020B0604020202020204"/>
                <a:ea typeface="+mn-ea"/>
                <a:cs typeface="+mn-cs"/>
              </a:rPr>
              <a:t>Cloud reference architecture: materialize the proposed software architecture with existing cloud solutions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400" i="0" u="none" strike="noStrike" kern="1200" cap="none" spc="0" normalizeH="0" baseline="0" dirty="0">
                <a:ln>
                  <a:noFill/>
                </a:ln>
                <a:solidFill>
                  <a:srgbClr val="000000"/>
                </a:solidFill>
                <a:effectLst/>
                <a:uLnTx/>
                <a:uFillTx/>
                <a:latin typeface="Arial" panose="020B0604020202020204"/>
                <a:ea typeface="+mn-ea"/>
                <a:cs typeface="+mn-cs"/>
              </a:rPr>
              <a:t>List of non-functional</a:t>
            </a:r>
            <a:r>
              <a:rPr lang="en-US" sz="1400" dirty="0">
                <a:solidFill>
                  <a:srgbClr val="000000"/>
                </a:solidFill>
                <a:latin typeface="Arial" panose="020B0604020202020204"/>
              </a:rPr>
              <a:t>, UX-related </a:t>
            </a:r>
            <a:r>
              <a:rPr kumimoji="0" lang="en-US" sz="1400" i="0" u="none" strike="noStrike" kern="1200" cap="none" spc="0" normalizeH="0" baseline="0" dirty="0">
                <a:ln>
                  <a:noFill/>
                </a:ln>
                <a:solidFill>
                  <a:srgbClr val="000000"/>
                </a:solidFill>
                <a:effectLst/>
                <a:uLnTx/>
                <a:uFillTx/>
                <a:latin typeface="Arial" panose="020B0604020202020204"/>
                <a:ea typeface="+mn-ea"/>
                <a:cs typeface="+mn-cs"/>
              </a:rPr>
              <a:t>requirements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sz="1400" noProof="0" dirty="0">
                <a:solidFill>
                  <a:srgbClr val="000000"/>
                </a:solidFill>
                <a:latin typeface="Arial" panose="020B0604020202020204"/>
              </a:rPr>
              <a:t>AR content lifecycle mgmt. flowchart</a:t>
            </a:r>
          </a:p>
          <a:p>
            <a:pPr marR="0" lvl="0" algn="l" defTabSz="914400" rtl="0" eaLnBrk="1" fontAlgn="auto" latinLnBrk="0" hangingPunct="1">
              <a:lnSpc>
                <a:spcPct val="100000"/>
              </a:lnSpc>
              <a:spcBef>
                <a:spcPts val="0"/>
              </a:spcBef>
              <a:spcAft>
                <a:spcPts val="0"/>
              </a:spcAft>
              <a:buClrTx/>
              <a:buSzTx/>
              <a:tabLst/>
              <a:defRPr/>
            </a:pPr>
            <a:endParaRPr kumimoji="0" lang="en-US" sz="1000" i="0" u="none" strike="noStrike" kern="1200" cap="none" spc="0" normalizeH="0" baseline="0" dirty="0">
              <a:ln>
                <a:noFill/>
              </a:ln>
              <a:solidFill>
                <a:srgbClr val="000000"/>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400" i="1" u="none" strike="noStrike" kern="1200" cap="none" spc="0" normalizeH="0" baseline="0" dirty="0">
                <a:ln>
                  <a:noFill/>
                </a:ln>
                <a:solidFill>
                  <a:srgbClr val="A100FF"/>
                </a:solidFill>
                <a:effectLst/>
                <a:uLnTx/>
                <a:uFillTx/>
                <a:latin typeface="Arial" panose="020B0604020202020204"/>
                <a:ea typeface="+mn-ea"/>
                <a:cs typeface="+mn-cs"/>
              </a:rPr>
              <a:t>Expert interviews: </a:t>
            </a:r>
            <a:r>
              <a:rPr kumimoji="0" lang="en-US" sz="1400" i="0" u="none" strike="noStrike" kern="1200" cap="none" spc="0" normalizeH="0" baseline="0" dirty="0">
                <a:ln>
                  <a:noFill/>
                </a:ln>
                <a:solidFill>
                  <a:srgbClr val="000000"/>
                </a:solidFill>
                <a:effectLst/>
                <a:uLnTx/>
                <a:uFillTx/>
                <a:latin typeface="Arial" panose="020B0604020202020204"/>
                <a:ea typeface="+mn-ea"/>
                <a:cs typeface="+mn-cs"/>
              </a:rPr>
              <a:t>validate and fine-tune the solution template.</a:t>
            </a:r>
          </a:p>
          <a:p>
            <a:pPr marR="0" lvl="0" algn="l" defTabSz="914400" rtl="0" eaLnBrk="1" fontAlgn="auto" latinLnBrk="0" hangingPunct="1">
              <a:lnSpc>
                <a:spcPct val="100000"/>
              </a:lnSpc>
              <a:spcBef>
                <a:spcPts val="0"/>
              </a:spcBef>
              <a:spcAft>
                <a:spcPts val="0"/>
              </a:spcAft>
              <a:buClrTx/>
              <a:buSzTx/>
              <a:tabLst/>
              <a:defRPr/>
            </a:pPr>
            <a:endParaRPr lang="en-US" sz="10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kumimoji="0" lang="en-US" sz="1400" i="1" strike="noStrike" kern="1200" cap="none" spc="0" normalizeH="0" baseline="0" dirty="0">
                <a:ln>
                  <a:noFill/>
                </a:ln>
                <a:solidFill>
                  <a:srgbClr val="A100FF"/>
                </a:solidFill>
                <a:effectLst/>
                <a:uLnTx/>
                <a:uFillTx/>
                <a:latin typeface="Arial" panose="020B0604020202020204"/>
                <a:ea typeface="+mn-ea"/>
                <a:cs typeface="+mn-cs"/>
              </a:rPr>
              <a:t>A web AR app prototype: </a:t>
            </a:r>
            <a:r>
              <a:rPr kumimoji="0" lang="en-US" sz="1400" i="0" u="none" strike="noStrike" kern="1200" cap="none" spc="0" normalizeH="0" baseline="0" dirty="0">
                <a:ln>
                  <a:noFill/>
                </a:ln>
                <a:solidFill>
                  <a:srgbClr val="000000"/>
                </a:solidFill>
                <a:effectLst/>
                <a:uLnTx/>
                <a:uFillTx/>
                <a:latin typeface="Arial" panose="020B0604020202020204"/>
                <a:ea typeface="+mn-ea"/>
                <a:cs typeface="+mn-cs"/>
              </a:rPr>
              <a:t>demonstrate how the (non)-functional requirements are implemented.</a:t>
            </a:r>
            <a:endParaRPr kumimoji="0" lang="en-US" sz="14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2C12535B-6443-2A78-F183-0C5F9D5B3F68}"/>
              </a:ext>
            </a:extLst>
          </p:cNvPr>
          <p:cNvSpPr/>
          <p:nvPr/>
        </p:nvSpPr>
        <p:spPr>
          <a:xfrm>
            <a:off x="7761771" y="547706"/>
            <a:ext cx="4315559" cy="1488559"/>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600" b="1" i="0" u="none" strike="noStrike" kern="1200" cap="none" spc="0" normalizeH="0" baseline="0" noProof="0" dirty="0">
                <a:ln>
                  <a:noFill/>
                </a:ln>
                <a:solidFill>
                  <a:srgbClr val="000000"/>
                </a:solidFill>
                <a:effectLst/>
                <a:uLnTx/>
                <a:uFillTx/>
                <a:latin typeface="Arial" panose="020B0604020202020204"/>
                <a:ea typeface="+mn-ea"/>
                <a:cs typeface="+mn-cs"/>
              </a:rPr>
              <a:t>Research Summary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200" b="1" i="0" u="none" strike="noStrike" kern="1200" cap="none" spc="0" normalizeH="0" baseline="0" noProof="0" dirty="0">
                <a:ln>
                  <a:noFill/>
                </a:ln>
                <a:solidFill>
                  <a:srgbClr val="A100FF"/>
                </a:solidFill>
                <a:effectLst/>
                <a:uLnTx/>
                <a:uFillTx/>
                <a:latin typeface="Arial" panose="020B0604020202020204"/>
                <a:ea typeface="+mn-ea"/>
                <a:cs typeface="+mn-cs"/>
              </a:rPr>
              <a:t>Research Topics/ Key Enablers: </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AR, web app development, </a:t>
            </a:r>
            <a:r>
              <a:rPr lang="de-CH" sz="1200" dirty="0">
                <a:solidFill>
                  <a:srgbClr val="000000"/>
                </a:solidFill>
                <a:latin typeface="Arial" panose="020B0604020202020204"/>
              </a:rPr>
              <a:t>sensors and IoT, </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cloud </a:t>
            </a:r>
            <a:r>
              <a:rPr kumimoji="0" lang="en-US" sz="1200" i="0" u="none" strike="noStrike" kern="1200" cap="none" spc="0" normalizeH="0" baseline="0" dirty="0">
                <a:ln>
                  <a:noFill/>
                </a:ln>
                <a:solidFill>
                  <a:srgbClr val="000000"/>
                </a:solidFill>
                <a:effectLst/>
                <a:uLnTx/>
                <a:uFillTx/>
                <a:latin typeface="Arial" panose="020B0604020202020204"/>
                <a:ea typeface="+mn-ea"/>
                <a:cs typeface="+mn-cs"/>
              </a:rPr>
              <a:t>infrastructure</a:t>
            </a:r>
            <a:r>
              <a:rPr lang="de-CH" sz="1200" dirty="0">
                <a:solidFill>
                  <a:srgbClr val="000000"/>
                </a:solidFill>
                <a:latin typeface="Arial" panose="020B0604020202020204"/>
              </a:rPr>
              <a:t>,.</a:t>
            </a:r>
            <a:endPar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200" b="1" i="0" u="none" strike="noStrike" kern="1200" cap="none" spc="0" normalizeH="0" baseline="0" noProof="0" dirty="0">
                <a:ln>
                  <a:noFill/>
                </a:ln>
                <a:solidFill>
                  <a:srgbClr val="A100FF"/>
                </a:solidFill>
                <a:effectLst/>
                <a:uLnTx/>
                <a:uFillTx/>
                <a:latin typeface="Arial" panose="020B0604020202020204"/>
                <a:ea typeface="+mn-ea"/>
                <a:cs typeface="+mn-cs"/>
              </a:rPr>
              <a:t>Research Output</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web AR implementation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200" b="1" i="0" u="none" strike="noStrike" kern="1200" cap="none" spc="0" normalizeH="0" baseline="0" noProof="0" dirty="0">
                <a:ln>
                  <a:noFill/>
                </a:ln>
                <a:solidFill>
                  <a:srgbClr val="A100FF"/>
                </a:solidFill>
                <a:effectLst/>
                <a:uLnTx/>
                <a:uFillTx/>
                <a:latin typeface="Arial" panose="020B0604020202020204"/>
                <a:ea typeface="+mn-ea"/>
                <a:cs typeface="+mn-cs"/>
              </a:rPr>
              <a:t>Research Output </a:t>
            </a:r>
            <a:r>
              <a:rPr lang="de-CH" sz="1200" b="1" dirty="0">
                <a:solidFill>
                  <a:srgbClr val="A100FF"/>
                </a:solidFill>
                <a:latin typeface="Arial" panose="020B0604020202020204"/>
              </a:rPr>
              <a:t>V</a:t>
            </a:r>
            <a:r>
              <a:rPr kumimoji="0" lang="de-CH" sz="1200" b="1" i="0" u="none" strike="noStrike" kern="1200" cap="none" spc="0" normalizeH="0" baseline="0" noProof="0" dirty="0">
                <a:ln>
                  <a:noFill/>
                </a:ln>
                <a:solidFill>
                  <a:srgbClr val="A100FF"/>
                </a:solidFill>
                <a:effectLst/>
                <a:uLnTx/>
                <a:uFillTx/>
                <a:latin typeface="Arial" panose="020B0604020202020204"/>
                <a:ea typeface="+mn-ea"/>
                <a:cs typeface="+mn-cs"/>
              </a:rPr>
              <a:t>alidation</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a:t>
            </a:r>
            <a:r>
              <a:rPr lang="de-CH" sz="1200" dirty="0">
                <a:solidFill>
                  <a:srgbClr val="000000"/>
                </a:solidFill>
                <a:latin typeface="Arial" panose="020B0604020202020204"/>
              </a:rPr>
              <a:t>web AR </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app prototype, expert  interviews.</a:t>
            </a:r>
          </a:p>
        </p:txBody>
      </p:sp>
      <p:sp>
        <p:nvSpPr>
          <p:cNvPr id="17" name="Rectangle 16">
            <a:extLst>
              <a:ext uri="{FF2B5EF4-FFF2-40B4-BE49-F238E27FC236}">
                <a16:creationId xmlns:a16="http://schemas.microsoft.com/office/drawing/2014/main" id="{F9199D4A-B282-DFA0-479B-C7C60FB94915}"/>
              </a:ext>
            </a:extLst>
          </p:cNvPr>
          <p:cNvSpPr/>
          <p:nvPr/>
        </p:nvSpPr>
        <p:spPr>
          <a:xfrm>
            <a:off x="189098" y="552895"/>
            <a:ext cx="7498242" cy="1483370"/>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600" b="1" i="0" u="none" strike="noStrike" kern="1200" cap="none" spc="0" normalizeH="0" baseline="0" noProof="0" dirty="0">
                <a:ln>
                  <a:noFill/>
                </a:ln>
                <a:solidFill>
                  <a:srgbClr val="000000"/>
                </a:solidFill>
                <a:effectLst/>
                <a:uLnTx/>
                <a:uFillTx/>
                <a:latin typeface="Arial" panose="020B0604020202020204"/>
                <a:ea typeface="+mn-ea"/>
                <a:cs typeface="+mn-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Augmented Reality (AR) presents an exciting medium to consume and interact with info. Existing research features primarily proof-of-concept (PoC), </a:t>
            </a:r>
            <a:r>
              <a:rPr kumimoji="0" lang="en-US" sz="1200" i="0" u="none" strike="noStrike" kern="1200" cap="none" spc="0" normalizeH="0" baseline="0" dirty="0">
                <a:ln>
                  <a:noFill/>
                </a:ln>
                <a:solidFill>
                  <a:srgbClr val="000000"/>
                </a:solidFill>
                <a:effectLst/>
                <a:uLnTx/>
                <a:uFillTx/>
                <a:latin typeface="Arial" panose="020B0604020202020204"/>
                <a:ea typeface="+mn-ea"/>
                <a:cs typeface="+mn-cs"/>
              </a:rPr>
              <a:t>small-scale</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de-CH" sz="1200" i="1" strike="noStrike" kern="1200" cap="none" spc="0" normalizeH="0" baseline="0" noProof="0" dirty="0">
                <a:ln>
                  <a:noFill/>
                </a:ln>
                <a:solidFill>
                  <a:srgbClr val="A100FF"/>
                </a:solidFill>
                <a:effectLst/>
                <a:uLnTx/>
                <a:uFillTx/>
                <a:latin typeface="Arial" panose="020B0604020202020204"/>
                <a:ea typeface="+mn-ea"/>
                <a:cs typeface="+mn-cs"/>
              </a:rPr>
              <a:t>native mobile AR app</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while little attention has been paid to </a:t>
            </a:r>
            <a:r>
              <a:rPr kumimoji="0" lang="de-CH" sz="1200" i="1" u="none" strike="noStrike" kern="1200" cap="none" spc="0" normalizeH="0" baseline="0" noProof="0" dirty="0">
                <a:ln>
                  <a:noFill/>
                </a:ln>
                <a:solidFill>
                  <a:srgbClr val="A100FF"/>
                </a:solidFill>
                <a:effectLst/>
                <a:uLnTx/>
                <a:uFillTx/>
                <a:latin typeface="Arial" panose="020B0604020202020204"/>
                <a:ea typeface="+mn-ea"/>
                <a:cs typeface="+mn-cs"/>
              </a:rPr>
              <a:t>web AR</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a </a:t>
            </a:r>
            <a:r>
              <a:rPr kumimoji="0" lang="en-US" sz="1200" i="0" u="none" strike="noStrike" kern="1200" cap="none" spc="0" normalizeH="0" baseline="0" dirty="0">
                <a:ln>
                  <a:noFill/>
                </a:ln>
                <a:solidFill>
                  <a:srgbClr val="000000"/>
                </a:solidFill>
                <a:effectLst/>
                <a:uLnTx/>
                <a:uFillTx/>
                <a:latin typeface="Arial" panose="020B0604020202020204"/>
                <a:ea typeface="+mn-ea"/>
                <a:cs typeface="+mn-cs"/>
              </a:rPr>
              <a:t>feasible</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and </a:t>
            </a:r>
            <a:r>
              <a:rPr kumimoji="0" lang="en-US" sz="1200" i="0" u="none" strike="noStrike" kern="1200" cap="none" spc="0" normalizeH="0" baseline="0" dirty="0">
                <a:ln>
                  <a:noFill/>
                </a:ln>
                <a:solidFill>
                  <a:srgbClr val="000000"/>
                </a:solidFill>
                <a:effectLst/>
                <a:uLnTx/>
                <a:uFillTx/>
                <a:latin typeface="Arial" panose="020B0604020202020204"/>
                <a:ea typeface="+mn-ea"/>
                <a:cs typeface="+mn-cs"/>
              </a:rPr>
              <a:t>appealing</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alternative.</a:t>
            </a:r>
            <a:endParaRPr lang="de-CH" sz="12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600" b="1" dirty="0">
                <a:solidFill>
                  <a:srgbClr val="000000"/>
                </a:solidFill>
                <a:latin typeface="Arial" panose="020B0604020202020204"/>
              </a:rPr>
              <a:t>Solution/ Thesis Scope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panose="020B0604020202020204"/>
              </a:rPr>
              <a:t>Create an implementation framework for designing, developing and deploying web AR to the cloud.</a:t>
            </a:r>
          </a:p>
        </p:txBody>
      </p:sp>
      <p:sp>
        <p:nvSpPr>
          <p:cNvPr id="14" name="Rectangle 13">
            <a:extLst>
              <a:ext uri="{FF2B5EF4-FFF2-40B4-BE49-F238E27FC236}">
                <a16:creationId xmlns:a16="http://schemas.microsoft.com/office/drawing/2014/main" id="{9FE56584-6AFC-BE9E-1322-2DBA907F1602}"/>
              </a:ext>
            </a:extLst>
          </p:cNvPr>
          <p:cNvSpPr/>
          <p:nvPr/>
        </p:nvSpPr>
        <p:spPr>
          <a:xfrm>
            <a:off x="291282" y="3123384"/>
            <a:ext cx="468000" cy="1637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HIGH</a:t>
            </a:r>
          </a:p>
        </p:txBody>
      </p:sp>
      <p:sp>
        <p:nvSpPr>
          <p:cNvPr id="18" name="Rectangle 17">
            <a:extLst>
              <a:ext uri="{FF2B5EF4-FFF2-40B4-BE49-F238E27FC236}">
                <a16:creationId xmlns:a16="http://schemas.microsoft.com/office/drawing/2014/main" id="{29D50D36-CC51-DDE6-CEF6-CDC2FB4C1C91}"/>
              </a:ext>
            </a:extLst>
          </p:cNvPr>
          <p:cNvSpPr/>
          <p:nvPr/>
        </p:nvSpPr>
        <p:spPr>
          <a:xfrm>
            <a:off x="291282" y="3340274"/>
            <a:ext cx="468000" cy="1637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LOW</a:t>
            </a:r>
          </a:p>
        </p:txBody>
      </p:sp>
      <p:grpSp>
        <p:nvGrpSpPr>
          <p:cNvPr id="6" name="Group 5">
            <a:extLst>
              <a:ext uri="{FF2B5EF4-FFF2-40B4-BE49-F238E27FC236}">
                <a16:creationId xmlns:a16="http://schemas.microsoft.com/office/drawing/2014/main" id="{808A07A9-0CB4-1558-A331-5858CE8C23A0}"/>
              </a:ext>
            </a:extLst>
          </p:cNvPr>
          <p:cNvGrpSpPr/>
          <p:nvPr/>
        </p:nvGrpSpPr>
        <p:grpSpPr>
          <a:xfrm>
            <a:off x="2383741" y="2201072"/>
            <a:ext cx="1374318" cy="656128"/>
            <a:chOff x="2054123" y="2232971"/>
            <a:chExt cx="1374318" cy="656128"/>
          </a:xfrm>
        </p:grpSpPr>
        <p:grpSp>
          <p:nvGrpSpPr>
            <p:cNvPr id="5" name="Group 4">
              <a:extLst>
                <a:ext uri="{FF2B5EF4-FFF2-40B4-BE49-F238E27FC236}">
                  <a16:creationId xmlns:a16="http://schemas.microsoft.com/office/drawing/2014/main" id="{85D69D4B-DED0-2E31-3801-090B9777E66E}"/>
                </a:ext>
              </a:extLst>
            </p:cNvPr>
            <p:cNvGrpSpPr/>
            <p:nvPr/>
          </p:nvGrpSpPr>
          <p:grpSpPr>
            <a:xfrm>
              <a:off x="2054123" y="2232971"/>
              <a:ext cx="1369509" cy="230832"/>
              <a:chOff x="2054123" y="2232971"/>
              <a:chExt cx="1369509" cy="230832"/>
            </a:xfrm>
          </p:grpSpPr>
          <p:sp>
            <p:nvSpPr>
              <p:cNvPr id="20" name="Rectangle 19">
                <a:extLst>
                  <a:ext uri="{FF2B5EF4-FFF2-40B4-BE49-F238E27FC236}">
                    <a16:creationId xmlns:a16="http://schemas.microsoft.com/office/drawing/2014/main" id="{8DB370EB-5D33-9ED6-8C94-236F3F932515}"/>
                  </a:ext>
                </a:extLst>
              </p:cNvPr>
              <p:cNvSpPr/>
              <p:nvPr/>
            </p:nvSpPr>
            <p:spPr>
              <a:xfrm>
                <a:off x="2054123" y="2266501"/>
                <a:ext cx="468000" cy="1637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HIGH</a:t>
                </a:r>
              </a:p>
            </p:txBody>
          </p:sp>
          <p:sp>
            <p:nvSpPr>
              <p:cNvPr id="23" name="TextBox 22">
                <a:extLst>
                  <a:ext uri="{FF2B5EF4-FFF2-40B4-BE49-F238E27FC236}">
                    <a16:creationId xmlns:a16="http://schemas.microsoft.com/office/drawing/2014/main" id="{332F2BD1-4CE6-67CA-9C5D-8111AF279473}"/>
                  </a:ext>
                </a:extLst>
              </p:cNvPr>
              <p:cNvSpPr txBox="1"/>
              <p:nvPr/>
            </p:nvSpPr>
            <p:spPr>
              <a:xfrm>
                <a:off x="2487157" y="2232971"/>
                <a:ext cx="936475" cy="230832"/>
              </a:xfrm>
              <a:prstGeom prst="rect">
                <a:avLst/>
              </a:prstGeom>
              <a:noFill/>
            </p:spPr>
            <p:txBody>
              <a:bodyPr wrap="none" rtlCol="0">
                <a:spAutoFit/>
              </a:bodyPr>
              <a:lstStyle/>
              <a:p>
                <a:r>
                  <a:rPr lang="en-US" sz="900" dirty="0"/>
                  <a:t>well-researched</a:t>
                </a:r>
              </a:p>
            </p:txBody>
          </p:sp>
        </p:grpSp>
        <p:grpSp>
          <p:nvGrpSpPr>
            <p:cNvPr id="3" name="Group 2">
              <a:extLst>
                <a:ext uri="{FF2B5EF4-FFF2-40B4-BE49-F238E27FC236}">
                  <a16:creationId xmlns:a16="http://schemas.microsoft.com/office/drawing/2014/main" id="{1D2A8AC8-E202-8744-E7BD-9E796F5AC01C}"/>
                </a:ext>
              </a:extLst>
            </p:cNvPr>
            <p:cNvGrpSpPr/>
            <p:nvPr/>
          </p:nvGrpSpPr>
          <p:grpSpPr>
            <a:xfrm>
              <a:off x="2054123" y="2445619"/>
              <a:ext cx="1374318" cy="230832"/>
              <a:chOff x="2054123" y="2435241"/>
              <a:chExt cx="1374318" cy="230832"/>
            </a:xfrm>
          </p:grpSpPr>
          <p:sp>
            <p:nvSpPr>
              <p:cNvPr id="21" name="Rectangle 20">
                <a:extLst>
                  <a:ext uri="{FF2B5EF4-FFF2-40B4-BE49-F238E27FC236}">
                    <a16:creationId xmlns:a16="http://schemas.microsoft.com/office/drawing/2014/main" id="{C84CAAAE-1FFD-136C-58D2-59A72555721D}"/>
                  </a:ext>
                </a:extLst>
              </p:cNvPr>
              <p:cNvSpPr/>
              <p:nvPr/>
            </p:nvSpPr>
            <p:spPr>
              <a:xfrm>
                <a:off x="2054123" y="2468771"/>
                <a:ext cx="468000" cy="1637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LOW</a:t>
                </a:r>
              </a:p>
            </p:txBody>
          </p:sp>
          <p:sp>
            <p:nvSpPr>
              <p:cNvPr id="24" name="TextBox 23">
                <a:extLst>
                  <a:ext uri="{FF2B5EF4-FFF2-40B4-BE49-F238E27FC236}">
                    <a16:creationId xmlns:a16="http://schemas.microsoft.com/office/drawing/2014/main" id="{19BB1EB8-0573-4ADA-47E4-BC3FE1685F11}"/>
                  </a:ext>
                </a:extLst>
              </p:cNvPr>
              <p:cNvSpPr txBox="1"/>
              <p:nvPr/>
            </p:nvSpPr>
            <p:spPr>
              <a:xfrm>
                <a:off x="2482348" y="2435241"/>
                <a:ext cx="946093" cy="230832"/>
              </a:xfrm>
              <a:prstGeom prst="rect">
                <a:avLst/>
              </a:prstGeom>
              <a:noFill/>
            </p:spPr>
            <p:txBody>
              <a:bodyPr wrap="none" rtlCol="0">
                <a:spAutoFit/>
              </a:bodyPr>
              <a:lstStyle/>
              <a:p>
                <a:r>
                  <a:rPr lang="en-US" sz="900" dirty="0"/>
                  <a:t>limited research</a:t>
                </a:r>
              </a:p>
            </p:txBody>
          </p:sp>
        </p:grpSp>
        <p:grpSp>
          <p:nvGrpSpPr>
            <p:cNvPr id="2" name="Group 1">
              <a:extLst>
                <a:ext uri="{FF2B5EF4-FFF2-40B4-BE49-F238E27FC236}">
                  <a16:creationId xmlns:a16="http://schemas.microsoft.com/office/drawing/2014/main" id="{8F06F29F-EE27-283E-3A0C-D9320B47D767}"/>
                </a:ext>
              </a:extLst>
            </p:cNvPr>
            <p:cNvGrpSpPr/>
            <p:nvPr/>
          </p:nvGrpSpPr>
          <p:grpSpPr>
            <a:xfrm>
              <a:off x="2054123" y="2658267"/>
              <a:ext cx="1164324" cy="230832"/>
              <a:chOff x="2054123" y="2615735"/>
              <a:chExt cx="1164324" cy="230832"/>
            </a:xfrm>
          </p:grpSpPr>
          <p:sp>
            <p:nvSpPr>
              <p:cNvPr id="22" name="Rectangle 21">
                <a:extLst>
                  <a:ext uri="{FF2B5EF4-FFF2-40B4-BE49-F238E27FC236}">
                    <a16:creationId xmlns:a16="http://schemas.microsoft.com/office/drawing/2014/main" id="{47530238-945E-0417-EA3F-EC38AEB31B8A}"/>
                  </a:ext>
                </a:extLst>
              </p:cNvPr>
              <p:cNvSpPr/>
              <p:nvPr/>
            </p:nvSpPr>
            <p:spPr>
              <a:xfrm>
                <a:off x="2054123" y="2649265"/>
                <a:ext cx="468000" cy="163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NONE</a:t>
                </a:r>
              </a:p>
            </p:txBody>
          </p:sp>
          <p:sp>
            <p:nvSpPr>
              <p:cNvPr id="25" name="TextBox 24">
                <a:extLst>
                  <a:ext uri="{FF2B5EF4-FFF2-40B4-BE49-F238E27FC236}">
                    <a16:creationId xmlns:a16="http://schemas.microsoft.com/office/drawing/2014/main" id="{94C8E38E-273C-7B1B-0EEF-5D71B5F1E648}"/>
                  </a:ext>
                </a:extLst>
              </p:cNvPr>
              <p:cNvSpPr txBox="1"/>
              <p:nvPr/>
            </p:nvSpPr>
            <p:spPr>
              <a:xfrm>
                <a:off x="2482348" y="2615735"/>
                <a:ext cx="736099" cy="230832"/>
              </a:xfrm>
              <a:prstGeom prst="rect">
                <a:avLst/>
              </a:prstGeom>
              <a:noFill/>
            </p:spPr>
            <p:txBody>
              <a:bodyPr wrap="none" rtlCol="0">
                <a:spAutoFit/>
              </a:bodyPr>
              <a:lstStyle/>
              <a:p>
                <a:r>
                  <a:rPr lang="en-US" sz="900" dirty="0"/>
                  <a:t>no research</a:t>
                </a:r>
              </a:p>
            </p:txBody>
          </p:sp>
        </p:grpSp>
      </p:grpSp>
      <p:sp>
        <p:nvSpPr>
          <p:cNvPr id="26" name="Rectangle 25">
            <a:extLst>
              <a:ext uri="{FF2B5EF4-FFF2-40B4-BE49-F238E27FC236}">
                <a16:creationId xmlns:a16="http://schemas.microsoft.com/office/drawing/2014/main" id="{7536F79B-8FA4-3CE7-2210-488E8768E283}"/>
              </a:ext>
            </a:extLst>
          </p:cNvPr>
          <p:cNvSpPr/>
          <p:nvPr/>
        </p:nvSpPr>
        <p:spPr>
          <a:xfrm>
            <a:off x="291282" y="3567793"/>
            <a:ext cx="468000" cy="1637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HIGH</a:t>
            </a:r>
          </a:p>
        </p:txBody>
      </p:sp>
      <p:sp>
        <p:nvSpPr>
          <p:cNvPr id="27" name="Rectangle 26">
            <a:extLst>
              <a:ext uri="{FF2B5EF4-FFF2-40B4-BE49-F238E27FC236}">
                <a16:creationId xmlns:a16="http://schemas.microsoft.com/office/drawing/2014/main" id="{6B653730-7392-90F0-1475-D8B13E09603C}"/>
              </a:ext>
            </a:extLst>
          </p:cNvPr>
          <p:cNvSpPr/>
          <p:nvPr/>
        </p:nvSpPr>
        <p:spPr>
          <a:xfrm>
            <a:off x="291282" y="3998867"/>
            <a:ext cx="468000" cy="1637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LOW</a:t>
            </a:r>
          </a:p>
        </p:txBody>
      </p:sp>
      <p:sp>
        <p:nvSpPr>
          <p:cNvPr id="28" name="Rectangle 27">
            <a:extLst>
              <a:ext uri="{FF2B5EF4-FFF2-40B4-BE49-F238E27FC236}">
                <a16:creationId xmlns:a16="http://schemas.microsoft.com/office/drawing/2014/main" id="{B3ACBD6A-94A7-C1FC-B0DF-BFCAB1CF36B2}"/>
              </a:ext>
            </a:extLst>
          </p:cNvPr>
          <p:cNvSpPr/>
          <p:nvPr/>
        </p:nvSpPr>
        <p:spPr>
          <a:xfrm>
            <a:off x="291282" y="4410582"/>
            <a:ext cx="468000" cy="163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NONE</a:t>
            </a:r>
          </a:p>
        </p:txBody>
      </p:sp>
      <p:sp>
        <p:nvSpPr>
          <p:cNvPr id="29" name="Rectangle 28">
            <a:extLst>
              <a:ext uri="{FF2B5EF4-FFF2-40B4-BE49-F238E27FC236}">
                <a16:creationId xmlns:a16="http://schemas.microsoft.com/office/drawing/2014/main" id="{A0DB2676-3C7D-A44B-1AC6-FA355C0D1793}"/>
              </a:ext>
            </a:extLst>
          </p:cNvPr>
          <p:cNvSpPr/>
          <p:nvPr/>
        </p:nvSpPr>
        <p:spPr>
          <a:xfrm>
            <a:off x="291282" y="5201387"/>
            <a:ext cx="468000" cy="1637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LOW</a:t>
            </a:r>
          </a:p>
        </p:txBody>
      </p:sp>
      <p:sp>
        <p:nvSpPr>
          <p:cNvPr id="30" name="Rectangle 29">
            <a:extLst>
              <a:ext uri="{FF2B5EF4-FFF2-40B4-BE49-F238E27FC236}">
                <a16:creationId xmlns:a16="http://schemas.microsoft.com/office/drawing/2014/main" id="{AFCF6D2A-ACED-E9CF-D75B-8E44AA6D89C3}"/>
              </a:ext>
            </a:extLst>
          </p:cNvPr>
          <p:cNvSpPr/>
          <p:nvPr/>
        </p:nvSpPr>
        <p:spPr>
          <a:xfrm>
            <a:off x="291282" y="5415207"/>
            <a:ext cx="468000" cy="163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NONE</a:t>
            </a:r>
          </a:p>
        </p:txBody>
      </p:sp>
      <p:sp>
        <p:nvSpPr>
          <p:cNvPr id="31" name="Rectangle 30">
            <a:extLst>
              <a:ext uri="{FF2B5EF4-FFF2-40B4-BE49-F238E27FC236}">
                <a16:creationId xmlns:a16="http://schemas.microsoft.com/office/drawing/2014/main" id="{91A58074-1A5B-DB37-7D35-937397AF1201}"/>
              </a:ext>
            </a:extLst>
          </p:cNvPr>
          <p:cNvSpPr/>
          <p:nvPr/>
        </p:nvSpPr>
        <p:spPr>
          <a:xfrm>
            <a:off x="291282" y="5617460"/>
            <a:ext cx="468000" cy="163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NONE</a:t>
            </a:r>
          </a:p>
        </p:txBody>
      </p:sp>
      <p:sp>
        <p:nvSpPr>
          <p:cNvPr id="32" name="Rectangle 31">
            <a:extLst>
              <a:ext uri="{FF2B5EF4-FFF2-40B4-BE49-F238E27FC236}">
                <a16:creationId xmlns:a16="http://schemas.microsoft.com/office/drawing/2014/main" id="{75FBDDE7-811C-1620-422A-7E9D9C593135}"/>
              </a:ext>
            </a:extLst>
          </p:cNvPr>
          <p:cNvSpPr/>
          <p:nvPr/>
        </p:nvSpPr>
        <p:spPr>
          <a:xfrm>
            <a:off x="291282" y="6062791"/>
            <a:ext cx="468000" cy="163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NONE</a:t>
            </a:r>
          </a:p>
        </p:txBody>
      </p:sp>
      <p:sp>
        <p:nvSpPr>
          <p:cNvPr id="7" name="TextBox 6">
            <a:extLst>
              <a:ext uri="{FF2B5EF4-FFF2-40B4-BE49-F238E27FC236}">
                <a16:creationId xmlns:a16="http://schemas.microsoft.com/office/drawing/2014/main" id="{B4E5CC24-09DA-6DC6-C882-21DA6BF29D2E}"/>
              </a:ext>
            </a:extLst>
          </p:cNvPr>
          <p:cNvSpPr txBox="1"/>
          <p:nvPr/>
        </p:nvSpPr>
        <p:spPr>
          <a:xfrm>
            <a:off x="8179558" y="96533"/>
            <a:ext cx="3897772" cy="307777"/>
          </a:xfrm>
          <a:prstGeom prst="rect">
            <a:avLst/>
          </a:prstGeom>
          <a:noFill/>
        </p:spPr>
        <p:txBody>
          <a:bodyPr wrap="square" rtlCol="0">
            <a:spAutoFit/>
          </a:bodyPr>
          <a:lstStyle/>
          <a:p>
            <a:r>
              <a:rPr lang="en-US" sz="1400" b="1" dirty="0">
                <a:solidFill>
                  <a:srgbClr val="FF0000"/>
                </a:solidFill>
              </a:rPr>
              <a:t>To-do: get UT approval for RQs + submit RT paper</a:t>
            </a:r>
          </a:p>
        </p:txBody>
      </p:sp>
    </p:spTree>
    <p:extLst>
      <p:ext uri="{BB962C8B-B14F-4D97-AF65-F5344CB8AC3E}">
        <p14:creationId xmlns:p14="http://schemas.microsoft.com/office/powerpoint/2010/main" val="6797144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20A2E6-AF1E-61E6-CBB4-53DC1C773DD0}"/>
              </a:ext>
            </a:extLst>
          </p:cNvPr>
          <p:cNvSpPr>
            <a:spLocks noGrp="1"/>
          </p:cNvSpPr>
          <p:nvPr/>
        </p:nvSpPr>
        <p:spPr>
          <a:xfrm>
            <a:off x="7336969" y="6453926"/>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GB" dirty="0"/>
              <a:t>Copyright © 2022 Accenture. All rights reserved.</a:t>
            </a:r>
          </a:p>
        </p:txBody>
      </p:sp>
      <p:sp>
        <p:nvSpPr>
          <p:cNvPr id="3" name="Slide Number Placeholder 2">
            <a:extLst>
              <a:ext uri="{FF2B5EF4-FFF2-40B4-BE49-F238E27FC236}">
                <a16:creationId xmlns:a16="http://schemas.microsoft.com/office/drawing/2014/main" id="{BC7725B7-A754-8DA3-17EF-04C6678BD0F0}"/>
              </a:ext>
            </a:extLst>
          </p:cNvPr>
          <p:cNvSpPr>
            <a:spLocks noGrp="1"/>
          </p:cNvSpPr>
          <p:nvPr/>
        </p:nvSpPr>
        <p:spPr>
          <a:xfrm>
            <a:off x="11506515" y="6455717"/>
            <a:ext cx="326254" cy="201168"/>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90F471-3972-4120-B8B3-0237DE626C35}" type="slidenum">
              <a:rPr lang="en-US" smtClean="0"/>
              <a:pPr/>
              <a:t>101</a:t>
            </a:fld>
            <a:endParaRPr lang="en-US" dirty="0"/>
          </a:p>
        </p:txBody>
      </p:sp>
      <p:sp>
        <p:nvSpPr>
          <p:cNvPr id="4" name="Title 2">
            <a:extLst>
              <a:ext uri="{FF2B5EF4-FFF2-40B4-BE49-F238E27FC236}">
                <a16:creationId xmlns:a16="http://schemas.microsoft.com/office/drawing/2014/main" id="{BFB12912-E904-C90B-CD26-F6DA6A18EE90}"/>
              </a:ext>
            </a:extLst>
          </p:cNvPr>
          <p:cNvSpPr txBox="1">
            <a:spLocks/>
          </p:cNvSpPr>
          <p:nvPr/>
        </p:nvSpPr>
        <p:spPr>
          <a:xfrm>
            <a:off x="359228" y="201116"/>
            <a:ext cx="9557656" cy="9479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00FF"/>
                </a:solidFill>
                <a:effectLst/>
                <a:uLnTx/>
                <a:uFillTx/>
                <a:latin typeface="Graphik"/>
                <a:ea typeface="+mn-ea"/>
                <a:cs typeface="+mn-cs"/>
              </a:rPr>
              <a:t>Research Proposal on a Page: Use Case Pitch to Ilia</a:t>
            </a:r>
            <a:endParaRPr kumimoji="0" lang="en-NL" sz="2800" b="1" i="0" u="none" strike="noStrike" kern="1200" cap="none" spc="0" normalizeH="0" baseline="0" noProof="0" dirty="0">
              <a:ln>
                <a:noFill/>
              </a:ln>
              <a:solidFill>
                <a:srgbClr val="A100FF"/>
              </a:solidFill>
              <a:effectLst/>
              <a:uLnTx/>
              <a:uFillTx/>
              <a:latin typeface="Graphik"/>
              <a:ea typeface="+mn-ea"/>
              <a:cs typeface="+mn-cs"/>
            </a:endParaRPr>
          </a:p>
        </p:txBody>
      </p:sp>
      <p:sp>
        <p:nvSpPr>
          <p:cNvPr id="6" name="TextBox 6">
            <a:extLst>
              <a:ext uri="{FF2B5EF4-FFF2-40B4-BE49-F238E27FC236}">
                <a16:creationId xmlns:a16="http://schemas.microsoft.com/office/drawing/2014/main" id="{F72EBFDE-A1DE-908A-74D6-212F3BB21082}"/>
              </a:ext>
            </a:extLst>
          </p:cNvPr>
          <p:cNvSpPr txBox="1"/>
          <p:nvPr/>
        </p:nvSpPr>
        <p:spPr>
          <a:xfrm>
            <a:off x="489129" y="745834"/>
            <a:ext cx="11343640" cy="243840"/>
          </a:xfrm>
          <a:prstGeom prst="rect">
            <a:avLst/>
          </a:prstGeom>
          <a:noFill/>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228600">
              <a:spcAft>
                <a:spcPts val="1200"/>
              </a:spcAft>
            </a:pPr>
            <a:r>
              <a:rPr lang="en-US" sz="1200" b="1" noProof="0" dirty="0"/>
              <a:t>Kristen’s strengths</a:t>
            </a:r>
            <a:r>
              <a:rPr lang="en-US" sz="1200" noProof="0" dirty="0"/>
              <a:t>: cloud + security + big data architecture; </a:t>
            </a:r>
            <a:r>
              <a:rPr lang="en-US" sz="1200" b="1" noProof="0" dirty="0"/>
              <a:t>Kristen’s shortcomings</a:t>
            </a:r>
            <a:r>
              <a:rPr lang="en-US" sz="1200" noProof="0" dirty="0"/>
              <a:t>: software engineering + ML (minimal exp); XR + IoT (no exp) </a:t>
            </a:r>
          </a:p>
        </p:txBody>
      </p:sp>
      <p:graphicFrame>
        <p:nvGraphicFramePr>
          <p:cNvPr id="10" name="Table 9">
            <a:extLst>
              <a:ext uri="{FF2B5EF4-FFF2-40B4-BE49-F238E27FC236}">
                <a16:creationId xmlns:a16="http://schemas.microsoft.com/office/drawing/2014/main" id="{1DFB3EB4-335F-63B3-6A75-DE0F05C9173A}"/>
              </a:ext>
            </a:extLst>
          </p:cNvPr>
          <p:cNvGraphicFramePr>
            <a:graphicFrameLocks noGrp="1"/>
          </p:cNvGraphicFramePr>
          <p:nvPr/>
        </p:nvGraphicFramePr>
        <p:xfrm>
          <a:off x="319088" y="1092826"/>
          <a:ext cx="11430003" cy="5508689"/>
        </p:xfrm>
        <a:graphic>
          <a:graphicData uri="http://schemas.openxmlformats.org/drawingml/2006/table">
            <a:tbl>
              <a:tblPr firstRow="1" bandRow="1"/>
              <a:tblGrid>
                <a:gridCol w="246720">
                  <a:extLst>
                    <a:ext uri="{9D8B030D-6E8A-4147-A177-3AD203B41FA5}">
                      <a16:colId xmlns:a16="http://schemas.microsoft.com/office/drawing/2014/main" val="2391239652"/>
                    </a:ext>
                  </a:extLst>
                </a:gridCol>
                <a:gridCol w="926760">
                  <a:extLst>
                    <a:ext uri="{9D8B030D-6E8A-4147-A177-3AD203B41FA5}">
                      <a16:colId xmlns:a16="http://schemas.microsoft.com/office/drawing/2014/main" val="2334457170"/>
                    </a:ext>
                  </a:extLst>
                </a:gridCol>
                <a:gridCol w="2052320">
                  <a:extLst>
                    <a:ext uri="{9D8B030D-6E8A-4147-A177-3AD203B41FA5}">
                      <a16:colId xmlns:a16="http://schemas.microsoft.com/office/drawing/2014/main" val="1658575288"/>
                    </a:ext>
                  </a:extLst>
                </a:gridCol>
                <a:gridCol w="1859280">
                  <a:extLst>
                    <a:ext uri="{9D8B030D-6E8A-4147-A177-3AD203B41FA5}">
                      <a16:colId xmlns:a16="http://schemas.microsoft.com/office/drawing/2014/main" val="2332518306"/>
                    </a:ext>
                  </a:extLst>
                </a:gridCol>
                <a:gridCol w="3090091">
                  <a:extLst>
                    <a:ext uri="{9D8B030D-6E8A-4147-A177-3AD203B41FA5}">
                      <a16:colId xmlns:a16="http://schemas.microsoft.com/office/drawing/2014/main" val="1321598621"/>
                    </a:ext>
                  </a:extLst>
                </a:gridCol>
                <a:gridCol w="851989">
                  <a:extLst>
                    <a:ext uri="{9D8B030D-6E8A-4147-A177-3AD203B41FA5}">
                      <a16:colId xmlns:a16="http://schemas.microsoft.com/office/drawing/2014/main" val="3815276114"/>
                    </a:ext>
                  </a:extLst>
                </a:gridCol>
                <a:gridCol w="2402843">
                  <a:extLst>
                    <a:ext uri="{9D8B030D-6E8A-4147-A177-3AD203B41FA5}">
                      <a16:colId xmlns:a16="http://schemas.microsoft.com/office/drawing/2014/main" val="2785931104"/>
                    </a:ext>
                  </a:extLst>
                </a:gridCol>
              </a:tblGrid>
              <a:tr h="558800">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0"/>
                        </a:spcBef>
                        <a:spcAft>
                          <a:spcPts val="0"/>
                        </a:spcAft>
                      </a:pPr>
                      <a:r>
                        <a:rPr lang="en-US" sz="1200" b="1" dirty="0">
                          <a:solidFill>
                            <a:schemeClr val="bg1"/>
                          </a:solidFill>
                          <a:effectLst/>
                          <a:latin typeface="Graphik" panose="020B0503030202060203" pitchFamily="34" charset="0"/>
                          <a:ea typeface="Graphik" panose="020B0503030202060203" pitchFamily="34" charset="0"/>
                          <a:cs typeface="Times New Roman" panose="02020603050405020304" pitchFamily="18" charset="0"/>
                        </a:rPr>
                        <a:t>#</a:t>
                      </a:r>
                    </a:p>
                  </a:txBody>
                  <a:tcPr marL="73152" marR="73152" marT="73152" marB="73152"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0"/>
                        </a:spcBef>
                        <a:spcAft>
                          <a:spcPts val="0"/>
                        </a:spcAft>
                      </a:pPr>
                      <a:r>
                        <a:rPr lang="en-US" sz="1200" b="1" dirty="0">
                          <a:solidFill>
                            <a:schemeClr val="bg1"/>
                          </a:solidFill>
                          <a:effectLst/>
                          <a:latin typeface="Graphik" panose="020B0503030202060203" pitchFamily="34" charset="0"/>
                          <a:ea typeface="Graphik" panose="020B0503030202060203" pitchFamily="34" charset="0"/>
                          <a:cs typeface="Times New Roman" panose="02020603050405020304" pitchFamily="18" charset="0"/>
                        </a:rPr>
                        <a:t>Required Expertise</a:t>
                      </a:r>
                    </a:p>
                  </a:txBody>
                  <a:tcPr marL="73152" marR="73152" marT="73152" marB="73152"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0"/>
                        </a:spcBef>
                        <a:spcAft>
                          <a:spcPts val="0"/>
                        </a:spcAft>
                      </a:pPr>
                      <a:r>
                        <a:rPr lang="en-US" sz="1200" b="1" dirty="0">
                          <a:solidFill>
                            <a:schemeClr val="bg1"/>
                          </a:solidFill>
                          <a:effectLst/>
                          <a:latin typeface="Graphik" panose="020B0503030202060203" pitchFamily="34" charset="0"/>
                          <a:ea typeface="Graphik" panose="020B0503030202060203" pitchFamily="34" charset="0"/>
                          <a:cs typeface="Times New Roman" panose="02020603050405020304" pitchFamily="18" charset="0"/>
                        </a:rPr>
                        <a:t>Use Case Summary</a:t>
                      </a:r>
                    </a:p>
                  </a:txBody>
                  <a:tcPr marL="73152" marR="73152" marT="73152" marB="73152"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0"/>
                        </a:spcBef>
                        <a:spcAft>
                          <a:spcPts val="0"/>
                        </a:spcAft>
                      </a:pPr>
                      <a:r>
                        <a:rPr lang="en-US" sz="1200" b="1" dirty="0">
                          <a:solidFill>
                            <a:schemeClr val="bg1"/>
                          </a:solidFill>
                          <a:effectLst/>
                          <a:latin typeface="Graphik" panose="020B0503030202060203" pitchFamily="34" charset="0"/>
                          <a:ea typeface="Graphik" panose="020B0503030202060203" pitchFamily="34" charset="0"/>
                          <a:cs typeface="Times New Roman" panose="02020603050405020304" pitchFamily="18" charset="0"/>
                        </a:rPr>
                        <a:t>Problem Statement</a:t>
                      </a:r>
                    </a:p>
                  </a:txBody>
                  <a:tcPr marL="73152" marR="73152" marT="73152" marB="73152"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0"/>
                        </a:spcBef>
                        <a:spcAft>
                          <a:spcPts val="0"/>
                        </a:spcAft>
                      </a:pPr>
                      <a:r>
                        <a:rPr lang="en-US" sz="1200" b="1" dirty="0">
                          <a:solidFill>
                            <a:schemeClr val="bg1"/>
                          </a:solidFill>
                          <a:effectLst/>
                          <a:latin typeface="Graphik" panose="020B0503030202060203" pitchFamily="34" charset="0"/>
                          <a:ea typeface="Graphik" panose="020B0503030202060203" pitchFamily="34" charset="0"/>
                          <a:cs typeface="Times New Roman" panose="02020603050405020304" pitchFamily="18" charset="0"/>
                        </a:rPr>
                        <a:t>Solution</a:t>
                      </a:r>
                    </a:p>
                  </a:txBody>
                  <a:tcPr marL="73152" marR="73152" marT="73152" marB="73152"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0"/>
                        </a:spcBef>
                        <a:spcAft>
                          <a:spcPts val="0"/>
                        </a:spcAft>
                      </a:pPr>
                      <a:r>
                        <a:rPr lang="en-US" sz="1200" b="1" dirty="0">
                          <a:solidFill>
                            <a:schemeClr val="bg1"/>
                          </a:solidFill>
                          <a:effectLst/>
                          <a:latin typeface="Graphik" panose="020B0503030202060203" pitchFamily="34" charset="0"/>
                          <a:ea typeface="Graphik" panose="020B0503030202060203" pitchFamily="34" charset="0"/>
                          <a:cs typeface="Times New Roman" panose="02020603050405020304" pitchFamily="18" charset="0"/>
                        </a:rPr>
                        <a:t>Feasibility</a:t>
                      </a:r>
                    </a:p>
                    <a:p>
                      <a:pPr marL="0" marR="0">
                        <a:lnSpc>
                          <a:spcPct val="112000"/>
                        </a:lnSpc>
                        <a:spcBef>
                          <a:spcPts val="0"/>
                        </a:spcBef>
                        <a:spcAft>
                          <a:spcPts val="0"/>
                        </a:spcAft>
                      </a:pPr>
                      <a:r>
                        <a:rPr lang="en-US" sz="900" b="1" i="1" dirty="0">
                          <a:solidFill>
                            <a:schemeClr val="bg1"/>
                          </a:solidFill>
                          <a:effectLst/>
                          <a:latin typeface="Graphik" panose="020B0503030202060203" pitchFamily="34" charset="0"/>
                          <a:ea typeface="Graphik" panose="020B0503030202060203" pitchFamily="34" charset="0"/>
                          <a:cs typeface="Times New Roman" panose="02020603050405020304" pitchFamily="18" charset="0"/>
                        </a:rPr>
                        <a:t>1 = least </a:t>
                      </a:r>
                    </a:p>
                    <a:p>
                      <a:pPr marL="0" marR="0">
                        <a:lnSpc>
                          <a:spcPct val="112000"/>
                        </a:lnSpc>
                        <a:spcBef>
                          <a:spcPts val="0"/>
                        </a:spcBef>
                        <a:spcAft>
                          <a:spcPts val="0"/>
                        </a:spcAft>
                      </a:pPr>
                      <a:r>
                        <a:rPr lang="en-US" sz="900" b="1" i="1" dirty="0">
                          <a:solidFill>
                            <a:schemeClr val="bg1"/>
                          </a:solidFill>
                          <a:effectLst/>
                          <a:latin typeface="Graphik" panose="020B0503030202060203" pitchFamily="34" charset="0"/>
                          <a:ea typeface="Graphik" panose="020B0503030202060203" pitchFamily="34" charset="0"/>
                          <a:cs typeface="Times New Roman" panose="02020603050405020304" pitchFamily="18" charset="0"/>
                        </a:rPr>
                        <a:t>3 = most</a:t>
                      </a:r>
                      <a:endParaRPr lang="en-US" sz="900" b="1" dirty="0">
                        <a:solidFill>
                          <a:schemeClr val="bg1"/>
                        </a:solidFill>
                        <a:effectLst/>
                        <a:latin typeface="Graphik" panose="020B0503030202060203" pitchFamily="34" charset="0"/>
                        <a:ea typeface="Graphik" panose="020B0503030202060203" pitchFamily="34" charset="0"/>
                        <a:cs typeface="Times New Roman" panose="02020603050405020304" pitchFamily="18" charset="0"/>
                      </a:endParaRPr>
                    </a:p>
                  </a:txBody>
                  <a:tcPr marL="73152" marR="73152" marT="73152" marB="73152"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030A0"/>
                    </a:solid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0"/>
                        </a:spcBef>
                        <a:spcAft>
                          <a:spcPts val="0"/>
                        </a:spcAft>
                      </a:pPr>
                      <a:r>
                        <a:rPr lang="en-US" sz="1200" b="1" dirty="0">
                          <a:solidFill>
                            <a:schemeClr val="bg1"/>
                          </a:solidFill>
                          <a:effectLst/>
                          <a:latin typeface="Graphik" panose="020B0503030202060203" pitchFamily="34" charset="0"/>
                          <a:ea typeface="Graphik" panose="020B0503030202060203" pitchFamily="34" charset="0"/>
                          <a:cs typeface="Times New Roman" panose="02020603050405020304" pitchFamily="18" charset="0"/>
                        </a:rPr>
                        <a:t>Comments/ Resources</a:t>
                      </a:r>
                    </a:p>
                  </a:txBody>
                  <a:tcPr marL="73152" marR="73152" marT="73152" marB="73152"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824660753"/>
                  </a:ext>
                </a:extLst>
              </a:tr>
              <a:tr h="789305">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1</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Software engineering, cloud, industry knowledge</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Payment gateway multi-cloud, microservice-based reference architecture</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Payment gateway needs to modernize their architecture to handle peak loads</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Map business processes + regulatory compliance reqs </a:t>
                      </a:r>
                      <a:r>
                        <a:rPr lang="en-US" sz="1000" kern="1200" dirty="0">
                          <a:effectLst/>
                          <a:latin typeface="Graphik" panose="020B0503030202060203" pitchFamily="34" charset="0"/>
                          <a:ea typeface="Roboto Light"/>
                          <a:cs typeface="Gotham Light"/>
                          <a:sym typeface="Wingdings" panose="05000000000000000000" pitchFamily="2" charset="2"/>
                        </a:rPr>
                        <a:t></a:t>
                      </a:r>
                      <a:r>
                        <a:rPr lang="en-US" sz="1000" kern="1200" dirty="0">
                          <a:effectLst/>
                          <a:latin typeface="Graphik" panose="020B0503030202060203" pitchFamily="34" charset="0"/>
                          <a:ea typeface="Roboto Light"/>
                          <a:cs typeface="Gotham Light"/>
                        </a:rPr>
                        <a:t> microservice + infra reqs. Evaluate reference architecture on multi dimensions: performance, compliance, cost</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endParaRPr lang="en-US" sz="1000" kern="1200" dirty="0">
                        <a:effectLst/>
                        <a:latin typeface="Graphik" panose="020B0503030202060203" pitchFamily="34" charset="0"/>
                        <a:ea typeface="Roboto Light"/>
                        <a:cs typeface="Gotham Light"/>
                      </a:endParaRP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lvl="0" indent="0" algn="l" defTabSz="914400" rtl="0" eaLnBrk="1" fontAlgn="auto" latinLnBrk="0" hangingPunct="1">
                        <a:lnSpc>
                          <a:spcPct val="112000"/>
                        </a:lnSpc>
                        <a:spcBef>
                          <a:spcPts val="300"/>
                        </a:spcBef>
                        <a:spcAft>
                          <a:spcPts val="300"/>
                        </a:spcAft>
                        <a:buClrTx/>
                        <a:buSzTx/>
                        <a:buFontTx/>
                        <a:buNone/>
                        <a:tabLst/>
                        <a:defRPr/>
                      </a:pPr>
                      <a:r>
                        <a:rPr lang="en-US" sz="1000" dirty="0">
                          <a:hlinkClick r:id="rId2"/>
                        </a:rPr>
                        <a:t>ACN Project Fortuna - Modern Architectures on Azure (2019)</a:t>
                      </a:r>
                      <a:endParaRPr lang="en-US" sz="1000" dirty="0"/>
                    </a:p>
                    <a:p>
                      <a:pPr marL="0" marR="0" lvl="0" indent="0" algn="l" defTabSz="914400" rtl="0" eaLnBrk="1" fontAlgn="auto" latinLnBrk="0" hangingPunct="1">
                        <a:lnSpc>
                          <a:spcPct val="112000"/>
                        </a:lnSpc>
                        <a:spcBef>
                          <a:spcPts val="300"/>
                        </a:spcBef>
                        <a:spcAft>
                          <a:spcPts val="300"/>
                        </a:spcAft>
                        <a:buClrTx/>
                        <a:buSzTx/>
                        <a:buFontTx/>
                        <a:buNone/>
                        <a:tabLst/>
                        <a:defRPr/>
                      </a:pPr>
                      <a:r>
                        <a:rPr lang="en-US" sz="1000" dirty="0"/>
                        <a:t>What now? Extend to multi-cloud or different payment schemes</a:t>
                      </a:r>
                      <a:r>
                        <a:rPr lang="en-US" sz="1000" kern="1200" dirty="0">
                          <a:effectLst/>
                          <a:latin typeface="Graphik" panose="020B0503030202060203" pitchFamily="34" charset="0"/>
                          <a:ea typeface="Roboto Light"/>
                        </a:rPr>
                        <a:t>/ methods (potential duplicate work)</a:t>
                      </a:r>
                      <a:endParaRPr lang="x-none" sz="1000" dirty="0"/>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51073470"/>
                  </a:ext>
                </a:extLst>
              </a:tr>
              <a:tr h="532870">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2</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Software engineering + ?</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Interactive grocery loyalty app that displays relevant promotions based on shopper’s movement around the store</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Hard to plan grocery shopping as new promotions and gratis boodschappen based on points are buried deep in loyalty app </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Shopper to open app when entering store. Store camera to track shopper’s movement and show relevant promotions on app e.g., when standing in fresh produce section, show broccoli is on sale. Camera to track coordinate and use it to calculate proximity to different store sections. Pull promotions data based on proximity.</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endParaRPr lang="en-US" sz="1000" kern="1200" dirty="0">
                        <a:effectLst/>
                        <a:latin typeface="Graphik" panose="020B0503030202060203" pitchFamily="34" charset="0"/>
                        <a:ea typeface="Roboto Light"/>
                        <a:cs typeface="Gotham Light"/>
                      </a:endParaRP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endParaRPr lang="en-US" sz="1000" kern="1200" dirty="0">
                        <a:effectLst/>
                        <a:latin typeface="Graphik" panose="020B0503030202060203" pitchFamily="34" charset="0"/>
                        <a:ea typeface="Roboto Light"/>
                        <a:cs typeface="Gotham Light"/>
                      </a:endParaRP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409183438"/>
                  </a:ext>
                </a:extLst>
              </a:tr>
              <a:tr h="532870">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3</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Machine learning</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A supervised, regression ML model to predict the remaining nutritional value of fresh produce</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Fresh produce has short shelf life. Consumers don’t know how much nutritional value they’re paying for</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User to point camera at fresh produce and app to give a predicted remaining nutritional value. ML model to predict ripeness from image and use ripeness as  proxy for nutrition calculation</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endParaRPr lang="en-US" sz="1000" kern="1200" dirty="0">
                        <a:effectLst/>
                        <a:latin typeface="Graphik" panose="020B0503030202060203" pitchFamily="34" charset="0"/>
                        <a:ea typeface="Roboto Light"/>
                        <a:cs typeface="Gotham Light"/>
                      </a:endParaRP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endParaRPr lang="en-US" sz="1000" kern="1200" dirty="0">
                        <a:effectLst/>
                        <a:latin typeface="Graphik" panose="020B0503030202060203" pitchFamily="34" charset="0"/>
                        <a:ea typeface="Roboto Light"/>
                        <a:cs typeface="Gotham Light"/>
                      </a:endParaRP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166187896"/>
                  </a:ext>
                </a:extLst>
              </a:tr>
              <a:tr h="532870">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4</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IoT + edge computing</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Programmable diving suit that adapts to surrounding water temperature </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Requires different suits for different temperature ranges. </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Sensor to detect temp drop and actuator to blow up extra air bubbles for insulation</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endParaRPr lang="en-US" sz="1000" kern="1200" dirty="0">
                        <a:effectLst/>
                        <a:latin typeface="Graphik" panose="020B0503030202060203" pitchFamily="34" charset="0"/>
                        <a:ea typeface="Roboto Light"/>
                        <a:cs typeface="Gotham Light"/>
                      </a:endParaRP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endParaRPr lang="en-US" sz="1000" kern="1200" dirty="0">
                        <a:effectLst/>
                        <a:latin typeface="Graphik" panose="020B0503030202060203" pitchFamily="34" charset="0"/>
                        <a:ea typeface="Roboto Light"/>
                        <a:cs typeface="Gotham Light"/>
                      </a:endParaRP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518420983"/>
                  </a:ext>
                </a:extLst>
              </a:tr>
              <a:tr h="532870">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5</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XR + AI</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An augmented reality app that allows users to point camera at different landmarks and learn about their history or cultural/ engineering backstory. Think Pokémon Go</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Needs a new way to create immersive, engaging experience for tourists/ locals using new technology </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r>
                        <a:rPr lang="en-US" sz="1000" kern="1200" dirty="0">
                          <a:effectLst/>
                          <a:latin typeface="Graphik" panose="020B0503030202060203" pitchFamily="34" charset="0"/>
                          <a:ea typeface="Roboto Light"/>
                          <a:cs typeface="Gotham Light"/>
                        </a:rPr>
                        <a:t>Point phone camera at a wildlife crossing and see animations of different types of animals crossing on phone. Or 140-meter long, one-piece bridge in Stockholm. ML model to recognize and pull data about a landmark. XR engine to generate animations based on data</a:t>
                      </a: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endParaRPr lang="en-US" sz="1000" kern="1200" dirty="0">
                        <a:effectLst/>
                        <a:latin typeface="Graphik" panose="020B0503030202060203" pitchFamily="34" charset="0"/>
                        <a:ea typeface="Roboto Light"/>
                        <a:cs typeface="Gotham Light"/>
                      </a:endParaRP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a:lnSpc>
                          <a:spcPct val="112000"/>
                        </a:lnSpc>
                        <a:spcBef>
                          <a:spcPts val="300"/>
                        </a:spcBef>
                        <a:spcAft>
                          <a:spcPts val="300"/>
                        </a:spcAft>
                      </a:pPr>
                      <a:endParaRPr lang="en-US" sz="1000" kern="1200" dirty="0">
                        <a:effectLst/>
                        <a:latin typeface="Graphik" panose="020B0503030202060203" pitchFamily="34" charset="0"/>
                        <a:ea typeface="Roboto Light"/>
                        <a:cs typeface="Gotham Light"/>
                      </a:endParaRPr>
                    </a:p>
                  </a:txBody>
                  <a:tcPr marL="73152" marR="73152" marT="73152" marB="73152">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810244288"/>
                  </a:ext>
                </a:extLst>
              </a:tr>
            </a:tbl>
          </a:graphicData>
        </a:graphic>
      </p:graphicFrame>
    </p:spTree>
    <p:extLst>
      <p:ext uri="{BB962C8B-B14F-4D97-AF65-F5344CB8AC3E}">
        <p14:creationId xmlns:p14="http://schemas.microsoft.com/office/powerpoint/2010/main" val="42750103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Footer Placeholder 1">
            <a:extLst>
              <a:ext uri="{FF2B5EF4-FFF2-40B4-BE49-F238E27FC236}">
                <a16:creationId xmlns:a16="http://schemas.microsoft.com/office/drawing/2014/main" id="{D620A2E6-AF1E-61E6-CBB4-53DC1C773DD0}"/>
              </a:ext>
            </a:extLst>
          </p:cNvPr>
          <p:cNvSpPr>
            <a:spLocks noGrp="1"/>
          </p:cNvSpPr>
          <p:nvPr/>
        </p:nvSpPr>
        <p:spPr>
          <a:xfrm>
            <a:off x="7336970" y="6437597"/>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dirty="0">
                <a:ln>
                  <a:noFill/>
                </a:ln>
                <a:solidFill>
                  <a:srgbClr val="000000">
                    <a:alpha val="75000"/>
                  </a:srgbClr>
                </a:solidFill>
                <a:effectLst/>
                <a:uLnTx/>
                <a:uFillTx/>
                <a:latin typeface="Graphik"/>
                <a:ea typeface="+mn-ea"/>
                <a:cs typeface="+mn-cs"/>
              </a:rPr>
              <a:t>Copyright © 2022 Accenture. All rights reserved.</a:t>
            </a:r>
          </a:p>
        </p:txBody>
      </p:sp>
      <p:sp>
        <p:nvSpPr>
          <p:cNvPr id="35" name="Slide Number Placeholder 2">
            <a:extLst>
              <a:ext uri="{FF2B5EF4-FFF2-40B4-BE49-F238E27FC236}">
                <a16:creationId xmlns:a16="http://schemas.microsoft.com/office/drawing/2014/main" id="{BC7725B7-A754-8DA3-17EF-04C6678BD0F0}"/>
              </a:ext>
            </a:extLst>
          </p:cNvPr>
          <p:cNvSpPr>
            <a:spLocks noGrp="1"/>
          </p:cNvSpPr>
          <p:nvPr/>
        </p:nvSpPr>
        <p:spPr>
          <a:xfrm>
            <a:off x="11506516" y="6439388"/>
            <a:ext cx="326254" cy="201168"/>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800" b="0" i="0" u="none" strike="noStrike" kern="1200" cap="none" spc="0" normalizeH="0" baseline="0" noProof="0" dirty="0">
              <a:ln>
                <a:noFill/>
              </a:ln>
              <a:solidFill>
                <a:srgbClr val="000000"/>
              </a:solidFill>
              <a:effectLst/>
              <a:uLnTx/>
              <a:uFillTx/>
              <a:latin typeface="Graphik"/>
              <a:ea typeface="+mn-ea"/>
              <a:cs typeface="+mn-cs"/>
            </a:endParaRPr>
          </a:p>
        </p:txBody>
      </p:sp>
      <p:sp>
        <p:nvSpPr>
          <p:cNvPr id="36" name="Title 2">
            <a:extLst>
              <a:ext uri="{FF2B5EF4-FFF2-40B4-BE49-F238E27FC236}">
                <a16:creationId xmlns:a16="http://schemas.microsoft.com/office/drawing/2014/main" id="{BFB12912-E904-C90B-CD26-F6DA6A18EE90}"/>
              </a:ext>
            </a:extLst>
          </p:cNvPr>
          <p:cNvSpPr txBox="1">
            <a:spLocks/>
          </p:cNvSpPr>
          <p:nvPr/>
        </p:nvSpPr>
        <p:spPr>
          <a:xfrm>
            <a:off x="359229" y="217445"/>
            <a:ext cx="9557656" cy="9479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00FF"/>
                </a:solidFill>
                <a:effectLst/>
                <a:uLnTx/>
                <a:uFillTx/>
                <a:latin typeface="Graphik"/>
                <a:ea typeface="+mn-ea"/>
                <a:cs typeface="+mn-cs"/>
              </a:rPr>
              <a:t>Research Proposal on a Page: </a:t>
            </a:r>
            <a:r>
              <a:rPr kumimoji="0" lang="en-US" b="1" i="0" u="none" strike="noStrike" kern="1200" cap="none" spc="0" normalizeH="0" baseline="0" noProof="0" dirty="0">
                <a:ln>
                  <a:noFill/>
                </a:ln>
                <a:solidFill>
                  <a:srgbClr val="A100FF"/>
                </a:solidFill>
                <a:effectLst/>
                <a:uLnTx/>
                <a:uFillTx/>
                <a:latin typeface="Graphik"/>
                <a:ea typeface="+mn-ea"/>
                <a:cs typeface="+mn-cs"/>
              </a:rPr>
              <a:t>1</a:t>
            </a:r>
            <a:r>
              <a:rPr kumimoji="0" lang="en-US" b="1" i="0" u="none" strike="noStrike" kern="1200" cap="none" spc="0" normalizeH="0" baseline="30000" noProof="0" dirty="0">
                <a:ln>
                  <a:noFill/>
                </a:ln>
                <a:solidFill>
                  <a:srgbClr val="A100FF"/>
                </a:solidFill>
                <a:effectLst/>
                <a:uLnTx/>
                <a:uFillTx/>
                <a:latin typeface="Graphik"/>
                <a:ea typeface="+mn-ea"/>
                <a:cs typeface="+mn-cs"/>
              </a:rPr>
              <a:t>st</a:t>
            </a:r>
            <a:r>
              <a:rPr kumimoji="0" lang="en-US" b="1" i="0" u="none" strike="noStrike" kern="1200" cap="none" spc="0" normalizeH="0" baseline="0" noProof="0" dirty="0">
                <a:ln>
                  <a:noFill/>
                </a:ln>
                <a:solidFill>
                  <a:srgbClr val="A100FF"/>
                </a:solidFill>
                <a:effectLst/>
                <a:uLnTx/>
                <a:uFillTx/>
                <a:latin typeface="Graphik"/>
                <a:ea typeface="+mn-ea"/>
                <a:cs typeface="+mn-cs"/>
              </a:rPr>
              <a:t> meeting with UT before AR use case finalized</a:t>
            </a:r>
            <a:endParaRPr kumimoji="0" lang="en-NL" b="1" i="0" u="none" strike="noStrike" kern="1200" cap="none" spc="0" normalizeH="0" baseline="0" noProof="0" dirty="0">
              <a:ln>
                <a:noFill/>
              </a:ln>
              <a:solidFill>
                <a:srgbClr val="A100FF"/>
              </a:solidFill>
              <a:effectLst/>
              <a:uLnTx/>
              <a:uFillTx/>
              <a:latin typeface="Graphik"/>
              <a:ea typeface="+mn-ea"/>
              <a:cs typeface="+mn-cs"/>
            </a:endParaRPr>
          </a:p>
        </p:txBody>
      </p:sp>
      <p:sp>
        <p:nvSpPr>
          <p:cNvPr id="37" name="Rectangle 36">
            <a:extLst>
              <a:ext uri="{FF2B5EF4-FFF2-40B4-BE49-F238E27FC236}">
                <a16:creationId xmlns:a16="http://schemas.microsoft.com/office/drawing/2014/main" id="{03B2C31D-8B96-3285-594F-35DCC125A31C}"/>
              </a:ext>
            </a:extLst>
          </p:cNvPr>
          <p:cNvSpPr/>
          <p:nvPr/>
        </p:nvSpPr>
        <p:spPr>
          <a:xfrm>
            <a:off x="461952" y="888333"/>
            <a:ext cx="5414193" cy="1129316"/>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000" b="1" i="0" u="none" strike="noStrike" kern="1200" cap="none" spc="0" normalizeH="0" baseline="0" noProof="0" dirty="0">
                <a:ln>
                  <a:noFill/>
                </a:ln>
                <a:solidFill>
                  <a:srgbClr val="000000"/>
                </a:solidFill>
                <a:effectLst/>
                <a:uLnTx/>
                <a:uFillTx/>
                <a:latin typeface="Arial" panose="020B0604020202020204"/>
                <a:ea typeface="+mn-ea"/>
                <a:cs typeface="+mn-cs"/>
              </a:rPr>
              <a:t>Host Institution: Accenture Liquid Studio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Allows clients to experiment with new technology (cloud, VR, BCI – brain computer interface,  etc.) through rapid prototyping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Past deliverables: BCI-controlled coffee machine</a:t>
            </a:r>
          </a:p>
        </p:txBody>
      </p:sp>
      <p:grpSp>
        <p:nvGrpSpPr>
          <p:cNvPr id="38" name="Group 37">
            <a:extLst>
              <a:ext uri="{FF2B5EF4-FFF2-40B4-BE49-F238E27FC236}">
                <a16:creationId xmlns:a16="http://schemas.microsoft.com/office/drawing/2014/main" id="{4EFF75D6-D008-7F06-8A6C-4DA83B7B0E50}"/>
              </a:ext>
            </a:extLst>
          </p:cNvPr>
          <p:cNvGrpSpPr/>
          <p:nvPr/>
        </p:nvGrpSpPr>
        <p:grpSpPr>
          <a:xfrm>
            <a:off x="6333600" y="1373599"/>
            <a:ext cx="5314114" cy="2461584"/>
            <a:chOff x="6311830" y="1424236"/>
            <a:chExt cx="5314114" cy="2461584"/>
          </a:xfrm>
        </p:grpSpPr>
        <p:sp>
          <p:nvSpPr>
            <p:cNvPr id="48" name="Rectangle 47">
              <a:extLst>
                <a:ext uri="{FF2B5EF4-FFF2-40B4-BE49-F238E27FC236}">
                  <a16:creationId xmlns:a16="http://schemas.microsoft.com/office/drawing/2014/main" id="{9DBAACDC-0075-9CA9-1E3C-64C35A6D5FDB}"/>
                </a:ext>
              </a:extLst>
            </p:cNvPr>
            <p:cNvSpPr/>
            <p:nvPr/>
          </p:nvSpPr>
          <p:spPr>
            <a:xfrm rot="16200000">
              <a:off x="5261596" y="2474470"/>
              <a:ext cx="2461583" cy="361116"/>
            </a:xfrm>
            <a:prstGeom prst="rect">
              <a:avLst/>
            </a:prstGeom>
            <a:solidFill>
              <a:srgbClr val="A100FF"/>
            </a:solidFill>
            <a:ln w="6350" cap="flat" cmpd="sng" algn="ctr">
              <a:solidFill>
                <a:srgbClr val="A100FF"/>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200" b="1" i="0" u="none" strike="noStrike" kern="1200" cap="none" spc="0" normalizeH="0" baseline="0" noProof="0" dirty="0">
                  <a:ln>
                    <a:noFill/>
                  </a:ln>
                  <a:solidFill>
                    <a:srgbClr val="FFFFFF"/>
                  </a:solidFill>
                  <a:effectLst/>
                  <a:uLnTx/>
                  <a:uFillTx/>
                  <a:latin typeface="Arial" panose="020B0604020202020204"/>
                  <a:ea typeface="+mn-ea"/>
                  <a:cs typeface="+mn-cs"/>
                </a:rPr>
                <a:t>Problem Investigation</a:t>
              </a:r>
            </a:p>
          </p:txBody>
        </p:sp>
        <p:sp>
          <p:nvSpPr>
            <p:cNvPr id="49" name="Rectangle 48">
              <a:extLst>
                <a:ext uri="{FF2B5EF4-FFF2-40B4-BE49-F238E27FC236}">
                  <a16:creationId xmlns:a16="http://schemas.microsoft.com/office/drawing/2014/main" id="{3B55FB7F-8767-7447-05EB-16A1F6C751A6}"/>
                </a:ext>
              </a:extLst>
            </p:cNvPr>
            <p:cNvSpPr/>
            <p:nvPr/>
          </p:nvSpPr>
          <p:spPr>
            <a:xfrm>
              <a:off x="6672945" y="1424236"/>
              <a:ext cx="4952999" cy="2461584"/>
            </a:xfrm>
            <a:prstGeom prst="rect">
              <a:avLst/>
            </a:prstGeom>
            <a:noFill/>
            <a:ln w="6350"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Define initial use case: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Discussion with ACN supervisor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Industry research: ACN internal research materials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Validate/ refine use case: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Literature review</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Review of existing ACN assets: FORTUNA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Interviews with ACN Cloud/ Banking professionals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0C0"/>
                  </a:solidFill>
                  <a:effectLst/>
                  <a:uLnTx/>
                  <a:uFillTx/>
                  <a:latin typeface="Arial" panose="020B0604020202020204"/>
                  <a:ea typeface="+mn-ea"/>
                  <a:cs typeface="+mn-cs"/>
                </a:rPr>
                <a:t>The use of a multi-cloud, microservice-based reference architecture [</a:t>
              </a:r>
              <a:r>
                <a:rPr kumimoji="0" lang="en-US" sz="900" b="1" i="0" u="none" strike="noStrike" kern="1200" cap="none" spc="0" normalizeH="0" baseline="0" noProof="0" dirty="0">
                  <a:ln>
                    <a:noFill/>
                  </a:ln>
                  <a:solidFill>
                    <a:srgbClr val="0070C0"/>
                  </a:solidFill>
                  <a:effectLst/>
                  <a:uLnTx/>
                  <a:uFillTx/>
                  <a:latin typeface="Arial" panose="020B0604020202020204"/>
                  <a:ea typeface="+mn-ea"/>
                  <a:cs typeface="+mn-cs"/>
                </a:rPr>
                <a:t>artifact</a:t>
              </a:r>
              <a:r>
                <a:rPr kumimoji="0" lang="en-US" sz="900" b="0" i="0" u="none" strike="noStrike" kern="1200" cap="none" spc="0" normalizeH="0" baseline="0" noProof="0" dirty="0">
                  <a:ln>
                    <a:noFill/>
                  </a:ln>
                  <a:solidFill>
                    <a:srgbClr val="0070C0"/>
                  </a:solidFill>
                  <a:effectLst/>
                  <a:uLnTx/>
                  <a:uFillTx/>
                  <a:latin typeface="Arial" panose="020B0604020202020204"/>
                  <a:ea typeface="+mn-ea"/>
                  <a:cs typeface="+mn-cs"/>
                </a:rPr>
                <a:t>]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for implementing a core banking service [</a:t>
              </a:r>
              <a:r>
                <a:rPr kumimoji="0" lang="en-US" sz="900" b="1" i="0" u="none" strike="noStrike" kern="1200" cap="none" spc="0" normalizeH="0" baseline="0" noProof="0" dirty="0">
                  <a:ln>
                    <a:noFill/>
                  </a:ln>
                  <a:solidFill>
                    <a:srgbClr val="000000"/>
                  </a:solidFill>
                  <a:effectLst/>
                  <a:uLnTx/>
                  <a:uFillTx/>
                  <a:latin typeface="Arial" panose="020B0604020202020204"/>
                  <a:ea typeface="+mn-ea"/>
                  <a:cs typeface="+mn-cs"/>
                </a:rPr>
                <a:t>context</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900" b="0" i="0" u="none" strike="noStrike" kern="1200" cap="none" spc="0" normalizeH="0" baseline="0" noProof="0" dirty="0">
                  <a:ln>
                    <a:noFill/>
                  </a:ln>
                  <a:solidFill>
                    <a:srgbClr val="00B050"/>
                  </a:solidFill>
                  <a:effectLst/>
                  <a:uLnTx/>
                  <a:uFillTx/>
                  <a:latin typeface="Arial" panose="020B0604020202020204"/>
                  <a:ea typeface="+mn-ea"/>
                  <a:cs typeface="+mn-cs"/>
                </a:rPr>
                <a:t>will enable the service to [</a:t>
              </a:r>
              <a:r>
                <a:rPr kumimoji="0" lang="en-US" sz="900" b="1" i="0" u="none" strike="noStrike" kern="1200" cap="none" spc="0" normalizeH="0" baseline="0" noProof="0" dirty="0">
                  <a:ln>
                    <a:noFill/>
                  </a:ln>
                  <a:solidFill>
                    <a:srgbClr val="00B050"/>
                  </a:solidFill>
                  <a:effectLst/>
                  <a:uLnTx/>
                  <a:uFillTx/>
                  <a:latin typeface="Arial" panose="020B0604020202020204"/>
                  <a:ea typeface="+mn-ea"/>
                  <a:cs typeface="+mn-cs"/>
                </a:rPr>
                <a:t>stakeholder's goals</a:t>
              </a:r>
              <a:r>
                <a:rPr kumimoji="0" lang="en-US" sz="900" b="0" i="0" u="none" strike="noStrike" kern="1200" cap="none" spc="0" normalizeH="0" baseline="0" noProof="0" dirty="0">
                  <a:ln>
                    <a:noFill/>
                  </a:ln>
                  <a:solidFill>
                    <a:srgbClr val="00B05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50"/>
                  </a:solidFill>
                  <a:effectLst/>
                  <a:uLnTx/>
                  <a:uFillTx/>
                  <a:latin typeface="Arial" panose="020B0604020202020204"/>
                  <a:ea typeface="+mn-ea"/>
                  <a:cs typeface="+mn-cs"/>
                </a:rPr>
                <a:t>1) meet peak load demands &gt; higher revenue from payment processing fees,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50"/>
                  </a:solidFill>
                  <a:effectLst/>
                  <a:uLnTx/>
                  <a:uFillTx/>
                  <a:latin typeface="Arial" panose="020B0604020202020204"/>
                  <a:ea typeface="+mn-ea"/>
                  <a:cs typeface="+mn-cs"/>
                </a:rPr>
                <a:t>2) satisfy regulatory compliance: security measures + data governance,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B050"/>
                  </a:solidFill>
                  <a:effectLst/>
                  <a:uLnTx/>
                  <a:uFillTx/>
                  <a:latin typeface="Arial" panose="020B0604020202020204"/>
                  <a:ea typeface="+mn-ea"/>
                  <a:cs typeface="+mn-cs"/>
                </a:rPr>
                <a:t>3) provide observability into service performance on several dimensions: SLAs, cost</a:t>
              </a:r>
            </a:p>
          </p:txBody>
        </p:sp>
      </p:grpSp>
      <p:sp>
        <p:nvSpPr>
          <p:cNvPr id="39" name="Rectangle 38">
            <a:extLst>
              <a:ext uri="{FF2B5EF4-FFF2-40B4-BE49-F238E27FC236}">
                <a16:creationId xmlns:a16="http://schemas.microsoft.com/office/drawing/2014/main" id="{3A011CB2-D898-83D5-F71D-C046413F3677}"/>
              </a:ext>
            </a:extLst>
          </p:cNvPr>
          <p:cNvSpPr/>
          <p:nvPr/>
        </p:nvSpPr>
        <p:spPr>
          <a:xfrm>
            <a:off x="461952" y="2131839"/>
            <a:ext cx="5414193" cy="2546167"/>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000" b="1" i="0" u="none" strike="noStrike" kern="1200" cap="none" spc="0" normalizeH="0" baseline="0" noProof="0" dirty="0">
                <a:ln>
                  <a:noFill/>
                </a:ln>
                <a:solidFill>
                  <a:srgbClr val="000000"/>
                </a:solidFill>
                <a:effectLst/>
                <a:uLnTx/>
                <a:uFillTx/>
                <a:latin typeface="Arial" panose="020B0604020202020204"/>
                <a:ea typeface="+mn-ea"/>
                <a:cs typeface="+mn-cs"/>
              </a:rPr>
              <a:t>Research Summary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1" i="0" u="none" strike="noStrike" kern="1200" cap="none" spc="0" normalizeH="0" baseline="0" noProof="0" dirty="0">
                <a:ln>
                  <a:noFill/>
                </a:ln>
                <a:solidFill>
                  <a:srgbClr val="A100FF"/>
                </a:solidFill>
                <a:effectLst/>
                <a:uLnTx/>
                <a:uFillTx/>
                <a:latin typeface="Arial" panose="020B0604020202020204"/>
                <a:ea typeface="+mn-ea"/>
                <a:cs typeface="+mn-cs"/>
              </a:rPr>
              <a:t>Key technology enabler</a:t>
            </a: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 Cloud infrastructure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1" i="0" u="none" strike="noStrike" kern="1200" cap="none" spc="0" normalizeH="0" baseline="0" noProof="0" dirty="0">
                <a:ln>
                  <a:noFill/>
                </a:ln>
                <a:solidFill>
                  <a:srgbClr val="A100FF"/>
                </a:solidFill>
                <a:effectLst/>
                <a:uLnTx/>
                <a:uFillTx/>
                <a:latin typeface="Arial" panose="020B0604020202020204"/>
                <a:ea typeface="+mn-ea"/>
                <a:cs typeface="+mn-cs"/>
              </a:rPr>
              <a:t>Industry</a:t>
            </a: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 TBD – Banking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1" i="0" u="none" strike="noStrike" kern="1200" cap="none" spc="0" normalizeH="0" baseline="0" noProof="0" dirty="0">
                <a:ln>
                  <a:noFill/>
                </a:ln>
                <a:solidFill>
                  <a:srgbClr val="A100FF"/>
                </a:solidFill>
                <a:effectLst/>
                <a:uLnTx/>
                <a:uFillTx/>
                <a:latin typeface="Arial" panose="020B0604020202020204"/>
                <a:ea typeface="+mn-ea"/>
                <a:cs typeface="+mn-cs"/>
              </a:rPr>
              <a:t>Industry use case</a:t>
            </a: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 TBD – payment gateway architecture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1" i="0" u="none" strike="noStrike" kern="1200" cap="none" spc="0" normalizeH="0" baseline="0" noProof="0" dirty="0">
                <a:ln>
                  <a:noFill/>
                </a:ln>
                <a:solidFill>
                  <a:srgbClr val="A100FF"/>
                </a:solidFill>
                <a:effectLst/>
                <a:uLnTx/>
                <a:uFillTx/>
                <a:latin typeface="Arial" panose="020B0604020202020204"/>
                <a:ea typeface="+mn-ea"/>
                <a:cs typeface="+mn-cs"/>
              </a:rPr>
              <a:t>Research output</a:t>
            </a: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 Research questions TBD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1" u="none" strike="noStrike" kern="1200" cap="none" spc="0" normalizeH="0" baseline="0" noProof="0" dirty="0">
                <a:ln>
                  <a:noFill/>
                </a:ln>
                <a:solidFill>
                  <a:srgbClr val="A100FF"/>
                </a:solidFill>
                <a:effectLst/>
                <a:uLnTx/>
                <a:uFillTx/>
                <a:latin typeface="Arial" panose="020B0604020202020204"/>
                <a:ea typeface="+mn-ea"/>
                <a:cs typeface="+mn-cs"/>
              </a:rPr>
              <a:t>Multi-cloud, microservice-based reference architecture</a:t>
            </a: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 for implementing a core banking service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1" u="none" strike="noStrike" kern="1200" cap="none" spc="0" normalizeH="0" baseline="0" noProof="0" dirty="0">
                <a:ln>
                  <a:noFill/>
                </a:ln>
                <a:solidFill>
                  <a:srgbClr val="A100FF"/>
                </a:solidFill>
                <a:effectLst/>
                <a:uLnTx/>
                <a:uFillTx/>
                <a:latin typeface="Arial" panose="020B0604020202020204"/>
                <a:ea typeface="+mn-ea"/>
                <a:cs typeface="+mn-cs"/>
              </a:rPr>
              <a:t>Prototype </a:t>
            </a: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materialized from the reference architecture to validate architecture design decisions on various dimensions e.g, performance and regulatory compliance</a:t>
            </a:r>
          </a:p>
        </p:txBody>
      </p:sp>
      <p:pic>
        <p:nvPicPr>
          <p:cNvPr id="40" name="Picture 39">
            <a:extLst>
              <a:ext uri="{FF2B5EF4-FFF2-40B4-BE49-F238E27FC236}">
                <a16:creationId xmlns:a16="http://schemas.microsoft.com/office/drawing/2014/main" id="{9B638A77-2368-7E83-25E4-67B3FFC63849}"/>
              </a:ext>
            </a:extLst>
          </p:cNvPr>
          <p:cNvPicPr>
            <a:picLocks noChangeAspect="1"/>
          </p:cNvPicPr>
          <p:nvPr/>
        </p:nvPicPr>
        <p:blipFill>
          <a:blip r:embed="rId2"/>
          <a:stretch>
            <a:fillRect/>
          </a:stretch>
        </p:blipFill>
        <p:spPr>
          <a:xfrm>
            <a:off x="1948266" y="4792196"/>
            <a:ext cx="3927879" cy="1611685"/>
          </a:xfrm>
          <a:prstGeom prst="rect">
            <a:avLst/>
          </a:prstGeom>
          <a:ln w="28575">
            <a:solidFill>
              <a:srgbClr val="A100FF"/>
            </a:solidFill>
          </a:ln>
        </p:spPr>
      </p:pic>
      <p:sp>
        <p:nvSpPr>
          <p:cNvPr id="41" name="Rectangle 40">
            <a:extLst>
              <a:ext uri="{FF2B5EF4-FFF2-40B4-BE49-F238E27FC236}">
                <a16:creationId xmlns:a16="http://schemas.microsoft.com/office/drawing/2014/main" id="{2D5BB0C5-8E71-CE6A-E3A6-C11A88EC427D}"/>
              </a:ext>
            </a:extLst>
          </p:cNvPr>
          <p:cNvSpPr/>
          <p:nvPr/>
        </p:nvSpPr>
        <p:spPr>
          <a:xfrm>
            <a:off x="6216770" y="900603"/>
            <a:ext cx="5616000" cy="5536994"/>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000" b="1" i="0" u="none" strike="noStrike" kern="1200" cap="none" spc="0" normalizeH="0" baseline="0" noProof="0" dirty="0">
                <a:ln>
                  <a:noFill/>
                </a:ln>
                <a:solidFill>
                  <a:srgbClr val="000000"/>
                </a:solidFill>
                <a:effectLst/>
                <a:uLnTx/>
                <a:uFillTx/>
                <a:latin typeface="Arial" panose="020B0604020202020204"/>
                <a:ea typeface="+mn-ea"/>
                <a:cs typeface="+mn-cs"/>
              </a:rPr>
              <a:t>Research Methodology: Engineering Cycle</a:t>
            </a:r>
          </a:p>
        </p:txBody>
      </p:sp>
      <p:sp>
        <p:nvSpPr>
          <p:cNvPr id="42" name="Rectangle 41">
            <a:extLst>
              <a:ext uri="{FF2B5EF4-FFF2-40B4-BE49-F238E27FC236}">
                <a16:creationId xmlns:a16="http://schemas.microsoft.com/office/drawing/2014/main" id="{AFC532DE-6CFA-420F-6BED-1D3155ADDD92}"/>
              </a:ext>
            </a:extLst>
          </p:cNvPr>
          <p:cNvSpPr/>
          <p:nvPr/>
        </p:nvSpPr>
        <p:spPr>
          <a:xfrm rot="16200000">
            <a:off x="5830164" y="4401598"/>
            <a:ext cx="1368000" cy="361117"/>
          </a:xfrm>
          <a:prstGeom prst="rect">
            <a:avLst/>
          </a:prstGeom>
          <a:solidFill>
            <a:srgbClr val="A100FF"/>
          </a:solidFill>
          <a:ln w="6350" cap="flat" cmpd="sng" algn="ctr">
            <a:solidFill>
              <a:srgbClr val="A100FF"/>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200" b="1" i="0" u="none" strike="noStrike" kern="1200" cap="none" spc="0" normalizeH="0" baseline="0" noProof="0" dirty="0">
                <a:ln>
                  <a:noFill/>
                </a:ln>
                <a:solidFill>
                  <a:srgbClr val="FFFFFF"/>
                </a:solidFill>
                <a:effectLst/>
                <a:uLnTx/>
                <a:uFillTx/>
                <a:latin typeface="Arial" panose="020B0604020202020204"/>
                <a:ea typeface="+mn-ea"/>
                <a:cs typeface="+mn-cs"/>
              </a:rPr>
              <a:t>Treatment Design</a:t>
            </a:r>
          </a:p>
        </p:txBody>
      </p:sp>
      <p:sp>
        <p:nvSpPr>
          <p:cNvPr id="43" name="Rectangle 42">
            <a:extLst>
              <a:ext uri="{FF2B5EF4-FFF2-40B4-BE49-F238E27FC236}">
                <a16:creationId xmlns:a16="http://schemas.microsoft.com/office/drawing/2014/main" id="{E85E654D-E288-EBA0-AD82-35C098880BB2}"/>
              </a:ext>
            </a:extLst>
          </p:cNvPr>
          <p:cNvSpPr/>
          <p:nvPr/>
        </p:nvSpPr>
        <p:spPr>
          <a:xfrm>
            <a:off x="6694717" y="3899655"/>
            <a:ext cx="4952999" cy="1366502"/>
          </a:xfrm>
          <a:prstGeom prst="rect">
            <a:avLst/>
          </a:prstGeom>
          <a:noFill/>
          <a:ln w="6350"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Define business processes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Define regulatory compliance reqs: security measures + data governance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Define functional/ non-functional reqs of the reference architecture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Design/ iterate reference architecture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0B3D98F1-68FE-82B4-2202-73E4C9D73715}"/>
              </a:ext>
            </a:extLst>
          </p:cNvPr>
          <p:cNvSpPr/>
          <p:nvPr/>
        </p:nvSpPr>
        <p:spPr>
          <a:xfrm rot="16200000">
            <a:off x="6019162" y="5645068"/>
            <a:ext cx="990000" cy="361117"/>
          </a:xfrm>
          <a:prstGeom prst="rect">
            <a:avLst/>
          </a:prstGeom>
          <a:solidFill>
            <a:srgbClr val="A100FF"/>
          </a:solidFill>
          <a:ln w="6350" cap="flat" cmpd="sng" algn="ctr">
            <a:solidFill>
              <a:srgbClr val="A100FF"/>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200" b="1" i="0" u="none" strike="noStrike" kern="1200" cap="none" spc="0" normalizeH="0" baseline="0" noProof="0" dirty="0">
                <a:ln>
                  <a:noFill/>
                </a:ln>
                <a:solidFill>
                  <a:srgbClr val="FFFFFF"/>
                </a:solidFill>
                <a:effectLst/>
                <a:uLnTx/>
                <a:uFillTx/>
                <a:latin typeface="Arial" panose="020B0604020202020204"/>
                <a:ea typeface="+mn-ea"/>
                <a:cs typeface="+mn-cs"/>
              </a:rPr>
              <a:t>Treatment Validation</a:t>
            </a:r>
          </a:p>
        </p:txBody>
      </p:sp>
      <p:sp>
        <p:nvSpPr>
          <p:cNvPr id="45" name="Rectangle 44">
            <a:extLst>
              <a:ext uri="{FF2B5EF4-FFF2-40B4-BE49-F238E27FC236}">
                <a16:creationId xmlns:a16="http://schemas.microsoft.com/office/drawing/2014/main" id="{65E419BA-E6CC-8634-814B-8AB598D8284A}"/>
              </a:ext>
            </a:extLst>
          </p:cNvPr>
          <p:cNvSpPr/>
          <p:nvPr/>
        </p:nvSpPr>
        <p:spPr>
          <a:xfrm>
            <a:off x="6694717" y="5330629"/>
            <a:ext cx="4952998" cy="989998"/>
          </a:xfrm>
          <a:prstGeom prst="rect">
            <a:avLst/>
          </a:prstGeom>
          <a:noFill/>
          <a:ln w="6350"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Write test cases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Build prototype from the reference architecture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rPr>
              <a:t>Test prototype using ACN testing frameworks: load testing, security testing, compliance testing</a:t>
            </a:r>
          </a:p>
        </p:txBody>
      </p:sp>
      <p:cxnSp>
        <p:nvCxnSpPr>
          <p:cNvPr id="46" name="Straight Arrow Connector 45">
            <a:extLst>
              <a:ext uri="{FF2B5EF4-FFF2-40B4-BE49-F238E27FC236}">
                <a16:creationId xmlns:a16="http://schemas.microsoft.com/office/drawing/2014/main" id="{3F7D9712-6821-6297-82C5-E6B4A8764E1B}"/>
              </a:ext>
            </a:extLst>
          </p:cNvPr>
          <p:cNvCxnSpPr>
            <a:cxnSpLocks/>
            <a:stCxn id="40" idx="3"/>
          </p:cNvCxnSpPr>
          <p:nvPr/>
        </p:nvCxnSpPr>
        <p:spPr>
          <a:xfrm>
            <a:off x="5876145" y="5598039"/>
            <a:ext cx="340624" cy="0"/>
          </a:xfrm>
          <a:prstGeom prst="straightConnector1">
            <a:avLst/>
          </a:prstGeom>
          <a:noFill/>
          <a:ln w="28575" cap="flat" cmpd="sng" algn="ctr">
            <a:solidFill>
              <a:srgbClr val="A100FF"/>
            </a:solidFill>
            <a:prstDash val="solid"/>
            <a:miter lim="800000"/>
            <a:tailEnd type="triangle"/>
          </a:ln>
          <a:effectLst/>
        </p:spPr>
      </p:cxnSp>
      <p:sp>
        <p:nvSpPr>
          <p:cNvPr id="47" name="Rectangle 46">
            <a:extLst>
              <a:ext uri="{FF2B5EF4-FFF2-40B4-BE49-F238E27FC236}">
                <a16:creationId xmlns:a16="http://schemas.microsoft.com/office/drawing/2014/main" id="{5492C4F5-A46E-ECB2-4617-96FB0155369D}"/>
              </a:ext>
            </a:extLst>
          </p:cNvPr>
          <p:cNvSpPr/>
          <p:nvPr/>
        </p:nvSpPr>
        <p:spPr>
          <a:xfrm>
            <a:off x="451024" y="4792196"/>
            <a:ext cx="1399545" cy="1611685"/>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1" i="0" u="none" strike="noStrike" kern="1200" cap="none" spc="0" normalizeH="0" baseline="0" noProof="0" dirty="0">
                <a:ln>
                  <a:noFill/>
                </a:ln>
                <a:solidFill>
                  <a:srgbClr val="000000"/>
                </a:solidFill>
                <a:effectLst/>
                <a:uLnTx/>
                <a:uFillTx/>
                <a:latin typeface="Arial" panose="020B0604020202020204"/>
                <a:ea typeface="+mn-ea"/>
                <a:cs typeface="+mn-cs"/>
              </a:rPr>
              <a:t>Research Plan Gantt Chart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srgbClr val="000000"/>
                </a:solidFill>
                <a:effectLst/>
                <a:uLnTx/>
                <a:uFillTx/>
                <a:latin typeface="Arial" panose="020B0604020202020204"/>
                <a:ea typeface="+mn-ea"/>
                <a:cs typeface="+mn-cs"/>
              </a:rPr>
              <a:t>Research topic: 7 weeks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srgbClr val="000000"/>
                </a:solidFill>
                <a:effectLst/>
                <a:uLnTx/>
                <a:uFillTx/>
                <a:latin typeface="Arial" panose="020B0604020202020204"/>
                <a:ea typeface="+mn-ea"/>
                <a:cs typeface="+mn-cs"/>
              </a:rPr>
              <a:t>Final project: 22,5 weeks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1" i="0" u="none" strike="noStrike" kern="1200" cap="none" spc="0" normalizeH="0" baseline="0" noProof="0" dirty="0">
                <a:ln>
                  <a:noFill/>
                </a:ln>
                <a:solidFill>
                  <a:srgbClr val="000000"/>
                </a:solidFill>
                <a:effectLst/>
                <a:uLnTx/>
                <a:uFillTx/>
                <a:latin typeface="Arial" panose="020B0604020202020204"/>
                <a:ea typeface="+mn-ea"/>
                <a:cs typeface="+mn-cs"/>
                <a:hlinkClick r:id="rId3"/>
              </a:rPr>
              <a:t>research-plan</a:t>
            </a:r>
            <a:endParaRPr kumimoji="0" lang="de-CH" sz="14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476644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2" name="TextBox 1">
            <a:extLst>
              <a:ext uri="{FF2B5EF4-FFF2-40B4-BE49-F238E27FC236}">
                <a16:creationId xmlns:a16="http://schemas.microsoft.com/office/drawing/2014/main" id="{3D2C9F05-D62B-F9E4-5787-77365A5E1DBE}"/>
              </a:ext>
            </a:extLst>
          </p:cNvPr>
          <p:cNvSpPr txBox="1"/>
          <p:nvPr/>
        </p:nvSpPr>
        <p:spPr>
          <a:xfrm>
            <a:off x="579867" y="1296538"/>
            <a:ext cx="8177445" cy="1200329"/>
          </a:xfrm>
          <a:prstGeom prst="rect">
            <a:avLst/>
          </a:prstGeom>
          <a:noFill/>
        </p:spPr>
        <p:txBody>
          <a:bodyPr wrap="square" rtlCol="0">
            <a:spAutoFit/>
          </a:bodyPr>
          <a:lstStyle/>
          <a:p>
            <a:r>
              <a:rPr lang="en-US" dirty="0"/>
              <a:t>includes:</a:t>
            </a:r>
          </a:p>
          <a:p>
            <a:pPr marL="285750" indent="-285750">
              <a:buFontTx/>
              <a:buChar char="-"/>
            </a:pPr>
            <a:r>
              <a:rPr lang="en-US" dirty="0"/>
              <a:t>silly demo with Ilia head sticking to my forehead: or in presentation invite</a:t>
            </a:r>
          </a:p>
          <a:p>
            <a:pPr marL="285750" indent="-285750">
              <a:buFontTx/>
              <a:buChar char="-"/>
            </a:pPr>
            <a:r>
              <a:rPr lang="en-US" dirty="0"/>
              <a:t>uncomment code as I continue to explain how web </a:t>
            </a:r>
            <a:r>
              <a:rPr lang="en-US" dirty="0" err="1"/>
              <a:t>ar</a:t>
            </a:r>
            <a:r>
              <a:rPr lang="en-US" dirty="0"/>
              <a:t> works</a:t>
            </a:r>
          </a:p>
          <a:p>
            <a:pPr marL="285750" indent="-285750">
              <a:buFontTx/>
              <a:buChar char="-"/>
            </a:pPr>
            <a:endParaRPr lang="en-US" dirty="0"/>
          </a:p>
        </p:txBody>
      </p:sp>
      <p:sp>
        <p:nvSpPr>
          <p:cNvPr id="14" name="TextBox 13">
            <a:extLst>
              <a:ext uri="{FF2B5EF4-FFF2-40B4-BE49-F238E27FC236}">
                <a16:creationId xmlns:a16="http://schemas.microsoft.com/office/drawing/2014/main" id="{F82AEC95-CE03-22B7-4090-5CC5580E13DA}"/>
              </a:ext>
            </a:extLst>
          </p:cNvPr>
          <p:cNvSpPr txBox="1"/>
          <p:nvPr/>
        </p:nvSpPr>
        <p:spPr>
          <a:xfrm>
            <a:off x="232362" y="380199"/>
            <a:ext cx="2002471" cy="523220"/>
          </a:xfrm>
          <a:prstGeom prst="rect">
            <a:avLst/>
          </a:prstGeom>
          <a:noFill/>
        </p:spPr>
        <p:txBody>
          <a:bodyPr wrap="none" rtlCol="0">
            <a:spAutoFit/>
          </a:bodyPr>
          <a:lstStyle/>
          <a:p>
            <a:r>
              <a:rPr lang="en-US" sz="2800" b="1" dirty="0">
                <a:solidFill>
                  <a:srgbClr val="A100FF"/>
                </a:solidFill>
              </a:rPr>
              <a:t>Web AR 101</a:t>
            </a:r>
            <a:endParaRPr lang="en-US" sz="1600" i="1" dirty="0"/>
          </a:p>
        </p:txBody>
      </p:sp>
    </p:spTree>
    <p:extLst>
      <p:ext uri="{BB962C8B-B14F-4D97-AF65-F5344CB8AC3E}">
        <p14:creationId xmlns:p14="http://schemas.microsoft.com/office/powerpoint/2010/main" val="40588311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744" y="380199"/>
            <a:ext cx="8923597" cy="769441"/>
          </a:xfrm>
          <a:prstGeom prst="rect">
            <a:avLst/>
          </a:prstGeom>
          <a:noFill/>
        </p:spPr>
        <p:txBody>
          <a:bodyPr wrap="none" rtlCol="0">
            <a:spAutoFit/>
          </a:bodyPr>
          <a:lstStyle/>
          <a:p>
            <a:r>
              <a:rPr lang="en-US" sz="2800" b="1" dirty="0">
                <a:solidFill>
                  <a:srgbClr val="A100FF"/>
                </a:solidFill>
              </a:rPr>
              <a:t>Design: Process Suitability for AR – Use Case Highlights 9/9</a:t>
            </a:r>
          </a:p>
          <a:p>
            <a:r>
              <a:rPr lang="en-US" sz="1600" i="1" dirty="0"/>
              <a:t>Entertainment: Immersive experience with less emphasis on functionalities and more on contents.</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5"/>
            <a:srcRect/>
            <a:stretch>
              <a:fillRect/>
            </a:stretch>
          </p:blipFill>
          <p:spPr>
            <a:xfrm>
              <a:off x="9639870" y="6543263"/>
              <a:ext cx="1674124" cy="223786"/>
            </a:xfrm>
            <a:prstGeom prst="rect">
              <a:avLst/>
            </a:prstGeom>
            <a:ln/>
          </p:spPr>
        </p:pic>
      </p:grpSp>
      <p:pic>
        <p:nvPicPr>
          <p:cNvPr id="2" name="Online Media 1" title="Coachella and Flume go all in on live concert AR | Spotlight | Unreal Engine">
            <a:hlinkClick r:id="" action="ppaction://media"/>
            <a:extLst>
              <a:ext uri="{FF2B5EF4-FFF2-40B4-BE49-F238E27FC236}">
                <a16:creationId xmlns:a16="http://schemas.microsoft.com/office/drawing/2014/main" id="{F20EAD9A-B4F9-96FD-6AA4-3CED82A32669}"/>
              </a:ext>
            </a:extLst>
          </p:cNvPr>
          <p:cNvPicPr>
            <a:picLocks noRot="1" noChangeAspect="1"/>
          </p:cNvPicPr>
          <p:nvPr>
            <a:videoFile r:link="rId1"/>
          </p:nvPr>
        </p:nvPicPr>
        <p:blipFill>
          <a:blip r:embed="rId6"/>
          <a:stretch>
            <a:fillRect/>
          </a:stretch>
        </p:blipFill>
        <p:spPr>
          <a:xfrm>
            <a:off x="323600" y="1341409"/>
            <a:ext cx="8482055" cy="4792362"/>
          </a:xfrm>
          <a:prstGeom prst="rect">
            <a:avLst/>
          </a:prstGeom>
        </p:spPr>
      </p:pic>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13" name="Group 12">
            <a:extLst>
              <a:ext uri="{FF2B5EF4-FFF2-40B4-BE49-F238E27FC236}">
                <a16:creationId xmlns:a16="http://schemas.microsoft.com/office/drawing/2014/main" id="{1D0BA32D-F753-CFCE-A0A3-836E2D1A92BE}"/>
              </a:ext>
            </a:extLst>
          </p:cNvPr>
          <p:cNvGrpSpPr/>
          <p:nvPr/>
        </p:nvGrpSpPr>
        <p:grpSpPr>
          <a:xfrm>
            <a:off x="9156341" y="4196335"/>
            <a:ext cx="2700727" cy="1279140"/>
            <a:chOff x="9105365" y="4694016"/>
            <a:chExt cx="2700727" cy="1279140"/>
          </a:xfrm>
        </p:grpSpPr>
        <p:grpSp>
          <p:nvGrpSpPr>
            <p:cNvPr id="23" name="Group 22">
              <a:extLst>
                <a:ext uri="{FF2B5EF4-FFF2-40B4-BE49-F238E27FC236}">
                  <a16:creationId xmlns:a16="http://schemas.microsoft.com/office/drawing/2014/main" id="{46C40CD4-4081-4D77-8731-1DA12FB253C1}"/>
                </a:ext>
              </a:extLst>
            </p:cNvPr>
            <p:cNvGrpSpPr/>
            <p:nvPr/>
          </p:nvGrpSpPr>
          <p:grpSpPr>
            <a:xfrm>
              <a:off x="9105365" y="4830874"/>
              <a:ext cx="2700727" cy="1142282"/>
              <a:chOff x="9300282" y="3364627"/>
              <a:chExt cx="2700727" cy="1142282"/>
            </a:xfrm>
          </p:grpSpPr>
          <p:sp>
            <p:nvSpPr>
              <p:cNvPr id="34" name="Rectangle: Rounded Corners 33">
                <a:extLst>
                  <a:ext uri="{FF2B5EF4-FFF2-40B4-BE49-F238E27FC236}">
                    <a16:creationId xmlns:a16="http://schemas.microsoft.com/office/drawing/2014/main" id="{06481605-1336-1E4E-BC5D-A36F98ADEAB3}"/>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35" name="Freeform 73">
                <a:extLst>
                  <a:ext uri="{FF2B5EF4-FFF2-40B4-BE49-F238E27FC236}">
                    <a16:creationId xmlns:a16="http://schemas.microsoft.com/office/drawing/2014/main" id="{688DA530-A62D-C068-7831-4CEB4DE0BC03}"/>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Fiduciary/ Image</a:t>
                </a:r>
              </a:p>
            </p:txBody>
          </p:sp>
          <p:sp>
            <p:nvSpPr>
              <p:cNvPr id="47" name="Freeform 29">
                <a:extLst>
                  <a:ext uri="{FF2B5EF4-FFF2-40B4-BE49-F238E27FC236}">
                    <a16:creationId xmlns:a16="http://schemas.microsoft.com/office/drawing/2014/main" id="{FF758241-F251-9C3D-8A3C-C66995366712}"/>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Natural feature</a:t>
                </a:r>
              </a:p>
            </p:txBody>
          </p:sp>
          <p:sp>
            <p:nvSpPr>
              <p:cNvPr id="54" name="Freeform 33">
                <a:extLst>
                  <a:ext uri="{FF2B5EF4-FFF2-40B4-BE49-F238E27FC236}">
                    <a16:creationId xmlns:a16="http://schemas.microsoft.com/office/drawing/2014/main" id="{5F1CB38E-3217-E9AC-562D-78DDDF4050D6}"/>
                  </a:ext>
                </a:extLst>
              </p:cNvPr>
              <p:cNvSpPr/>
              <p:nvPr/>
            </p:nvSpPr>
            <p:spPr>
              <a:xfrm>
                <a:off x="9465157"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Location</a:t>
                </a:r>
              </a:p>
            </p:txBody>
          </p:sp>
          <p:sp>
            <p:nvSpPr>
              <p:cNvPr id="55" name="Freeform 41">
                <a:extLst>
                  <a:ext uri="{FF2B5EF4-FFF2-40B4-BE49-F238E27FC236}">
                    <a16:creationId xmlns:a16="http://schemas.microsoft.com/office/drawing/2014/main" id="{90E4A759-DB38-AAC6-F3EF-87F765B3184E}"/>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Face</a:t>
                </a:r>
              </a:p>
            </p:txBody>
          </p:sp>
          <p:sp>
            <p:nvSpPr>
              <p:cNvPr id="56" name="Freeform 29">
                <a:extLst>
                  <a:ext uri="{FF2B5EF4-FFF2-40B4-BE49-F238E27FC236}">
                    <a16:creationId xmlns:a16="http://schemas.microsoft.com/office/drawing/2014/main" id="{41751B49-AA77-007A-6744-1B77E0847778}"/>
                  </a:ext>
                </a:extLst>
              </p:cNvPr>
              <p:cNvSpPr/>
              <p:nvPr/>
            </p:nvSpPr>
            <p:spPr>
              <a:xfrm>
                <a:off x="10274745"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World</a:t>
                </a:r>
              </a:p>
            </p:txBody>
          </p:sp>
          <p:sp>
            <p:nvSpPr>
              <p:cNvPr id="57" name="Freeform 29">
                <a:extLst>
                  <a:ext uri="{FF2B5EF4-FFF2-40B4-BE49-F238E27FC236}">
                    <a16:creationId xmlns:a16="http://schemas.microsoft.com/office/drawing/2014/main" id="{E755752B-CFB8-37C2-F3C5-181B61C61E90}"/>
                  </a:ext>
                </a:extLst>
              </p:cNvPr>
              <p:cNvSpPr/>
              <p:nvPr/>
            </p:nvSpPr>
            <p:spPr>
              <a:xfrm>
                <a:off x="11084331"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Spatial</a:t>
                </a:r>
              </a:p>
            </p:txBody>
          </p:sp>
        </p:grpSp>
        <p:sp>
          <p:nvSpPr>
            <p:cNvPr id="25" name="TextBox 24">
              <a:extLst>
                <a:ext uri="{FF2B5EF4-FFF2-40B4-BE49-F238E27FC236}">
                  <a16:creationId xmlns:a16="http://schemas.microsoft.com/office/drawing/2014/main" id="{19DFEACC-B814-BF07-230E-B0BC0F835A10}"/>
                </a:ext>
              </a:extLst>
            </p:cNvPr>
            <p:cNvSpPr txBox="1"/>
            <p:nvPr/>
          </p:nvSpPr>
          <p:spPr>
            <a:xfrm>
              <a:off x="9269382" y="4699530"/>
              <a:ext cx="1101520" cy="276999"/>
            </a:xfrm>
            <a:prstGeom prst="rect">
              <a:avLst/>
            </a:prstGeom>
            <a:solidFill>
              <a:schemeClr val="bg1"/>
            </a:solidFill>
          </p:spPr>
          <p:txBody>
            <a:bodyPr wrap="none" rtlCol="0">
              <a:spAutoFit/>
            </a:bodyPr>
            <a:lstStyle/>
            <a:p>
              <a:r>
                <a:rPr lang="en-US" sz="1200" b="1" dirty="0"/>
                <a:t>           Tracking</a:t>
              </a:r>
            </a:p>
          </p:txBody>
        </p:sp>
        <p:grpSp>
          <p:nvGrpSpPr>
            <p:cNvPr id="26" name="Group 25">
              <a:extLst>
                <a:ext uri="{FF2B5EF4-FFF2-40B4-BE49-F238E27FC236}">
                  <a16:creationId xmlns:a16="http://schemas.microsoft.com/office/drawing/2014/main" id="{86AB785B-974A-862F-6989-68076F64F224}"/>
                </a:ext>
              </a:extLst>
            </p:cNvPr>
            <p:cNvGrpSpPr>
              <a:grpSpLocks noChangeAspect="1"/>
            </p:cNvGrpSpPr>
            <p:nvPr/>
          </p:nvGrpSpPr>
          <p:grpSpPr bwMode="auto">
            <a:xfrm>
              <a:off x="9360768" y="4694016"/>
              <a:ext cx="288000" cy="288707"/>
              <a:chOff x="1378" y="455"/>
              <a:chExt cx="408" cy="409"/>
            </a:xfrm>
            <a:solidFill>
              <a:srgbClr val="000000"/>
            </a:solidFill>
          </p:grpSpPr>
          <p:sp>
            <p:nvSpPr>
              <p:cNvPr id="27" name="Freeform 10">
                <a:extLst>
                  <a:ext uri="{FF2B5EF4-FFF2-40B4-BE49-F238E27FC236}">
                    <a16:creationId xmlns:a16="http://schemas.microsoft.com/office/drawing/2014/main" id="{C80F9391-428F-17BC-C6B2-B7F4A005B1F7}"/>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28" name="Freeform 11">
                <a:extLst>
                  <a:ext uri="{FF2B5EF4-FFF2-40B4-BE49-F238E27FC236}">
                    <a16:creationId xmlns:a16="http://schemas.microsoft.com/office/drawing/2014/main" id="{D29ABCCE-3F44-2C3F-ACE8-6F0FAA0A465A}"/>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2" name="Freeform 12">
                <a:extLst>
                  <a:ext uri="{FF2B5EF4-FFF2-40B4-BE49-F238E27FC236}">
                    <a16:creationId xmlns:a16="http://schemas.microsoft.com/office/drawing/2014/main" id="{DC9BBF77-0DAF-7FE1-2277-E5A905B28920}"/>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3" name="Freeform 13">
                <a:extLst>
                  <a:ext uri="{FF2B5EF4-FFF2-40B4-BE49-F238E27FC236}">
                    <a16:creationId xmlns:a16="http://schemas.microsoft.com/office/drawing/2014/main" id="{9D497398-318B-7EDD-B0A3-A5DCAA3D90A3}"/>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58" name="Group 57">
            <a:extLst>
              <a:ext uri="{FF2B5EF4-FFF2-40B4-BE49-F238E27FC236}">
                <a16:creationId xmlns:a16="http://schemas.microsoft.com/office/drawing/2014/main" id="{08D1E7E5-A924-11E6-BD56-3A0F86E6DE13}"/>
              </a:ext>
            </a:extLst>
          </p:cNvPr>
          <p:cNvGrpSpPr/>
          <p:nvPr/>
        </p:nvGrpSpPr>
        <p:grpSpPr>
          <a:xfrm>
            <a:off x="9167673" y="1597866"/>
            <a:ext cx="2700727" cy="2208012"/>
            <a:chOff x="9116698" y="1232888"/>
            <a:chExt cx="2700727" cy="2208012"/>
          </a:xfrm>
        </p:grpSpPr>
        <p:sp>
          <p:nvSpPr>
            <p:cNvPr id="59" name="Rectangle: Rounded Corners 58">
              <a:extLst>
                <a:ext uri="{FF2B5EF4-FFF2-40B4-BE49-F238E27FC236}">
                  <a16:creationId xmlns:a16="http://schemas.microsoft.com/office/drawing/2014/main" id="{5017E2A1-5E35-DCAF-D40A-BFCA54EA0998}"/>
                </a:ext>
              </a:extLst>
            </p:cNvPr>
            <p:cNvSpPr/>
            <p:nvPr/>
          </p:nvSpPr>
          <p:spPr>
            <a:xfrm>
              <a:off x="9116698" y="1376052"/>
              <a:ext cx="2700727" cy="2064848"/>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67" name="Freeform 73">
              <a:extLst>
                <a:ext uri="{FF2B5EF4-FFF2-40B4-BE49-F238E27FC236}">
                  <a16:creationId xmlns:a16="http://schemas.microsoft.com/office/drawing/2014/main" id="{87117F95-96A4-F5BA-624F-F3808E49E0B0}"/>
                </a:ext>
              </a:extLst>
            </p:cNvPr>
            <p:cNvSpPr/>
            <p:nvPr/>
          </p:nvSpPr>
          <p:spPr>
            <a:xfrm>
              <a:off x="9260526" y="1601191"/>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Content enriching</a:t>
              </a:r>
            </a:p>
          </p:txBody>
        </p:sp>
        <p:sp>
          <p:nvSpPr>
            <p:cNvPr id="72" name="Freeform 29">
              <a:extLst>
                <a:ext uri="{FF2B5EF4-FFF2-40B4-BE49-F238E27FC236}">
                  <a16:creationId xmlns:a16="http://schemas.microsoft.com/office/drawing/2014/main" id="{A55BB98D-B75D-B45F-CA10-8E5DCE3BB504}"/>
                </a:ext>
              </a:extLst>
            </p:cNvPr>
            <p:cNvSpPr/>
            <p:nvPr/>
          </p:nvSpPr>
          <p:spPr>
            <a:xfrm>
              <a:off x="9260526" y="2029435"/>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Collaboration</a:t>
              </a:r>
            </a:p>
          </p:txBody>
        </p:sp>
        <p:sp>
          <p:nvSpPr>
            <p:cNvPr id="73" name="Freeform 33">
              <a:extLst>
                <a:ext uri="{FF2B5EF4-FFF2-40B4-BE49-F238E27FC236}">
                  <a16:creationId xmlns:a16="http://schemas.microsoft.com/office/drawing/2014/main" id="{42E7F787-0815-8C57-DC38-5430C51158A8}"/>
                </a:ext>
              </a:extLst>
            </p:cNvPr>
            <p:cNvSpPr/>
            <p:nvPr/>
          </p:nvSpPr>
          <p:spPr>
            <a:xfrm>
              <a:off x="9260526" y="2457679"/>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Work instructions</a:t>
              </a:r>
            </a:p>
          </p:txBody>
        </p:sp>
        <p:sp>
          <p:nvSpPr>
            <p:cNvPr id="74" name="Freeform 41">
              <a:extLst>
                <a:ext uri="{FF2B5EF4-FFF2-40B4-BE49-F238E27FC236}">
                  <a16:creationId xmlns:a16="http://schemas.microsoft.com/office/drawing/2014/main" id="{C5B996D1-16E1-4F89-1600-54FFB96A8FE2}"/>
                </a:ext>
              </a:extLst>
            </p:cNvPr>
            <p:cNvSpPr/>
            <p:nvPr/>
          </p:nvSpPr>
          <p:spPr>
            <a:xfrm>
              <a:off x="10483702" y="1601191"/>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Navigation</a:t>
              </a:r>
            </a:p>
          </p:txBody>
        </p:sp>
        <p:sp>
          <p:nvSpPr>
            <p:cNvPr id="75" name="Freeform 29">
              <a:extLst>
                <a:ext uri="{FF2B5EF4-FFF2-40B4-BE49-F238E27FC236}">
                  <a16:creationId xmlns:a16="http://schemas.microsoft.com/office/drawing/2014/main" id="{12AF0E64-39D8-2F3C-7429-81543CD12C29}"/>
                </a:ext>
              </a:extLst>
            </p:cNvPr>
            <p:cNvSpPr/>
            <p:nvPr/>
          </p:nvSpPr>
          <p:spPr>
            <a:xfrm>
              <a:off x="10483702" y="2028959"/>
              <a:ext cx="1134000" cy="3456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Hard-to-simulate environment</a:t>
              </a:r>
            </a:p>
          </p:txBody>
        </p:sp>
        <p:sp>
          <p:nvSpPr>
            <p:cNvPr id="76" name="TextBox 75">
              <a:extLst>
                <a:ext uri="{FF2B5EF4-FFF2-40B4-BE49-F238E27FC236}">
                  <a16:creationId xmlns:a16="http://schemas.microsoft.com/office/drawing/2014/main" id="{0BA7D9CC-0241-375B-190C-1CDFE402C114}"/>
                </a:ext>
              </a:extLst>
            </p:cNvPr>
            <p:cNvSpPr txBox="1"/>
            <p:nvPr/>
          </p:nvSpPr>
          <p:spPr>
            <a:xfrm>
              <a:off x="9260526" y="1232888"/>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77" name="Group 77">
              <a:extLst>
                <a:ext uri="{FF2B5EF4-FFF2-40B4-BE49-F238E27FC236}">
                  <a16:creationId xmlns:a16="http://schemas.microsoft.com/office/drawing/2014/main" id="{59739043-71A4-BF4C-F841-EEDAA139A98C}"/>
                </a:ext>
              </a:extLst>
            </p:cNvPr>
            <p:cNvGrpSpPr>
              <a:grpSpLocks noChangeAspect="1"/>
            </p:cNvGrpSpPr>
            <p:nvPr/>
          </p:nvGrpSpPr>
          <p:grpSpPr bwMode="auto">
            <a:xfrm>
              <a:off x="9399629" y="1247295"/>
              <a:ext cx="294792" cy="252000"/>
              <a:chOff x="3613" y="1954"/>
              <a:chExt cx="434" cy="371"/>
            </a:xfrm>
            <a:solidFill>
              <a:srgbClr val="000000"/>
            </a:solidFill>
          </p:grpSpPr>
          <p:sp>
            <p:nvSpPr>
              <p:cNvPr id="81" name="Freeform 78">
                <a:extLst>
                  <a:ext uri="{FF2B5EF4-FFF2-40B4-BE49-F238E27FC236}">
                    <a16:creationId xmlns:a16="http://schemas.microsoft.com/office/drawing/2014/main" id="{87CBAD81-189C-6E04-E0DA-E43A5C762C99}"/>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2" name="Freeform 79">
                <a:extLst>
                  <a:ext uri="{FF2B5EF4-FFF2-40B4-BE49-F238E27FC236}">
                    <a16:creationId xmlns:a16="http://schemas.microsoft.com/office/drawing/2014/main" id="{CC7832AB-5768-0CB8-2CAA-6D8F6EF21F7A}"/>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3" name="Freeform 80">
                <a:extLst>
                  <a:ext uri="{FF2B5EF4-FFF2-40B4-BE49-F238E27FC236}">
                    <a16:creationId xmlns:a16="http://schemas.microsoft.com/office/drawing/2014/main" id="{21172ADD-5628-E4CA-E71A-18B3DB82AFE3}"/>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sp>
          <p:nvSpPr>
            <p:cNvPr id="78" name="Freeform 33">
              <a:extLst>
                <a:ext uri="{FF2B5EF4-FFF2-40B4-BE49-F238E27FC236}">
                  <a16:creationId xmlns:a16="http://schemas.microsoft.com/office/drawing/2014/main" id="{486A6DF2-2202-25C0-E4AE-A4D17466B0DE}"/>
                </a:ext>
              </a:extLst>
            </p:cNvPr>
            <p:cNvSpPr/>
            <p:nvPr/>
          </p:nvSpPr>
          <p:spPr>
            <a:xfrm>
              <a:off x="10483702" y="2458156"/>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Gesture control</a:t>
              </a:r>
            </a:p>
          </p:txBody>
        </p:sp>
        <p:sp>
          <p:nvSpPr>
            <p:cNvPr id="79" name="Freeform 33">
              <a:extLst>
                <a:ext uri="{FF2B5EF4-FFF2-40B4-BE49-F238E27FC236}">
                  <a16:creationId xmlns:a16="http://schemas.microsoft.com/office/drawing/2014/main" id="{66A8492B-2974-BEC2-2695-18DB86F05114}"/>
                </a:ext>
              </a:extLst>
            </p:cNvPr>
            <p:cNvSpPr/>
            <p:nvPr/>
          </p:nvSpPr>
          <p:spPr>
            <a:xfrm>
              <a:off x="9267193" y="288592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Voice control</a:t>
              </a:r>
            </a:p>
          </p:txBody>
        </p:sp>
        <p:sp>
          <p:nvSpPr>
            <p:cNvPr id="80" name="Freeform 33">
              <a:extLst>
                <a:ext uri="{FF2B5EF4-FFF2-40B4-BE49-F238E27FC236}">
                  <a16:creationId xmlns:a16="http://schemas.microsoft.com/office/drawing/2014/main" id="{A620431D-F8A6-3BFE-5DCC-9137F8BF4249}"/>
                </a:ext>
              </a:extLst>
            </p:cNvPr>
            <p:cNvSpPr/>
            <p:nvPr/>
          </p:nvSpPr>
          <p:spPr>
            <a:xfrm>
              <a:off x="10472369" y="288592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Gaze control</a:t>
              </a:r>
            </a:p>
          </p:txBody>
        </p:sp>
      </p:grpSp>
      <p:grpSp>
        <p:nvGrpSpPr>
          <p:cNvPr id="14" name="Group 13">
            <a:extLst>
              <a:ext uri="{FF2B5EF4-FFF2-40B4-BE49-F238E27FC236}">
                <a16:creationId xmlns:a16="http://schemas.microsoft.com/office/drawing/2014/main" id="{F0C8BBE3-78AA-8F70-5D18-9C5A965D0BA3}"/>
              </a:ext>
            </a:extLst>
          </p:cNvPr>
          <p:cNvGrpSpPr/>
          <p:nvPr/>
        </p:nvGrpSpPr>
        <p:grpSpPr>
          <a:xfrm>
            <a:off x="190994" y="6372189"/>
            <a:ext cx="4328014" cy="422633"/>
            <a:chOff x="7692723" y="680485"/>
            <a:chExt cx="4328014" cy="422633"/>
          </a:xfrm>
        </p:grpSpPr>
        <p:sp>
          <p:nvSpPr>
            <p:cNvPr id="31" name="Rectangle 30">
              <a:extLst>
                <a:ext uri="{FF2B5EF4-FFF2-40B4-BE49-F238E27FC236}">
                  <a16:creationId xmlns:a16="http://schemas.microsoft.com/office/drawing/2014/main" id="{CBD9E262-18D0-6F8C-04B3-78C4757F9521}"/>
                </a:ext>
              </a:extLst>
            </p:cNvPr>
            <p:cNvSpPr/>
            <p:nvPr/>
          </p:nvSpPr>
          <p:spPr>
            <a:xfrm>
              <a:off x="8706531" y="680485"/>
              <a:ext cx="3314206"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BDF8BEEE-8F00-3972-6B35-89A4BC54116E}"/>
                </a:ext>
              </a:extLst>
            </p:cNvPr>
            <p:cNvGrpSpPr/>
            <p:nvPr/>
          </p:nvGrpSpPr>
          <p:grpSpPr>
            <a:xfrm>
              <a:off x="8771860" y="731651"/>
              <a:ext cx="3180903" cy="320300"/>
              <a:chOff x="8771860" y="821796"/>
              <a:chExt cx="3180903" cy="320300"/>
            </a:xfrm>
          </p:grpSpPr>
          <p:sp>
            <p:nvSpPr>
              <p:cNvPr id="38" name="Rectangle 37">
                <a:extLst>
                  <a:ext uri="{FF2B5EF4-FFF2-40B4-BE49-F238E27FC236}">
                    <a16:creationId xmlns:a16="http://schemas.microsoft.com/office/drawing/2014/main" id="{0D4A856C-A8FA-DD9A-24CA-97220C203D60}"/>
                  </a:ext>
                </a:extLst>
              </p:cNvPr>
              <p:cNvSpPr/>
              <p:nvPr/>
            </p:nvSpPr>
            <p:spPr>
              <a:xfrm>
                <a:off x="8771860"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Process suitability for AR</a:t>
                </a:r>
              </a:p>
            </p:txBody>
          </p:sp>
          <p:sp>
            <p:nvSpPr>
              <p:cNvPr id="39" name="Rectangle 38">
                <a:extLst>
                  <a:ext uri="{FF2B5EF4-FFF2-40B4-BE49-F238E27FC236}">
                    <a16:creationId xmlns:a16="http://schemas.microsoft.com/office/drawing/2014/main" id="{63475973-AD2A-7D64-914A-EA770A0B64A7}"/>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40" name="Rectangle 39">
                <a:extLst>
                  <a:ext uri="{FF2B5EF4-FFF2-40B4-BE49-F238E27FC236}">
                    <a16:creationId xmlns:a16="http://schemas.microsoft.com/office/drawing/2014/main" id="{8016233B-289D-084C-2C08-61208D961938}"/>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7" name="TextBox 36">
              <a:extLst>
                <a:ext uri="{FF2B5EF4-FFF2-40B4-BE49-F238E27FC236}">
                  <a16:creationId xmlns:a16="http://schemas.microsoft.com/office/drawing/2014/main" id="{764D2C35-D8EC-D4D4-651B-28AF14B73403}"/>
                </a:ext>
              </a:extLst>
            </p:cNvPr>
            <p:cNvSpPr txBox="1"/>
            <p:nvPr/>
          </p:nvSpPr>
          <p:spPr>
            <a:xfrm>
              <a:off x="7692723" y="735051"/>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2983949479"/>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32" name="Group 31">
            <a:extLst>
              <a:ext uri="{FF2B5EF4-FFF2-40B4-BE49-F238E27FC236}">
                <a16:creationId xmlns:a16="http://schemas.microsoft.com/office/drawing/2014/main" id="{38562ABC-12BC-0386-DD2F-26152ABF4C27}"/>
              </a:ext>
            </a:extLst>
          </p:cNvPr>
          <p:cNvGrpSpPr/>
          <p:nvPr/>
        </p:nvGrpSpPr>
        <p:grpSpPr>
          <a:xfrm>
            <a:off x="8720918" y="292414"/>
            <a:ext cx="3395091" cy="699633"/>
            <a:chOff x="8714035" y="403485"/>
            <a:chExt cx="3395091" cy="699633"/>
          </a:xfrm>
        </p:grpSpPr>
        <p:sp>
          <p:nvSpPr>
            <p:cNvPr id="33" name="Rectangle 32">
              <a:extLst>
                <a:ext uri="{FF2B5EF4-FFF2-40B4-BE49-F238E27FC236}">
                  <a16:creationId xmlns:a16="http://schemas.microsoft.com/office/drawing/2014/main" id="{430169C1-4EFE-0FFE-CA81-47703CAC2B4D}"/>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253BA6D7-B264-F510-CEA8-B9B60296042E}"/>
                </a:ext>
              </a:extLst>
            </p:cNvPr>
            <p:cNvGrpSpPr/>
            <p:nvPr/>
          </p:nvGrpSpPr>
          <p:grpSpPr>
            <a:xfrm>
              <a:off x="8771860" y="731651"/>
              <a:ext cx="3180903" cy="320300"/>
              <a:chOff x="8771860" y="821796"/>
              <a:chExt cx="3180903" cy="320300"/>
            </a:xfrm>
          </p:grpSpPr>
          <p:sp>
            <p:nvSpPr>
              <p:cNvPr id="36" name="Rectangle 35">
                <a:extLst>
                  <a:ext uri="{FF2B5EF4-FFF2-40B4-BE49-F238E27FC236}">
                    <a16:creationId xmlns:a16="http://schemas.microsoft.com/office/drawing/2014/main" id="{1D21C99C-91AF-7F1B-48A3-248B4976DF56}"/>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7" name="Rectangle 36">
                <a:extLst>
                  <a:ext uri="{FF2B5EF4-FFF2-40B4-BE49-F238E27FC236}">
                    <a16:creationId xmlns:a16="http://schemas.microsoft.com/office/drawing/2014/main" id="{A11DD649-D71B-227E-FC5E-76A997C76E35}"/>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8" name="Rectangle 37">
                <a:extLst>
                  <a:ext uri="{FF2B5EF4-FFF2-40B4-BE49-F238E27FC236}">
                    <a16:creationId xmlns:a16="http://schemas.microsoft.com/office/drawing/2014/main" id="{5030BC6C-9268-C72D-1F30-FC70C9AACB4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5" name="TextBox 34">
              <a:extLst>
                <a:ext uri="{FF2B5EF4-FFF2-40B4-BE49-F238E27FC236}">
                  <a16:creationId xmlns:a16="http://schemas.microsoft.com/office/drawing/2014/main" id="{5566D9F7-35DD-8888-425A-9B43302A30A3}"/>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pSp>
        <p:nvGrpSpPr>
          <p:cNvPr id="4" name="Group 3">
            <a:extLst>
              <a:ext uri="{FF2B5EF4-FFF2-40B4-BE49-F238E27FC236}">
                <a16:creationId xmlns:a16="http://schemas.microsoft.com/office/drawing/2014/main" id="{BC50E9E9-00C5-410C-DD57-C0621BA8E734}"/>
              </a:ext>
            </a:extLst>
          </p:cNvPr>
          <p:cNvGrpSpPr/>
          <p:nvPr/>
        </p:nvGrpSpPr>
        <p:grpSpPr>
          <a:xfrm>
            <a:off x="562018" y="1179913"/>
            <a:ext cx="10936221" cy="5518000"/>
            <a:chOff x="562018" y="1466669"/>
            <a:chExt cx="10936221" cy="5518000"/>
          </a:xfrm>
        </p:grpSpPr>
        <p:grpSp>
          <p:nvGrpSpPr>
            <p:cNvPr id="14" name="Group 13">
              <a:extLst>
                <a:ext uri="{FF2B5EF4-FFF2-40B4-BE49-F238E27FC236}">
                  <a16:creationId xmlns:a16="http://schemas.microsoft.com/office/drawing/2014/main" id="{00ECA656-67FB-8577-E803-505B2537E572}"/>
                </a:ext>
              </a:extLst>
            </p:cNvPr>
            <p:cNvGrpSpPr/>
            <p:nvPr/>
          </p:nvGrpSpPr>
          <p:grpSpPr>
            <a:xfrm>
              <a:off x="562018" y="1473468"/>
              <a:ext cx="5356561" cy="5511201"/>
              <a:chOff x="499731" y="1329065"/>
              <a:chExt cx="5463210" cy="5044488"/>
            </a:xfrm>
          </p:grpSpPr>
          <p:sp>
            <p:nvSpPr>
              <p:cNvPr id="18" name="Flowchart: Alternate Process 97">
                <a:extLst>
                  <a:ext uri="{FF2B5EF4-FFF2-40B4-BE49-F238E27FC236}">
                    <a16:creationId xmlns:a16="http://schemas.microsoft.com/office/drawing/2014/main" id="{7B5AE8A5-6C8B-8300-2701-E4614CB6FF2C}"/>
                  </a:ext>
                </a:extLst>
              </p:cNvPr>
              <p:cNvSpPr/>
              <p:nvPr/>
            </p:nvSpPr>
            <p:spPr>
              <a:xfrm>
                <a:off x="499731" y="1529119"/>
                <a:ext cx="5463210" cy="4844434"/>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BF7933-27C7-3E38-52B8-FCAD5B9B314A}"/>
                  </a:ext>
                </a:extLst>
              </p:cNvPr>
              <p:cNvSpPr txBox="1"/>
              <p:nvPr/>
            </p:nvSpPr>
            <p:spPr>
              <a:xfrm>
                <a:off x="1309194" y="1329065"/>
                <a:ext cx="3846419" cy="366227"/>
              </a:xfrm>
              <a:prstGeom prst="rect">
                <a:avLst/>
              </a:prstGeom>
              <a:solidFill>
                <a:schemeClr val="bg1"/>
              </a:solidFill>
            </p:spPr>
            <p:txBody>
              <a:bodyPr wrap="square" rtlCol="0">
                <a:spAutoFit/>
              </a:bodyPr>
              <a:lstStyle/>
              <a:p>
                <a:pPr algn="ctr"/>
                <a:r>
                  <a:rPr lang="en-US" sz="2000" b="1" dirty="0">
                    <a:solidFill>
                      <a:srgbClr val="A100FF"/>
                    </a:solidFill>
                  </a:rPr>
                  <a:t>Usage Condition-Specific Criteria </a:t>
                </a:r>
              </a:p>
            </p:txBody>
          </p:sp>
        </p:grpSp>
        <p:grpSp>
          <p:nvGrpSpPr>
            <p:cNvPr id="21" name="Group 20">
              <a:extLst>
                <a:ext uri="{FF2B5EF4-FFF2-40B4-BE49-F238E27FC236}">
                  <a16:creationId xmlns:a16="http://schemas.microsoft.com/office/drawing/2014/main" id="{58037283-65C8-AAFC-A24E-8460791F0C2A}"/>
                </a:ext>
              </a:extLst>
            </p:cNvPr>
            <p:cNvGrpSpPr/>
            <p:nvPr/>
          </p:nvGrpSpPr>
          <p:grpSpPr>
            <a:xfrm>
              <a:off x="6141678" y="1466669"/>
              <a:ext cx="5356561" cy="5513030"/>
              <a:chOff x="499731" y="1329065"/>
              <a:chExt cx="5463210" cy="5004267"/>
            </a:xfrm>
          </p:grpSpPr>
          <p:sp>
            <p:nvSpPr>
              <p:cNvPr id="22" name="Flowchart: Alternate Process 97">
                <a:extLst>
                  <a:ext uri="{FF2B5EF4-FFF2-40B4-BE49-F238E27FC236}">
                    <a16:creationId xmlns:a16="http://schemas.microsoft.com/office/drawing/2014/main" id="{56789E20-37CB-9827-D79A-34AEEDAC6691}"/>
                  </a:ext>
                </a:extLst>
              </p:cNvPr>
              <p:cNvSpPr/>
              <p:nvPr/>
            </p:nvSpPr>
            <p:spPr>
              <a:xfrm>
                <a:off x="499731" y="1529119"/>
                <a:ext cx="5463210" cy="4804213"/>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66EE0C5-57DB-3A92-328F-1DE6D607A555}"/>
                  </a:ext>
                </a:extLst>
              </p:cNvPr>
              <p:cNvSpPr txBox="1"/>
              <p:nvPr/>
            </p:nvSpPr>
            <p:spPr>
              <a:xfrm>
                <a:off x="1260475" y="1329065"/>
                <a:ext cx="3929275" cy="366227"/>
              </a:xfrm>
              <a:prstGeom prst="rect">
                <a:avLst/>
              </a:prstGeom>
              <a:solidFill>
                <a:schemeClr val="bg1"/>
              </a:solidFill>
            </p:spPr>
            <p:txBody>
              <a:bodyPr wrap="square" rtlCol="0">
                <a:spAutoFit/>
              </a:bodyPr>
              <a:lstStyle/>
              <a:p>
                <a:pPr algn="ctr"/>
                <a:r>
                  <a:rPr lang="en-US" sz="2000" b="1" dirty="0">
                    <a:solidFill>
                      <a:srgbClr val="A100FF"/>
                    </a:solidFill>
                  </a:rPr>
                  <a:t>Hardware Specification Criteria</a:t>
                </a:r>
              </a:p>
            </p:txBody>
          </p:sp>
        </p:grpSp>
        <p:sp>
          <p:nvSpPr>
            <p:cNvPr id="24" name="TextBox 23">
              <a:extLst>
                <a:ext uri="{FF2B5EF4-FFF2-40B4-BE49-F238E27FC236}">
                  <a16:creationId xmlns:a16="http://schemas.microsoft.com/office/drawing/2014/main" id="{0555D094-642E-C2BC-E48B-495800B8589A}"/>
                </a:ext>
              </a:extLst>
            </p:cNvPr>
            <p:cNvSpPr txBox="1"/>
            <p:nvPr/>
          </p:nvSpPr>
          <p:spPr>
            <a:xfrm>
              <a:off x="756920" y="1814023"/>
              <a:ext cx="4984784" cy="5170646"/>
            </a:xfrm>
            <a:prstGeom prst="rect">
              <a:avLst/>
            </a:prstGeom>
            <a:noFill/>
          </p:spPr>
          <p:txBody>
            <a:bodyPr wrap="square" rtlCol="0">
              <a:spAutoFit/>
            </a:bodyPr>
            <a:lstStyle/>
            <a:p>
              <a:pPr marL="342900" indent="-342900">
                <a:buAutoNum type="arabicPeriod"/>
              </a:pPr>
              <a:r>
                <a:rPr lang="en-US" sz="1500" dirty="0"/>
                <a:t>Lighting conditions</a:t>
              </a:r>
            </a:p>
            <a:p>
              <a:pPr marL="342900" indent="-342900">
                <a:buAutoNum type="arabicPeriod"/>
              </a:pPr>
              <a:r>
                <a:rPr lang="en-US" sz="1500" dirty="0"/>
                <a:t>Network connectivity</a:t>
              </a:r>
            </a:p>
            <a:p>
              <a:pPr marL="342900" indent="-342900">
                <a:buAutoNum type="arabicPeriod"/>
              </a:pPr>
              <a:r>
                <a:rPr lang="en-US" sz="1500" dirty="0"/>
                <a:t>Noise</a:t>
              </a:r>
            </a:p>
            <a:p>
              <a:pPr marL="342900" indent="-342900">
                <a:buAutoNum type="arabicPeriod"/>
              </a:pPr>
              <a:r>
                <a:rPr lang="en-US" sz="1500" dirty="0"/>
                <a:t>Operating temperature</a:t>
              </a:r>
            </a:p>
            <a:p>
              <a:pPr marL="342900" indent="-342900">
                <a:buAutoNum type="arabicPeriod"/>
              </a:pPr>
              <a:r>
                <a:rPr lang="en-US" sz="1500" dirty="0"/>
                <a:t>Operating humidity</a:t>
              </a:r>
            </a:p>
            <a:p>
              <a:pPr marL="342900" indent="-342900">
                <a:buAutoNum type="arabicPeriod"/>
              </a:pPr>
              <a:r>
                <a:rPr lang="en-US" sz="1500" dirty="0"/>
                <a:t>Drop-safe</a:t>
              </a:r>
            </a:p>
            <a:p>
              <a:pPr marL="342900" indent="-342900">
                <a:buAutoNum type="arabicPeriod"/>
              </a:pPr>
              <a:r>
                <a:rPr lang="en-US" sz="1500" dirty="0"/>
                <a:t>Water-/ dust-proof</a:t>
              </a:r>
            </a:p>
            <a:p>
              <a:pPr marL="342900" indent="-342900">
                <a:buAutoNum type="arabicPeriod"/>
              </a:pPr>
              <a:r>
                <a:rPr lang="en-US" sz="1500" dirty="0"/>
                <a:t>Compliance with health/ safety standards</a:t>
              </a:r>
            </a:p>
            <a:p>
              <a:pPr marL="342900" indent="-342900">
                <a:buAutoNum type="arabicPeriod"/>
              </a:pPr>
              <a:r>
                <a:rPr lang="en-US" sz="1500" dirty="0"/>
                <a:t>Hand usage</a:t>
              </a:r>
            </a:p>
            <a:p>
              <a:pPr marL="342900" indent="-342900">
                <a:buAutoNum type="arabicPeriod"/>
              </a:pPr>
              <a:r>
                <a:rPr lang="en-US" sz="1500" dirty="0"/>
                <a:t>User interactions</a:t>
              </a:r>
            </a:p>
            <a:p>
              <a:endParaRPr lang="en-US" sz="1500" dirty="0"/>
            </a:p>
            <a:p>
              <a:r>
                <a:rPr lang="en-US" sz="1500" dirty="0"/>
                <a:t>E.g., An AR solution deployed in </a:t>
              </a:r>
              <a:r>
                <a:rPr lang="en-US" sz="1500" b="1" i="1" dirty="0">
                  <a:solidFill>
                    <a:srgbClr val="A100FF"/>
                  </a:solidFill>
                </a:rPr>
                <a:t>damp, dimly lit, underground mines with no internet connection</a:t>
              </a:r>
              <a:r>
                <a:rPr lang="en-US" sz="1500" dirty="0"/>
                <a:t> (criteria #1, 2, 6, 7, 8) for rescue navigation.</a:t>
              </a:r>
            </a:p>
            <a:p>
              <a:endParaRPr lang="en-US" sz="1500" dirty="0"/>
            </a:p>
            <a:p>
              <a:r>
                <a:rPr lang="en-US" sz="1500" dirty="0"/>
                <a:t>E.g., When an AR solution assists a surgeon during a surgery, best that the surgeon can control the AR solution </a:t>
              </a:r>
              <a:r>
                <a:rPr lang="en-US" sz="1500" b="1" i="1" dirty="0">
                  <a:solidFill>
                    <a:srgbClr val="A100FF"/>
                  </a:solidFill>
                </a:rPr>
                <a:t>hand-free</a:t>
              </a:r>
              <a:r>
                <a:rPr lang="en-US" sz="1500" dirty="0"/>
                <a:t> (criteria #9) &gt; Only AR headsets offer hand-free usage.</a:t>
              </a:r>
            </a:p>
            <a:p>
              <a:endParaRPr lang="en-US" sz="1500" dirty="0"/>
            </a:p>
            <a:p>
              <a:r>
                <a:rPr lang="en-US" sz="1500" dirty="0"/>
                <a:t>E.g., Most AR headsets have built-in functionalities for </a:t>
              </a:r>
              <a:r>
                <a:rPr lang="en-US" sz="1500" b="1" i="1" dirty="0">
                  <a:solidFill>
                    <a:srgbClr val="A100FF"/>
                  </a:solidFill>
                </a:rPr>
                <a:t>remote support</a:t>
              </a:r>
              <a:r>
                <a:rPr lang="en-US" sz="1500" dirty="0"/>
                <a:t> (criteria #10) including making video calls and streaming live camera feed.</a:t>
              </a:r>
            </a:p>
          </p:txBody>
        </p:sp>
        <p:sp>
          <p:nvSpPr>
            <p:cNvPr id="25" name="TextBox 24">
              <a:extLst>
                <a:ext uri="{FF2B5EF4-FFF2-40B4-BE49-F238E27FC236}">
                  <a16:creationId xmlns:a16="http://schemas.microsoft.com/office/drawing/2014/main" id="{B596DD15-7F59-9E73-3A2D-04C48FA26DF3}"/>
                </a:ext>
              </a:extLst>
            </p:cNvPr>
            <p:cNvSpPr txBox="1"/>
            <p:nvPr/>
          </p:nvSpPr>
          <p:spPr>
            <a:xfrm>
              <a:off x="6450296" y="1814023"/>
              <a:ext cx="4984784" cy="5170646"/>
            </a:xfrm>
            <a:prstGeom prst="rect">
              <a:avLst/>
            </a:prstGeom>
            <a:noFill/>
          </p:spPr>
          <p:txBody>
            <a:bodyPr wrap="square" rtlCol="0">
              <a:spAutoFit/>
            </a:bodyPr>
            <a:lstStyle/>
            <a:p>
              <a:pPr marL="342900" indent="-342900">
                <a:buAutoNum type="arabicPeriod"/>
              </a:pPr>
              <a:r>
                <a:rPr lang="en-US" sz="1500" dirty="0"/>
                <a:t>Battery life</a:t>
              </a:r>
            </a:p>
            <a:p>
              <a:pPr marL="342900" indent="-342900">
                <a:buAutoNum type="arabicPeriod"/>
              </a:pPr>
              <a:r>
                <a:rPr lang="en-US" sz="1500" dirty="0"/>
                <a:t>Device weight</a:t>
              </a:r>
            </a:p>
            <a:p>
              <a:pPr marL="342900" indent="-342900">
                <a:buAutoNum type="arabicPeriod"/>
              </a:pPr>
              <a:r>
                <a:rPr lang="en-US" sz="1500" dirty="0"/>
                <a:t>Connectivity</a:t>
              </a:r>
            </a:p>
            <a:p>
              <a:pPr marL="342900" indent="-342900">
                <a:buAutoNum type="arabicPeriod"/>
              </a:pPr>
              <a:r>
                <a:rPr lang="en-US" sz="1500" dirty="0"/>
                <a:t>Camera resolution</a:t>
              </a:r>
            </a:p>
            <a:p>
              <a:pPr marL="342900" indent="-342900">
                <a:buAutoNum type="arabicPeriod"/>
              </a:pPr>
              <a:r>
                <a:rPr lang="en-US" sz="1500" dirty="0"/>
                <a:t>Display resolution</a:t>
              </a:r>
            </a:p>
            <a:p>
              <a:pPr marL="342900" indent="-342900">
                <a:buAutoNum type="arabicPeriod"/>
              </a:pPr>
              <a:r>
                <a:rPr lang="en-US" sz="1500" dirty="0"/>
                <a:t>Field-of-view</a:t>
              </a:r>
            </a:p>
            <a:p>
              <a:pPr marL="342900" indent="-342900">
                <a:buAutoNum type="arabicPeriod"/>
              </a:pPr>
              <a:r>
                <a:rPr lang="en-US" sz="1500" dirty="0"/>
                <a:t>Refresh rate</a:t>
              </a:r>
            </a:p>
            <a:p>
              <a:pPr marL="342900" indent="-342900">
                <a:buAutoNum type="arabicPeriod"/>
              </a:pPr>
              <a:r>
                <a:rPr lang="en-US" sz="1500" dirty="0"/>
                <a:t>Storage capacity</a:t>
              </a:r>
            </a:p>
            <a:p>
              <a:pPr marL="342900" indent="-342900">
                <a:buAutoNum type="arabicPeriod"/>
              </a:pPr>
              <a:r>
                <a:rPr lang="en-US" sz="1500" dirty="0"/>
                <a:t>Computation capability</a:t>
              </a:r>
            </a:p>
            <a:p>
              <a:pPr marL="342900" indent="-342900">
                <a:buAutoNum type="arabicPeriod"/>
              </a:pPr>
              <a:r>
                <a:rPr lang="en-US" sz="1500" dirty="0"/>
                <a:t>Remote rendering</a:t>
              </a:r>
            </a:p>
            <a:p>
              <a:pPr marL="342900" indent="-342900">
                <a:buAutoNum type="arabicPeriod"/>
              </a:pPr>
              <a:r>
                <a:rPr lang="en-US" sz="1500" dirty="0"/>
                <a:t>Integration with 3</a:t>
              </a:r>
              <a:r>
                <a:rPr lang="en-US" sz="1500" baseline="30000" dirty="0"/>
                <a:t>rd</a:t>
              </a:r>
              <a:r>
                <a:rPr lang="en-US" sz="1500" dirty="0"/>
                <a:t> party systems</a:t>
              </a:r>
            </a:p>
            <a:p>
              <a:pPr marL="342900" indent="-342900">
                <a:buAutoNum type="arabicPeriod"/>
              </a:pPr>
              <a:r>
                <a:rPr lang="en-US" sz="1500" dirty="0"/>
                <a:t>Hardware cost</a:t>
              </a:r>
            </a:p>
            <a:p>
              <a:endParaRPr lang="en-US" sz="1500" dirty="0"/>
            </a:p>
            <a:p>
              <a:r>
                <a:rPr lang="en-US" sz="1500" dirty="0"/>
                <a:t>E.g., HoloLens has limited </a:t>
              </a:r>
              <a:r>
                <a:rPr lang="en-US" sz="1500" b="1" i="1" dirty="0">
                  <a:solidFill>
                    <a:srgbClr val="A100FF"/>
                  </a:solidFill>
                </a:rPr>
                <a:t>computation</a:t>
              </a:r>
              <a:r>
                <a:rPr lang="en-US" sz="1500" b="1" dirty="0"/>
                <a:t> </a:t>
              </a:r>
              <a:r>
                <a:rPr lang="en-US" sz="1500" dirty="0"/>
                <a:t>and </a:t>
              </a:r>
              <a:r>
                <a:rPr lang="en-US" sz="1500" b="1" i="1" dirty="0">
                  <a:solidFill>
                    <a:srgbClr val="A100FF"/>
                  </a:solidFill>
                </a:rPr>
                <a:t>storage </a:t>
              </a:r>
              <a:r>
                <a:rPr lang="en-US" sz="1500" dirty="0"/>
                <a:t>capability (criteria #8, 9) but can rely on </a:t>
              </a:r>
              <a:r>
                <a:rPr lang="en-US" sz="1500" dirty="0">
                  <a:hlinkClick r:id="rId4"/>
                </a:rPr>
                <a:t>Azure Remote Rendering</a:t>
              </a:r>
              <a:r>
                <a:rPr lang="en-US" sz="1500" dirty="0"/>
                <a:t> for rendering high-fidelity 3D models.</a:t>
              </a:r>
              <a:endParaRPr lang="en-US" sz="1500" dirty="0">
                <a:highlight>
                  <a:srgbClr val="FF0000"/>
                </a:highlight>
              </a:endParaRPr>
            </a:p>
            <a:p>
              <a:endParaRPr lang="en-US" sz="1500" dirty="0"/>
            </a:p>
            <a:p>
              <a:r>
                <a:rPr lang="en-US" sz="1500" dirty="0"/>
                <a:t>E.g., Google Glass 2 is one of the </a:t>
              </a:r>
              <a:r>
                <a:rPr lang="en-US" sz="1500" b="1" i="1" dirty="0">
                  <a:solidFill>
                    <a:srgbClr val="A100FF"/>
                  </a:solidFill>
                </a:rPr>
                <a:t>lightest</a:t>
              </a:r>
              <a:r>
                <a:rPr lang="en-US" sz="1500" dirty="0"/>
                <a:t> AR headsets (criteria #2), causing less head fatigue during usage.  </a:t>
              </a:r>
            </a:p>
            <a:p>
              <a:endParaRPr lang="en-US" sz="1500" dirty="0"/>
            </a:p>
            <a:p>
              <a:r>
                <a:rPr lang="en-US" sz="1500" dirty="0"/>
                <a:t>E.g., Vuzix M400 has </a:t>
              </a:r>
              <a:r>
                <a:rPr lang="en-US" sz="1500" b="1" i="1" dirty="0">
                  <a:solidFill>
                    <a:srgbClr val="A100FF"/>
                  </a:solidFill>
                </a:rPr>
                <a:t>built-in integration</a:t>
              </a:r>
              <a:r>
                <a:rPr lang="en-US" sz="1500" dirty="0"/>
                <a:t> with Zoom and WebEx video conferencing software (criteria #10).</a:t>
              </a:r>
            </a:p>
          </p:txBody>
        </p:sp>
      </p:grpSp>
      <p:sp>
        <p:nvSpPr>
          <p:cNvPr id="2" name="TextBox 1">
            <a:extLst>
              <a:ext uri="{FF2B5EF4-FFF2-40B4-BE49-F238E27FC236}">
                <a16:creationId xmlns:a16="http://schemas.microsoft.com/office/drawing/2014/main" id="{F2687B4C-5402-DC8F-29B6-C7BE65312FE7}"/>
              </a:ext>
            </a:extLst>
          </p:cNvPr>
          <p:cNvSpPr txBox="1"/>
          <p:nvPr/>
        </p:nvSpPr>
        <p:spPr>
          <a:xfrm>
            <a:off x="232744" y="380199"/>
            <a:ext cx="8536632" cy="769441"/>
          </a:xfrm>
          <a:prstGeom prst="rect">
            <a:avLst/>
          </a:prstGeom>
          <a:noFill/>
        </p:spPr>
        <p:txBody>
          <a:bodyPr wrap="none" rtlCol="0">
            <a:spAutoFit/>
          </a:bodyPr>
          <a:lstStyle/>
          <a:p>
            <a:r>
              <a:rPr lang="en-US" sz="2800" b="1" dirty="0">
                <a:solidFill>
                  <a:srgbClr val="A100FF"/>
                </a:solidFill>
              </a:rPr>
              <a:t>Design: AR Platform Suitability – Selection Criteria</a:t>
            </a:r>
          </a:p>
          <a:p>
            <a:r>
              <a:rPr lang="en-US" sz="1600" i="1" dirty="0"/>
              <a:t>Decompose AR adoption success factors into AR platform selection criteria categorized into 2 groups.</a:t>
            </a:r>
          </a:p>
        </p:txBody>
      </p:sp>
    </p:spTree>
    <p:extLst>
      <p:ext uri="{BB962C8B-B14F-4D97-AF65-F5344CB8AC3E}">
        <p14:creationId xmlns:p14="http://schemas.microsoft.com/office/powerpoint/2010/main" val="3151123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332781" y="107244"/>
            <a:ext cx="4750531" cy="523220"/>
          </a:xfrm>
          <a:prstGeom prst="rect">
            <a:avLst/>
          </a:prstGeom>
          <a:noFill/>
        </p:spPr>
        <p:txBody>
          <a:bodyPr wrap="none" rtlCol="0">
            <a:spAutoFit/>
          </a:bodyPr>
          <a:lstStyle/>
          <a:p>
            <a:r>
              <a:rPr lang="en-US" sz="2800" b="1" dirty="0"/>
              <a:t>Design: AR Platform Suitability</a:t>
            </a:r>
          </a:p>
        </p:txBody>
      </p:sp>
      <p:sp>
        <p:nvSpPr>
          <p:cNvPr id="2" name="TextBox 1">
            <a:extLst>
              <a:ext uri="{FF2B5EF4-FFF2-40B4-BE49-F238E27FC236}">
                <a16:creationId xmlns:a16="http://schemas.microsoft.com/office/drawing/2014/main" id="{8E632563-87D6-0D33-7D4D-9D4D958920AA}"/>
              </a:ext>
            </a:extLst>
          </p:cNvPr>
          <p:cNvSpPr txBox="1"/>
          <p:nvPr/>
        </p:nvSpPr>
        <p:spPr>
          <a:xfrm>
            <a:off x="878005" y="910190"/>
            <a:ext cx="10654353" cy="5632311"/>
          </a:xfrm>
          <a:prstGeom prst="rect">
            <a:avLst/>
          </a:prstGeom>
          <a:noFill/>
        </p:spPr>
        <p:txBody>
          <a:bodyPr wrap="square" rtlCol="0">
            <a:spAutoFit/>
          </a:bodyPr>
          <a:lstStyle/>
          <a:p>
            <a:r>
              <a:rPr lang="en-US" sz="1200" dirty="0"/>
              <a:t>includes: characteristics + capabilities + limitations of: web AR, native AR, AR on specialized hardware</a:t>
            </a:r>
          </a:p>
          <a:p>
            <a:pPr marL="285750" indent="-285750">
              <a:buFontTx/>
              <a:buChar char="-"/>
            </a:pPr>
            <a:r>
              <a:rPr lang="en-US" sz="1200" dirty="0"/>
              <a:t>types of interactivities</a:t>
            </a:r>
          </a:p>
          <a:p>
            <a:pPr marL="1657350" lvl="3" indent="-285750">
              <a:buFontTx/>
              <a:buChar char="-"/>
            </a:pPr>
            <a:r>
              <a:rPr lang="en-US" sz="1200" dirty="0"/>
              <a:t>gesture command: </a:t>
            </a:r>
            <a:r>
              <a:rPr lang="en-US" sz="1200" b="0" i="0" u="sng" dirty="0">
                <a:solidFill>
                  <a:srgbClr val="1155CC"/>
                </a:solidFill>
                <a:effectLst/>
                <a:latin typeface="Arial" panose="020B0604020202020204" pitchFamily="34" charset="0"/>
                <a:hlinkClick r:id="rId2"/>
              </a:rPr>
              <a:t>Researchers look to add augmented reality to miners’ helmets</a:t>
            </a:r>
            <a:endParaRPr lang="en-US" sz="1200" dirty="0"/>
          </a:p>
          <a:p>
            <a:pPr marL="1657350" lvl="3" indent="-285750">
              <a:buFontTx/>
              <a:buChar char="-"/>
            </a:pPr>
            <a:r>
              <a:rPr lang="en-US" sz="1200" dirty="0"/>
              <a:t>voice command: </a:t>
            </a:r>
            <a:r>
              <a:rPr lang="en-US" sz="1200" b="0" i="0" u="sng" dirty="0">
                <a:solidFill>
                  <a:srgbClr val="1155CC"/>
                </a:solidFill>
                <a:effectLst/>
                <a:latin typeface="Arial" panose="020B0604020202020204" pitchFamily="34" charset="0"/>
                <a:hlinkClick r:id="rId3"/>
              </a:rPr>
              <a:t>Augmented Reality for Enabling Smart Nuclear Infrastructure</a:t>
            </a:r>
            <a:endParaRPr lang="en-US" sz="1200" dirty="0"/>
          </a:p>
          <a:p>
            <a:pPr marL="1657350" lvl="3" indent="-285750">
              <a:buFontTx/>
              <a:buChar char="-"/>
            </a:pPr>
            <a:r>
              <a:rPr lang="en-US" sz="1200" dirty="0"/>
              <a:t>gaze command: </a:t>
            </a:r>
            <a:r>
              <a:rPr lang="en-US" sz="1200" b="0" i="0" dirty="0">
                <a:effectLst/>
                <a:latin typeface="Roboto" panose="02000000000000000000" pitchFamily="2" charset="0"/>
                <a:hlinkClick r:id="rId4"/>
              </a:rPr>
              <a:t>Microsoft HoloLens: Gaze Input</a:t>
            </a:r>
            <a:endParaRPr lang="en-US" sz="1200" b="0" i="0" dirty="0">
              <a:effectLst/>
              <a:latin typeface="Roboto" panose="02000000000000000000" pitchFamily="2" charset="0"/>
            </a:endParaRPr>
          </a:p>
          <a:p>
            <a:pPr marL="1657350" lvl="3" indent="-285750">
              <a:buFontTx/>
              <a:buChar char="-"/>
            </a:pPr>
            <a:r>
              <a:rPr lang="en-US" sz="1200" dirty="0"/>
              <a:t>remote collaboration: example of </a:t>
            </a:r>
            <a:r>
              <a:rPr lang="en-US" sz="1200" b="0" i="0" u="sng" dirty="0">
                <a:solidFill>
                  <a:srgbClr val="1155CC"/>
                </a:solidFill>
                <a:effectLst/>
                <a:latin typeface="Arial" panose="020B0604020202020204" pitchFamily="34" charset="0"/>
                <a:hlinkClick r:id="rId5"/>
              </a:rPr>
              <a:t>Dutch police use augmented reality to investigate crime scenes</a:t>
            </a:r>
            <a:endParaRPr lang="en-US" sz="1200" dirty="0"/>
          </a:p>
          <a:p>
            <a:pPr marL="285750" indent="-285750">
              <a:buFontTx/>
              <a:buChar char="-"/>
            </a:pPr>
            <a:r>
              <a:rPr lang="en-US" sz="1200" dirty="0"/>
              <a:t>success factors for AR adoption: instead of getting in the weeds by reading up technical specs of individual tools, go straight to the end users</a:t>
            </a:r>
          </a:p>
          <a:p>
            <a:pPr lvl="1"/>
            <a:r>
              <a:rPr lang="en-US" sz="1200" dirty="0">
                <a:highlight>
                  <a:srgbClr val="FFFF00"/>
                </a:highlight>
              </a:rPr>
              <a:t>1. working conditions requirements</a:t>
            </a:r>
            <a:r>
              <a:rPr lang="en-US" sz="1200" dirty="0"/>
              <a:t>: 1) light, 2) internet connection, 3) noise, 4) temperature, 5) weather, 6) rugged conditions &gt; drop safe, 7) hand usage 8) User interaction</a:t>
            </a:r>
          </a:p>
          <a:p>
            <a:pPr lvl="1"/>
            <a:r>
              <a:rPr lang="en-US" sz="1200" dirty="0">
                <a:highlight>
                  <a:srgbClr val="FFFF00"/>
                </a:highlight>
              </a:rPr>
              <a:t>2. hardware requirements</a:t>
            </a:r>
            <a:r>
              <a:rPr lang="en-US" sz="1200" dirty="0"/>
              <a:t>: battery lifetime, weight, camera and display resolution, storage capacity, compliance with safety standards, processing speed, sensor accuracy, hardware cost</a:t>
            </a:r>
          </a:p>
          <a:p>
            <a:pPr lvl="1"/>
            <a:r>
              <a:rPr lang="en-US" sz="1200" dirty="0">
                <a:highlight>
                  <a:srgbClr val="FFFF00"/>
                </a:highlight>
              </a:rPr>
              <a:t>3. software requirements</a:t>
            </a:r>
            <a:r>
              <a:rPr lang="en-US" sz="1200" dirty="0"/>
              <a:t>: acceptable latency while ensuring adequate tracking + rendering, ease authoring systems, integration with enterprise systems</a:t>
            </a:r>
          </a:p>
          <a:p>
            <a:pPr marL="1200150" lvl="2" indent="-285750">
              <a:buFontTx/>
              <a:buChar char="-"/>
            </a:pPr>
            <a:r>
              <a:rPr lang="en-US" sz="1200" dirty="0"/>
              <a:t>acceptable latency while ensuring adequate tracking + rendering</a:t>
            </a:r>
          </a:p>
          <a:p>
            <a:pPr marL="1657350" lvl="3" indent="-285750">
              <a:buFontTx/>
              <a:buChar char="-"/>
            </a:pPr>
            <a:r>
              <a:rPr lang="en-US" sz="1200" dirty="0">
                <a:hlinkClick r:id="rId6"/>
              </a:rPr>
              <a:t>azure remote rendering</a:t>
            </a:r>
            <a:r>
              <a:rPr lang="en-US" sz="1200" dirty="0"/>
              <a:t> supports only </a:t>
            </a:r>
            <a:r>
              <a:rPr lang="en-US" sz="1200" dirty="0" err="1"/>
              <a:t>hololens</a:t>
            </a:r>
            <a:r>
              <a:rPr lang="en-US" sz="1200" dirty="0"/>
              <a:t> + windows pc</a:t>
            </a:r>
          </a:p>
          <a:p>
            <a:pPr marL="1657350" lvl="3" indent="-285750">
              <a:buFontTx/>
              <a:buChar char="-"/>
            </a:pPr>
            <a:r>
              <a:rPr lang="en-US" sz="1200" dirty="0"/>
              <a:t>then reference to: AR dev tool suitability</a:t>
            </a:r>
          </a:p>
          <a:p>
            <a:pPr marL="742950" lvl="1" indent="-285750">
              <a:buFontTx/>
              <a:buChar char="-"/>
            </a:pPr>
            <a:r>
              <a:rPr lang="en-US" sz="1200" dirty="0"/>
              <a:t>industry-wide standardizations of solutions: research tried-and-tested use cases &gt; not relevant here </a:t>
            </a:r>
          </a:p>
          <a:p>
            <a:pPr marL="742950" lvl="1" indent="-285750">
              <a:buFontTx/>
              <a:buChar char="-"/>
            </a:pPr>
            <a:r>
              <a:rPr lang="en-US" sz="1200" dirty="0"/>
              <a:t>external support: rely on in-house or external vendor to guide the implementation &gt; not relevant here</a:t>
            </a:r>
          </a:p>
          <a:p>
            <a:pPr marL="742950" lvl="1" indent="-285750">
              <a:buFontTx/>
              <a:buChar char="-"/>
            </a:pPr>
            <a:r>
              <a:rPr lang="en-US" sz="1200" dirty="0"/>
              <a:t>implementation cost: design, develop, deploy, maintain &gt; not relevant here</a:t>
            </a:r>
          </a:p>
          <a:p>
            <a:pPr marL="742950" lvl="1" indent="-285750">
              <a:buFontTx/>
              <a:buChar char="-"/>
            </a:pPr>
            <a:r>
              <a:rPr lang="en-US" sz="1200" dirty="0"/>
              <a:t>easy authoring systems &gt; not relevant here: include in </a:t>
            </a:r>
            <a:r>
              <a:rPr lang="en-US" sz="1200" i="1" dirty="0">
                <a:solidFill>
                  <a:srgbClr val="00B0F0"/>
                </a:solidFill>
              </a:rPr>
              <a:t>AR dev tool suitability</a:t>
            </a:r>
          </a:p>
          <a:p>
            <a:pPr marL="742950" lvl="1" indent="-285750">
              <a:buFontTx/>
              <a:buChar char="-"/>
            </a:pPr>
            <a:r>
              <a:rPr lang="en-US" sz="1200" dirty="0"/>
              <a:t>integration with enterprise systems + authorized data access and data updates &gt;  not relevant here: include in </a:t>
            </a:r>
            <a:r>
              <a:rPr lang="en-US" sz="1200" i="1" dirty="0">
                <a:solidFill>
                  <a:srgbClr val="00B0F0"/>
                </a:solidFill>
              </a:rPr>
              <a:t>Develop + Deploy phase</a:t>
            </a:r>
          </a:p>
          <a:p>
            <a:pPr lvl="1"/>
            <a:r>
              <a:rPr lang="en-US" sz="1200" dirty="0">
                <a:highlight>
                  <a:srgbClr val="FFFF00"/>
                </a:highlight>
              </a:rPr>
              <a:t>4. user experience requirements</a:t>
            </a:r>
            <a:r>
              <a:rPr lang="en-US" sz="1200" dirty="0"/>
              <a:t>: these success factors can be measured during user journey + prototype iterations</a:t>
            </a:r>
          </a:p>
          <a:p>
            <a:pPr marL="1200150" lvl="2" indent="-285750">
              <a:buFontTx/>
              <a:buChar char="-"/>
            </a:pPr>
            <a:r>
              <a:rPr lang="en-US" sz="1200" dirty="0"/>
              <a:t>user experience: distractions + mental overload, head fatigue from wearing headset, eye fatigue</a:t>
            </a:r>
          </a:p>
          <a:p>
            <a:pPr marL="1200150" lvl="2" indent="-285750">
              <a:buFontTx/>
              <a:buChar char="-"/>
            </a:pPr>
            <a:r>
              <a:rPr lang="en-US" sz="1200" dirty="0"/>
              <a:t>adequate training: perhaps translate to intuitive UI and interactivity</a:t>
            </a:r>
          </a:p>
          <a:p>
            <a:pPr marL="1200150" lvl="2" indent="-285750">
              <a:buFontTx/>
              <a:buChar char="-"/>
            </a:pPr>
            <a:r>
              <a:rPr lang="en-US" sz="1200" dirty="0"/>
              <a:t>intuitive interactivity: gesture + voice + gaze + collab</a:t>
            </a:r>
          </a:p>
          <a:p>
            <a:pPr marL="1200150" lvl="2" indent="-285750">
              <a:buFontTx/>
              <a:buChar char="-"/>
            </a:pPr>
            <a:r>
              <a:rPr lang="en-US" sz="1200" dirty="0"/>
              <a:t>info accuracy + timeliness: perhaps use AR risk assessment framework about AR failure &gt; perception &gt; comprehension &gt; decision making (paper: Safe-AR: Reducing Risk While Augmenting Reality)</a:t>
            </a:r>
          </a:p>
          <a:p>
            <a:pPr marL="1200150" lvl="2" indent="-285750">
              <a:buFontTx/>
              <a:buChar char="-"/>
            </a:pPr>
            <a:r>
              <a:rPr lang="en-US" sz="1200" dirty="0"/>
              <a:t>ergonomics: movement restrictions, field of view, weight,  portability, suitability, for outdoors use, for specific working conditions</a:t>
            </a:r>
          </a:p>
          <a:p>
            <a:pPr marL="1200150" lvl="2" indent="-285750">
              <a:buFontTx/>
              <a:buChar char="-"/>
            </a:pPr>
            <a:r>
              <a:rPr lang="en-US" sz="1200" dirty="0"/>
              <a:t>psychological risks: fear of losing jobs, over-reliance on technology, making wrong decisions, fear of perceived competence loss, etc.</a:t>
            </a:r>
          </a:p>
          <a:p>
            <a:pPr marL="1200150" lvl="2" indent="-285750">
              <a:buFontTx/>
              <a:buChar char="-"/>
            </a:pPr>
            <a:r>
              <a:rPr lang="en-US" sz="1200" dirty="0"/>
              <a:t>regulations – privacy and data protection: human face, medical records, employee surveillance, etc.</a:t>
            </a:r>
          </a:p>
          <a:p>
            <a:pPr marL="1200150" lvl="2" indent="-285750">
              <a:buFontTx/>
              <a:buChar char="-"/>
            </a:pPr>
            <a:r>
              <a:rPr lang="en-US" sz="1200" dirty="0"/>
              <a:t>regulations – compliance with safety standards</a:t>
            </a:r>
          </a:p>
        </p:txBody>
      </p:sp>
    </p:spTree>
    <p:extLst>
      <p:ext uri="{BB962C8B-B14F-4D97-AF65-F5344CB8AC3E}">
        <p14:creationId xmlns:p14="http://schemas.microsoft.com/office/powerpoint/2010/main" val="25806466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332781" y="107244"/>
            <a:ext cx="6165790" cy="523220"/>
          </a:xfrm>
          <a:prstGeom prst="rect">
            <a:avLst/>
          </a:prstGeom>
          <a:noFill/>
        </p:spPr>
        <p:txBody>
          <a:bodyPr wrap="none" rtlCol="0">
            <a:spAutoFit/>
          </a:bodyPr>
          <a:lstStyle/>
          <a:p>
            <a:r>
              <a:rPr lang="en-US" sz="2800" b="1" dirty="0"/>
              <a:t>Design: AR Development Tool Suitability</a:t>
            </a:r>
          </a:p>
        </p:txBody>
      </p:sp>
      <p:sp>
        <p:nvSpPr>
          <p:cNvPr id="2" name="TextBox 1">
            <a:extLst>
              <a:ext uri="{FF2B5EF4-FFF2-40B4-BE49-F238E27FC236}">
                <a16:creationId xmlns:a16="http://schemas.microsoft.com/office/drawing/2014/main" id="{23ED83F4-19EC-0CDF-B9AA-3E5BA529CB18}"/>
              </a:ext>
            </a:extLst>
          </p:cNvPr>
          <p:cNvSpPr txBox="1"/>
          <p:nvPr/>
        </p:nvSpPr>
        <p:spPr>
          <a:xfrm>
            <a:off x="1028130" y="823415"/>
            <a:ext cx="10654353" cy="6494085"/>
          </a:xfrm>
          <a:prstGeom prst="rect">
            <a:avLst/>
          </a:prstGeom>
          <a:noFill/>
        </p:spPr>
        <p:txBody>
          <a:bodyPr wrap="square" rtlCol="0">
            <a:spAutoFit/>
          </a:bodyPr>
          <a:lstStyle/>
          <a:p>
            <a:r>
              <a:rPr lang="en-US" sz="1600" dirty="0"/>
              <a:t>includes: dimensions to benchmark different tools</a:t>
            </a:r>
          </a:p>
          <a:p>
            <a:pPr marL="742950" lvl="1" indent="-285750">
              <a:buFontTx/>
              <a:buChar char="-"/>
            </a:pPr>
            <a:r>
              <a:rPr lang="en-US" sz="1600" dirty="0"/>
              <a:t>cost: open-source y/n</a:t>
            </a:r>
          </a:p>
          <a:p>
            <a:pPr marL="742950" lvl="1" indent="-285750">
              <a:buFontTx/>
              <a:buChar char="-"/>
            </a:pPr>
            <a:r>
              <a:rPr lang="en-US" sz="1600" dirty="0"/>
              <a:t>tracking capabilities</a:t>
            </a:r>
          </a:p>
          <a:p>
            <a:pPr marL="1200150" lvl="2" indent="-285750">
              <a:buFontTx/>
              <a:buChar char="-"/>
            </a:pPr>
            <a:r>
              <a:rPr lang="en-US" sz="1600" dirty="0"/>
              <a:t>fiduciary marker</a:t>
            </a:r>
          </a:p>
          <a:p>
            <a:pPr marL="1200150" lvl="2" indent="-285750">
              <a:buFontTx/>
              <a:buChar char="-"/>
            </a:pPr>
            <a:r>
              <a:rPr lang="en-US" sz="1600" dirty="0"/>
              <a:t>image marker</a:t>
            </a:r>
          </a:p>
          <a:p>
            <a:pPr marL="1200150" lvl="2" indent="-285750">
              <a:buFontTx/>
              <a:buChar char="-"/>
            </a:pPr>
            <a:r>
              <a:rPr lang="en-US" sz="1600" dirty="0"/>
              <a:t>face</a:t>
            </a:r>
          </a:p>
          <a:p>
            <a:pPr marL="1200150" lvl="2" indent="-285750">
              <a:buFontTx/>
              <a:buChar char="-"/>
            </a:pPr>
            <a:r>
              <a:rPr lang="en-US" sz="1600" dirty="0"/>
              <a:t>location: </a:t>
            </a:r>
            <a:r>
              <a:rPr lang="en-US" sz="1600" dirty="0" err="1"/>
              <a:t>gps</a:t>
            </a:r>
            <a:endParaRPr lang="en-US" sz="1600" dirty="0"/>
          </a:p>
          <a:p>
            <a:pPr marL="1200150" lvl="2" indent="-285750">
              <a:buFontTx/>
              <a:buChar char="-"/>
            </a:pPr>
            <a:r>
              <a:rPr lang="en-US" sz="1600" dirty="0"/>
              <a:t>natural feature</a:t>
            </a:r>
          </a:p>
          <a:p>
            <a:pPr marL="1200150" lvl="2" indent="-285750">
              <a:buFontTx/>
              <a:buChar char="-"/>
            </a:pPr>
            <a:r>
              <a:rPr lang="en-US" sz="1600" dirty="0"/>
              <a:t>spatial mapping</a:t>
            </a:r>
          </a:p>
          <a:p>
            <a:pPr marL="1200150" lvl="2" indent="-285750">
              <a:buFontTx/>
              <a:buChar char="-"/>
            </a:pPr>
            <a:r>
              <a:rPr lang="en-US" sz="1600" dirty="0"/>
              <a:t>world tracking aka. </a:t>
            </a:r>
            <a:r>
              <a:rPr lang="en-US" sz="1600" dirty="0" err="1"/>
              <a:t>markerless</a:t>
            </a:r>
            <a:endParaRPr lang="en-US" sz="1600" dirty="0"/>
          </a:p>
          <a:p>
            <a:pPr marL="1200150" lvl="2" indent="-285750">
              <a:buFontTx/>
              <a:buChar char="-"/>
            </a:pPr>
            <a:r>
              <a:rPr lang="en-US" sz="1600" dirty="0"/>
              <a:t>custom tracking: location indoors, electromagnetic sensor tracking, etc. </a:t>
            </a:r>
          </a:p>
          <a:p>
            <a:pPr marL="742950" lvl="1" indent="-285750">
              <a:buFontTx/>
              <a:buChar char="-"/>
            </a:pPr>
            <a:r>
              <a:rPr lang="en-US" sz="1600" dirty="0"/>
              <a:t>rendering capabilities</a:t>
            </a:r>
          </a:p>
          <a:p>
            <a:pPr marL="1200150" lvl="2" indent="-285750">
              <a:buFontTx/>
              <a:buChar char="-"/>
            </a:pPr>
            <a:r>
              <a:rPr lang="en-US" sz="1600" dirty="0" err="1"/>
              <a:t>hololens</a:t>
            </a:r>
            <a:r>
              <a:rPr lang="en-US" sz="1600" dirty="0"/>
              <a:t>: has azure remote rendering </a:t>
            </a:r>
            <a:r>
              <a:rPr lang="en-US" sz="1600" b="0" i="0" u="sng" dirty="0">
                <a:solidFill>
                  <a:srgbClr val="1155CC"/>
                </a:solidFill>
                <a:effectLst/>
                <a:latin typeface="Arial" panose="020B0604020202020204" pitchFamily="34" charset="0"/>
                <a:hlinkClick r:id="rId2"/>
              </a:rPr>
              <a:t>YT video: Reimagine bridge inspection with Azure Remote Rendering and HoloLens</a:t>
            </a:r>
            <a:endParaRPr lang="en-US" sz="1600" dirty="0"/>
          </a:p>
          <a:p>
            <a:pPr marL="742950" lvl="1" indent="-285750">
              <a:buFontTx/>
              <a:buChar char="-"/>
            </a:pPr>
            <a:r>
              <a:rPr lang="en-US" sz="1600" dirty="0"/>
              <a:t>interactivity: gives example of:</a:t>
            </a:r>
          </a:p>
          <a:p>
            <a:pPr marL="1200150" lvl="2" indent="-285750">
              <a:buFontTx/>
              <a:buChar char="-"/>
            </a:pPr>
            <a:r>
              <a:rPr lang="en-US" sz="1600" dirty="0"/>
              <a:t>gesture command</a:t>
            </a:r>
          </a:p>
          <a:p>
            <a:pPr marL="1200150" lvl="2" indent="-285750">
              <a:buFontTx/>
              <a:buChar char="-"/>
            </a:pPr>
            <a:r>
              <a:rPr lang="en-US" sz="1600" dirty="0"/>
              <a:t>voice command</a:t>
            </a:r>
          </a:p>
          <a:p>
            <a:pPr marL="1200150" lvl="2" indent="-285750">
              <a:buFontTx/>
              <a:buChar char="-"/>
            </a:pPr>
            <a:r>
              <a:rPr lang="en-US" sz="1600" dirty="0"/>
              <a:t>gaze command </a:t>
            </a:r>
          </a:p>
          <a:p>
            <a:pPr marL="1200150" lvl="2" indent="-285750">
              <a:buFontTx/>
              <a:buChar char="-"/>
            </a:pPr>
            <a:r>
              <a:rPr lang="en-US" sz="1600" dirty="0"/>
              <a:t>remote collaboration</a:t>
            </a:r>
          </a:p>
          <a:p>
            <a:pPr marL="742950" lvl="1" indent="-285750">
              <a:buFontTx/>
              <a:buChar char="-"/>
            </a:pPr>
            <a:r>
              <a:rPr lang="en-US" sz="1600" dirty="0"/>
              <a:t>ease of development</a:t>
            </a:r>
          </a:p>
          <a:p>
            <a:pPr marL="1200150" lvl="2" indent="-285750">
              <a:buFontTx/>
              <a:buChar char="-"/>
            </a:pPr>
            <a:r>
              <a:rPr lang="en-US" sz="1600" dirty="0"/>
              <a:t>graphical design interface</a:t>
            </a:r>
          </a:p>
          <a:p>
            <a:pPr marL="1200150" lvl="2" indent="-285750">
              <a:buFontTx/>
              <a:buChar char="-"/>
            </a:pPr>
            <a:r>
              <a:rPr lang="en-US" sz="1600" dirty="0"/>
              <a:t>simulator testing</a:t>
            </a:r>
          </a:p>
          <a:p>
            <a:pPr marL="1200150" lvl="2" indent="-285750">
              <a:buFontTx/>
              <a:buChar char="-"/>
            </a:pPr>
            <a:r>
              <a:rPr lang="en-US" sz="1600" dirty="0"/>
              <a:t>easy authoring system: success factors for AR adoption</a:t>
            </a:r>
            <a:endParaRPr lang="en-US" sz="1600" i="1" dirty="0">
              <a:solidFill>
                <a:srgbClr val="00B0F0"/>
              </a:solidFill>
            </a:endParaRPr>
          </a:p>
          <a:p>
            <a:pPr marL="1200150" lvl="2" indent="-285750">
              <a:buFontTx/>
              <a:buChar char="-"/>
            </a:pPr>
            <a:endParaRPr lang="en-US" sz="1600" i="1" dirty="0">
              <a:solidFill>
                <a:srgbClr val="00B0F0"/>
              </a:solidFill>
            </a:endParaRPr>
          </a:p>
          <a:p>
            <a:pPr lvl="1"/>
            <a:endParaRPr lang="en-US" sz="1600" dirty="0"/>
          </a:p>
          <a:p>
            <a:endParaRPr lang="en-US" sz="1600" dirty="0"/>
          </a:p>
        </p:txBody>
      </p:sp>
    </p:spTree>
    <p:extLst>
      <p:ext uri="{BB962C8B-B14F-4D97-AF65-F5344CB8AC3E}">
        <p14:creationId xmlns:p14="http://schemas.microsoft.com/office/powerpoint/2010/main" val="16417784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1E1C654-5B55-6FF8-1D4C-4B1672FD1C46}"/>
              </a:ext>
            </a:extLst>
          </p:cNvPr>
          <p:cNvSpPr/>
          <p:nvPr/>
        </p:nvSpPr>
        <p:spPr>
          <a:xfrm>
            <a:off x="5141136" y="1421340"/>
            <a:ext cx="4084345" cy="4864691"/>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023E7ED-C309-C5E8-31B7-7D3E27DACF22}"/>
              </a:ext>
            </a:extLst>
          </p:cNvPr>
          <p:cNvSpPr txBox="1"/>
          <p:nvPr/>
        </p:nvSpPr>
        <p:spPr>
          <a:xfrm>
            <a:off x="332781" y="107244"/>
            <a:ext cx="5634556" cy="523220"/>
          </a:xfrm>
          <a:prstGeom prst="rect">
            <a:avLst/>
          </a:prstGeom>
          <a:noFill/>
        </p:spPr>
        <p:txBody>
          <a:bodyPr wrap="none" rtlCol="0">
            <a:spAutoFit/>
          </a:bodyPr>
          <a:lstStyle/>
          <a:p>
            <a:r>
              <a:rPr lang="en-US" sz="2800" b="1" dirty="0"/>
              <a:t>Web AR Implementation Framework</a:t>
            </a:r>
          </a:p>
        </p:txBody>
      </p:sp>
      <p:sp>
        <p:nvSpPr>
          <p:cNvPr id="4" name="Rectangle 3">
            <a:extLst>
              <a:ext uri="{FF2B5EF4-FFF2-40B4-BE49-F238E27FC236}">
                <a16:creationId xmlns:a16="http://schemas.microsoft.com/office/drawing/2014/main" id="{AA92D69D-AEF5-F1E4-A9AB-959C4F8DA05C}"/>
              </a:ext>
            </a:extLst>
          </p:cNvPr>
          <p:cNvSpPr/>
          <p:nvPr/>
        </p:nvSpPr>
        <p:spPr>
          <a:xfrm>
            <a:off x="10724672" y="895705"/>
            <a:ext cx="1158947" cy="5622048"/>
          </a:xfrm>
          <a:prstGeom prst="rect">
            <a:avLst/>
          </a:prstGeom>
          <a:noFill/>
          <a:ln w="28575" cap="flat" cmpd="sng" algn="ctr">
            <a:solidFill>
              <a:srgbClr val="0070C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Deploy</a:t>
            </a:r>
            <a:endParaRPr lang="en-US" sz="1200" dirty="0">
              <a:solidFill>
                <a:srgbClr val="000000"/>
              </a:solidFill>
              <a:latin typeface="Arial" panose="020B0604020202020204"/>
            </a:endParaRPr>
          </a:p>
        </p:txBody>
      </p:sp>
      <p:sp>
        <p:nvSpPr>
          <p:cNvPr id="5" name="Rectangle 4">
            <a:extLst>
              <a:ext uri="{FF2B5EF4-FFF2-40B4-BE49-F238E27FC236}">
                <a16:creationId xmlns:a16="http://schemas.microsoft.com/office/drawing/2014/main" id="{43C291AF-7C85-5293-66CD-9C2B258B3D7C}"/>
              </a:ext>
            </a:extLst>
          </p:cNvPr>
          <p:cNvSpPr/>
          <p:nvPr/>
        </p:nvSpPr>
        <p:spPr>
          <a:xfrm>
            <a:off x="9473574" y="895706"/>
            <a:ext cx="1158947" cy="5622048"/>
          </a:xfrm>
          <a:prstGeom prst="rect">
            <a:avLst/>
          </a:prstGeom>
          <a:noFill/>
          <a:ln w="28575" cap="flat" cmpd="sng" algn="ctr">
            <a:solidFill>
              <a:srgbClr val="0070C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Develop</a:t>
            </a:r>
            <a:endParaRPr lang="en-US" sz="1200" dirty="0">
              <a:solidFill>
                <a:srgbClr val="000000"/>
              </a:solidFill>
              <a:latin typeface="Arial" panose="020B0604020202020204"/>
            </a:endParaRPr>
          </a:p>
        </p:txBody>
      </p:sp>
      <p:sp>
        <p:nvSpPr>
          <p:cNvPr id="6" name="Rectangle 5">
            <a:extLst>
              <a:ext uri="{FF2B5EF4-FFF2-40B4-BE49-F238E27FC236}">
                <a16:creationId xmlns:a16="http://schemas.microsoft.com/office/drawing/2014/main" id="{7210034C-8D03-4E5C-288C-87600CEB7EB1}"/>
              </a:ext>
            </a:extLst>
          </p:cNvPr>
          <p:cNvSpPr/>
          <p:nvPr/>
        </p:nvSpPr>
        <p:spPr>
          <a:xfrm>
            <a:off x="329575" y="895705"/>
            <a:ext cx="9051848" cy="5622049"/>
          </a:xfrm>
          <a:prstGeom prst="rect">
            <a:avLst/>
          </a:prstGeom>
          <a:noFill/>
          <a:ln w="28575" cap="flat" cmpd="sng" algn="ctr">
            <a:solidFill>
              <a:srgbClr val="0070C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Design</a:t>
            </a:r>
            <a:endParaRPr lang="en-US" sz="1200" dirty="0">
              <a:solidFill>
                <a:srgbClr val="000000"/>
              </a:solidFill>
              <a:latin typeface="Arial" panose="020B0604020202020204"/>
            </a:endParaRPr>
          </a:p>
        </p:txBody>
      </p:sp>
      <p:sp>
        <p:nvSpPr>
          <p:cNvPr id="8" name="Rectangle 7">
            <a:extLst>
              <a:ext uri="{FF2B5EF4-FFF2-40B4-BE49-F238E27FC236}">
                <a16:creationId xmlns:a16="http://schemas.microsoft.com/office/drawing/2014/main" id="{8071A1BC-1CC0-0E45-E2BC-F503B6284D40}"/>
              </a:ext>
            </a:extLst>
          </p:cNvPr>
          <p:cNvSpPr/>
          <p:nvPr/>
        </p:nvSpPr>
        <p:spPr>
          <a:xfrm>
            <a:off x="452508" y="1410707"/>
            <a:ext cx="2244581" cy="408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a:rPr>
              <a:t>Process suitability for AR</a:t>
            </a:r>
          </a:p>
        </p:txBody>
      </p:sp>
      <p:sp>
        <p:nvSpPr>
          <p:cNvPr id="9" name="Rectangle 8">
            <a:extLst>
              <a:ext uri="{FF2B5EF4-FFF2-40B4-BE49-F238E27FC236}">
                <a16:creationId xmlns:a16="http://schemas.microsoft.com/office/drawing/2014/main" id="{20AC084E-D39D-F43E-90EA-DBAC9C942C60}"/>
              </a:ext>
            </a:extLst>
          </p:cNvPr>
          <p:cNvSpPr/>
          <p:nvPr/>
        </p:nvSpPr>
        <p:spPr>
          <a:xfrm>
            <a:off x="2796822" y="1410707"/>
            <a:ext cx="2244581" cy="408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a:rPr>
              <a:t>Web AR suitability</a:t>
            </a:r>
          </a:p>
        </p:txBody>
      </p:sp>
      <p:sp>
        <p:nvSpPr>
          <p:cNvPr id="10" name="Rectangle 9">
            <a:extLst>
              <a:ext uri="{FF2B5EF4-FFF2-40B4-BE49-F238E27FC236}">
                <a16:creationId xmlns:a16="http://schemas.microsoft.com/office/drawing/2014/main" id="{FAF0F562-1150-CCED-EEC4-E63604D525B9}"/>
              </a:ext>
            </a:extLst>
          </p:cNvPr>
          <p:cNvSpPr/>
          <p:nvPr/>
        </p:nvSpPr>
        <p:spPr>
          <a:xfrm>
            <a:off x="5141136" y="1410707"/>
            <a:ext cx="4084345" cy="408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a:rPr>
              <a:t>Web AR tools suitability</a:t>
            </a:r>
          </a:p>
        </p:txBody>
      </p:sp>
      <p:sp>
        <p:nvSpPr>
          <p:cNvPr id="12" name="Rectangle 11">
            <a:extLst>
              <a:ext uri="{FF2B5EF4-FFF2-40B4-BE49-F238E27FC236}">
                <a16:creationId xmlns:a16="http://schemas.microsoft.com/office/drawing/2014/main" id="{6CE1A090-8644-1517-070E-D4DCCF1CA4EA}"/>
              </a:ext>
            </a:extLst>
          </p:cNvPr>
          <p:cNvSpPr/>
          <p:nvPr/>
        </p:nvSpPr>
        <p:spPr>
          <a:xfrm>
            <a:off x="9560741" y="1410707"/>
            <a:ext cx="2244581" cy="12271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a:rPr>
              <a:t>Prototype serverless architecture</a:t>
            </a:r>
          </a:p>
        </p:txBody>
      </p:sp>
      <p:sp>
        <p:nvSpPr>
          <p:cNvPr id="14" name="Rectangle 13">
            <a:extLst>
              <a:ext uri="{FF2B5EF4-FFF2-40B4-BE49-F238E27FC236}">
                <a16:creationId xmlns:a16="http://schemas.microsoft.com/office/drawing/2014/main" id="{BFD092CD-32B7-940F-297E-F1AB68CD4DBF}"/>
              </a:ext>
            </a:extLst>
          </p:cNvPr>
          <p:cNvSpPr/>
          <p:nvPr/>
        </p:nvSpPr>
        <p:spPr>
          <a:xfrm>
            <a:off x="2801974" y="1421340"/>
            <a:ext cx="2223646" cy="4864693"/>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233575-649D-77D3-E326-E9719A9FBAE6}"/>
              </a:ext>
            </a:extLst>
          </p:cNvPr>
          <p:cNvSpPr/>
          <p:nvPr/>
        </p:nvSpPr>
        <p:spPr>
          <a:xfrm>
            <a:off x="465241" y="1421338"/>
            <a:ext cx="2221217" cy="4864693"/>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12D3707-D766-445E-0166-FC3CEF701085}"/>
              </a:ext>
            </a:extLst>
          </p:cNvPr>
          <p:cNvSpPr txBox="1"/>
          <p:nvPr/>
        </p:nvSpPr>
        <p:spPr>
          <a:xfrm>
            <a:off x="5265022" y="1900642"/>
            <a:ext cx="3821228" cy="523220"/>
          </a:xfrm>
          <a:prstGeom prst="rect">
            <a:avLst/>
          </a:prstGeom>
          <a:noFill/>
        </p:spPr>
        <p:txBody>
          <a:bodyPr wrap="square" rtlCol="0">
            <a:spAutoFit/>
          </a:bodyPr>
          <a:lstStyle/>
          <a:p>
            <a:r>
              <a:rPr lang="en-US" sz="1400" dirty="0"/>
              <a:t>Provide a </a:t>
            </a:r>
            <a:r>
              <a:rPr lang="en-US" sz="1400" b="1" i="1" dirty="0"/>
              <a:t>vendor landscape</a:t>
            </a:r>
            <a:r>
              <a:rPr lang="en-US" sz="1400" dirty="0"/>
              <a:t> to speed up the selection of Web AR tools for chosen use case.</a:t>
            </a:r>
          </a:p>
        </p:txBody>
      </p:sp>
      <p:sp>
        <p:nvSpPr>
          <p:cNvPr id="18" name="TextBox 17">
            <a:extLst>
              <a:ext uri="{FF2B5EF4-FFF2-40B4-BE49-F238E27FC236}">
                <a16:creationId xmlns:a16="http://schemas.microsoft.com/office/drawing/2014/main" id="{49112CEF-0AA8-C6C6-7F10-441862F14B89}"/>
              </a:ext>
            </a:extLst>
          </p:cNvPr>
          <p:cNvSpPr txBox="1"/>
          <p:nvPr/>
        </p:nvSpPr>
        <p:spPr>
          <a:xfrm>
            <a:off x="2831769" y="1884828"/>
            <a:ext cx="2057867" cy="4401205"/>
          </a:xfrm>
          <a:prstGeom prst="rect">
            <a:avLst/>
          </a:prstGeom>
          <a:noFill/>
        </p:spPr>
        <p:txBody>
          <a:bodyPr wrap="square" rtlCol="0">
            <a:spAutoFit/>
          </a:bodyPr>
          <a:lstStyle/>
          <a:p>
            <a:r>
              <a:rPr lang="en-US" sz="1400" dirty="0"/>
              <a:t>Distill a list of </a:t>
            </a:r>
            <a:r>
              <a:rPr lang="en-US" sz="1400" b="1" i="1" dirty="0"/>
              <a:t>web AR  characteristics</a:t>
            </a:r>
            <a:r>
              <a:rPr lang="en-US" sz="1400" dirty="0"/>
              <a:t>, </a:t>
            </a:r>
            <a:r>
              <a:rPr lang="en-US" sz="1400" b="1" i="1" dirty="0"/>
              <a:t>capabilities</a:t>
            </a:r>
            <a:r>
              <a:rPr lang="en-US" sz="1400" dirty="0"/>
              <a:t>, and </a:t>
            </a:r>
            <a:r>
              <a:rPr lang="en-US" sz="1400" b="1" i="1" dirty="0"/>
              <a:t>limitations</a:t>
            </a:r>
            <a:r>
              <a:rPr lang="en-US" sz="1400" dirty="0"/>
              <a:t> to help determine if web AR is a suitable AR platform for chosen use case. </a:t>
            </a:r>
          </a:p>
          <a:p>
            <a:endParaRPr lang="en-US" sz="1400" dirty="0"/>
          </a:p>
          <a:p>
            <a:r>
              <a:rPr lang="en-US" sz="1400" dirty="0"/>
              <a:t>Example: </a:t>
            </a:r>
          </a:p>
          <a:p>
            <a:r>
              <a:rPr lang="en-US" sz="1400" dirty="0"/>
              <a:t>1) Working conditions: web AR requires stable internet connection</a:t>
            </a:r>
          </a:p>
          <a:p>
            <a:endParaRPr lang="en-US" sz="1400" dirty="0"/>
          </a:p>
          <a:p>
            <a:r>
              <a:rPr lang="en-US" sz="1400" dirty="0"/>
              <a:t>2) Hand usage: one hand occupied (surgeon example)</a:t>
            </a:r>
          </a:p>
          <a:p>
            <a:endParaRPr lang="en-US" sz="1400" dirty="0"/>
          </a:p>
          <a:p>
            <a:r>
              <a:rPr lang="en-US" sz="1400" dirty="0"/>
              <a:t>3) Interactivity: web AR does not support gaze control</a:t>
            </a:r>
          </a:p>
        </p:txBody>
      </p:sp>
      <p:sp>
        <p:nvSpPr>
          <p:cNvPr id="19" name="TextBox 18">
            <a:extLst>
              <a:ext uri="{FF2B5EF4-FFF2-40B4-BE49-F238E27FC236}">
                <a16:creationId xmlns:a16="http://schemas.microsoft.com/office/drawing/2014/main" id="{E84CFD5A-7929-DE8B-C079-5F9CD0B846E5}"/>
              </a:ext>
            </a:extLst>
          </p:cNvPr>
          <p:cNvSpPr txBox="1"/>
          <p:nvPr/>
        </p:nvSpPr>
        <p:spPr>
          <a:xfrm>
            <a:off x="545864" y="1900642"/>
            <a:ext cx="2057867" cy="1815882"/>
          </a:xfrm>
          <a:prstGeom prst="rect">
            <a:avLst/>
          </a:prstGeom>
          <a:noFill/>
        </p:spPr>
        <p:txBody>
          <a:bodyPr wrap="square" rtlCol="0">
            <a:spAutoFit/>
          </a:bodyPr>
          <a:lstStyle/>
          <a:p>
            <a:r>
              <a:rPr lang="en-US" sz="1400" dirty="0"/>
              <a:t>A list of factors which determine if AR can help improve a process:</a:t>
            </a:r>
          </a:p>
          <a:p>
            <a:endParaRPr lang="en-US" sz="1400" dirty="0"/>
          </a:p>
          <a:p>
            <a:r>
              <a:rPr lang="en-US" sz="1400" dirty="0"/>
              <a:t>Example: </a:t>
            </a:r>
          </a:p>
          <a:p>
            <a:r>
              <a:rPr lang="en-US" sz="1400" dirty="0"/>
              <a:t>1) Equipment inspection and maintenance</a:t>
            </a:r>
          </a:p>
          <a:p>
            <a:pPr marL="342900" indent="-342900">
              <a:buAutoNum type="arabicParenR"/>
            </a:pPr>
            <a:endParaRPr lang="en-US" sz="1400" dirty="0"/>
          </a:p>
        </p:txBody>
      </p:sp>
      <p:pic>
        <p:nvPicPr>
          <p:cNvPr id="23" name="Picture 22">
            <a:extLst>
              <a:ext uri="{FF2B5EF4-FFF2-40B4-BE49-F238E27FC236}">
                <a16:creationId xmlns:a16="http://schemas.microsoft.com/office/drawing/2014/main" id="{4BB3538B-C3FA-416D-D24D-DF0EDEC80D6E}"/>
              </a:ext>
            </a:extLst>
          </p:cNvPr>
          <p:cNvPicPr>
            <a:picLocks noChangeAspect="1"/>
          </p:cNvPicPr>
          <p:nvPr/>
        </p:nvPicPr>
        <p:blipFill>
          <a:blip r:embed="rId2"/>
          <a:stretch>
            <a:fillRect/>
          </a:stretch>
        </p:blipFill>
        <p:spPr>
          <a:xfrm>
            <a:off x="5385474" y="2637879"/>
            <a:ext cx="3416476" cy="2648086"/>
          </a:xfrm>
          <a:prstGeom prst="rect">
            <a:avLst/>
          </a:prstGeom>
        </p:spPr>
      </p:pic>
    </p:spTree>
    <p:extLst>
      <p:ext uri="{BB962C8B-B14F-4D97-AF65-F5344CB8AC3E}">
        <p14:creationId xmlns:p14="http://schemas.microsoft.com/office/powerpoint/2010/main" val="2287691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332781" y="107244"/>
            <a:ext cx="6374822" cy="523220"/>
          </a:xfrm>
          <a:prstGeom prst="rect">
            <a:avLst/>
          </a:prstGeom>
          <a:noFill/>
        </p:spPr>
        <p:txBody>
          <a:bodyPr wrap="none" rtlCol="0">
            <a:spAutoFit/>
          </a:bodyPr>
          <a:lstStyle/>
          <a:p>
            <a:r>
              <a:rPr lang="en-US" sz="2800" b="1" dirty="0"/>
              <a:t>AR Implementation Framework Overview</a:t>
            </a:r>
          </a:p>
        </p:txBody>
      </p:sp>
      <p:sp>
        <p:nvSpPr>
          <p:cNvPr id="2" name="TextBox 1">
            <a:extLst>
              <a:ext uri="{FF2B5EF4-FFF2-40B4-BE49-F238E27FC236}">
                <a16:creationId xmlns:a16="http://schemas.microsoft.com/office/drawing/2014/main" id="{08A62579-5225-F22F-E12E-7973E1D5C489}"/>
              </a:ext>
            </a:extLst>
          </p:cNvPr>
          <p:cNvSpPr txBox="1"/>
          <p:nvPr/>
        </p:nvSpPr>
        <p:spPr>
          <a:xfrm>
            <a:off x="1023581" y="823415"/>
            <a:ext cx="10654353" cy="6186309"/>
          </a:xfrm>
          <a:prstGeom prst="rect">
            <a:avLst/>
          </a:prstGeom>
          <a:noFill/>
        </p:spPr>
        <p:txBody>
          <a:bodyPr wrap="square" rtlCol="0">
            <a:spAutoFit/>
          </a:bodyPr>
          <a:lstStyle/>
          <a:p>
            <a:r>
              <a:rPr lang="en-US" dirty="0"/>
              <a:t>includes: </a:t>
            </a:r>
          </a:p>
          <a:p>
            <a:pPr marL="285750" indent="-285750">
              <a:buFontTx/>
              <a:buChar char="-"/>
            </a:pPr>
            <a:r>
              <a:rPr lang="en-US" dirty="0"/>
              <a:t>3 phases and research output:</a:t>
            </a:r>
          </a:p>
          <a:p>
            <a:pPr marL="742950" lvl="1" indent="-285750">
              <a:buFontTx/>
              <a:buChar char="-"/>
            </a:pPr>
            <a:r>
              <a:rPr lang="en-US" dirty="0"/>
              <a:t>design: </a:t>
            </a:r>
          </a:p>
          <a:p>
            <a:pPr marL="1200150" lvl="2" indent="-285750">
              <a:buFontTx/>
              <a:buChar char="-"/>
            </a:pPr>
            <a:r>
              <a:rPr lang="en-US" dirty="0"/>
              <a:t>3 questions: 1) process suitability for AR 2) AR platform suitability 3) AR dev tool suitability</a:t>
            </a:r>
          </a:p>
          <a:p>
            <a:pPr marL="742950" lvl="1" indent="-285750">
              <a:buFontTx/>
              <a:buChar char="-"/>
            </a:pPr>
            <a:r>
              <a:rPr lang="en-US" dirty="0"/>
              <a:t>develop: </a:t>
            </a:r>
          </a:p>
          <a:p>
            <a:pPr marL="1200150" lvl="2" indent="-285750">
              <a:buFontTx/>
              <a:buChar char="-"/>
            </a:pPr>
            <a:r>
              <a:rPr lang="en-US" dirty="0"/>
              <a:t>experience using web </a:t>
            </a:r>
            <a:r>
              <a:rPr lang="en-US" dirty="0" err="1"/>
              <a:t>ar</a:t>
            </a:r>
            <a:r>
              <a:rPr lang="en-US" dirty="0"/>
              <a:t> tools feed into 1) AR dev tool suitability 2) AR platform suitability</a:t>
            </a:r>
          </a:p>
          <a:p>
            <a:pPr marL="1200150" lvl="2" indent="-285750">
              <a:buFontTx/>
              <a:buChar char="-"/>
            </a:pPr>
            <a:r>
              <a:rPr lang="en-US" dirty="0"/>
              <a:t>service-orientated architecture (SOA)</a:t>
            </a:r>
          </a:p>
          <a:p>
            <a:pPr marL="1200150" lvl="2" indent="-285750">
              <a:buFontTx/>
              <a:buChar char="-"/>
            </a:pPr>
            <a:r>
              <a:rPr lang="en-US" dirty="0"/>
              <a:t>Agile development</a:t>
            </a:r>
          </a:p>
          <a:p>
            <a:pPr marL="1200150" lvl="2" indent="-285750">
              <a:buFontTx/>
              <a:buChar char="-"/>
            </a:pPr>
            <a:r>
              <a:rPr lang="en-US" dirty="0"/>
              <a:t>CI/CD for rapid release &gt; address a success factor for AR adoption: </a:t>
            </a:r>
            <a:r>
              <a:rPr lang="en-US" sz="1800" dirty="0"/>
              <a:t>implementation cost: design, develop, deploy, maintain</a:t>
            </a:r>
            <a:endParaRPr lang="en-US" dirty="0"/>
          </a:p>
          <a:p>
            <a:pPr marL="742950" lvl="1" indent="-285750">
              <a:buFontTx/>
              <a:buChar char="-"/>
            </a:pPr>
            <a:r>
              <a:rPr lang="en-US" dirty="0"/>
              <a:t>deploy: </a:t>
            </a:r>
          </a:p>
          <a:p>
            <a:pPr marL="1200150" lvl="2" indent="-285750">
              <a:buFontTx/>
              <a:buChar char="-"/>
            </a:pPr>
            <a:r>
              <a:rPr lang="en-US" dirty="0"/>
              <a:t>security principles: least privilege + zero-trust + IaC + serverless + design decisions &gt; success factor: </a:t>
            </a:r>
            <a:r>
              <a:rPr lang="en-US" sz="1800" dirty="0"/>
              <a:t>integration with enterprise systems: authorized data access and data updates </a:t>
            </a:r>
            <a:endParaRPr lang="en-US" dirty="0"/>
          </a:p>
          <a:p>
            <a:pPr marL="1200150" lvl="2" indent="-285750">
              <a:buFontTx/>
              <a:buChar char="-"/>
            </a:pPr>
            <a:r>
              <a:rPr lang="en-US" dirty="0"/>
              <a:t>Design for cost optimization &gt; address a success factor for AR adoption: </a:t>
            </a:r>
            <a:r>
              <a:rPr lang="en-US" sz="1800" dirty="0"/>
              <a:t>implementation cost: design, develop, deploy, maintain</a:t>
            </a:r>
            <a:endParaRPr lang="en-US" dirty="0"/>
          </a:p>
          <a:p>
            <a:pPr marL="1200150" lvl="2" indent="-285750">
              <a:buFontTx/>
              <a:buChar char="-"/>
            </a:pPr>
            <a:endParaRPr lang="en-US" dirty="0"/>
          </a:p>
          <a:p>
            <a:pPr marL="1200150" lvl="2" indent="-285750">
              <a:buFontTx/>
              <a:buChar char="-"/>
            </a:pPr>
            <a:endParaRPr lang="en-US" dirty="0"/>
          </a:p>
          <a:p>
            <a:pPr marL="1200150" lvl="2" indent="-285750">
              <a:buFontTx/>
              <a:buChar char="-"/>
            </a:pPr>
            <a:endParaRPr lang="en-US" dirty="0"/>
          </a:p>
          <a:p>
            <a:pPr marL="1200150" lvl="2" indent="-285750">
              <a:buFontTx/>
              <a:buChar char="-"/>
            </a:pPr>
            <a:endParaRPr lang="en-US" dirty="0"/>
          </a:p>
          <a:p>
            <a:pPr marL="1200150" lvl="2" indent="-285750">
              <a:buFontTx/>
              <a:buChar char="-"/>
            </a:pPr>
            <a:endParaRPr lang="en-US" dirty="0"/>
          </a:p>
          <a:p>
            <a:pPr lvl="1"/>
            <a:endParaRPr lang="en-US" dirty="0"/>
          </a:p>
          <a:p>
            <a:endParaRPr lang="en-US" dirty="0"/>
          </a:p>
        </p:txBody>
      </p:sp>
    </p:spTree>
    <p:extLst>
      <p:ext uri="{BB962C8B-B14F-4D97-AF65-F5344CB8AC3E}">
        <p14:creationId xmlns:p14="http://schemas.microsoft.com/office/powerpoint/2010/main" val="3869588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715349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10366043" cy="523220"/>
          </a:xfrm>
          <a:prstGeom prst="rect">
            <a:avLst/>
          </a:prstGeom>
          <a:noFill/>
        </p:spPr>
        <p:txBody>
          <a:bodyPr wrap="none" rtlCol="0">
            <a:spAutoFit/>
          </a:bodyPr>
          <a:lstStyle/>
          <a:p>
            <a:r>
              <a:rPr lang="en-US" sz="2800" b="1" dirty="0">
                <a:solidFill>
                  <a:srgbClr val="A100FF"/>
                </a:solidFill>
              </a:rPr>
              <a:t>Design: Determine Process Suitability for AR Based on 2 Dimensions</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2" name="Group 1">
            <a:extLst>
              <a:ext uri="{FF2B5EF4-FFF2-40B4-BE49-F238E27FC236}">
                <a16:creationId xmlns:a16="http://schemas.microsoft.com/office/drawing/2014/main" id="{E21F4618-2FF9-DB31-BBB1-41ABE3B2102B}"/>
              </a:ext>
            </a:extLst>
          </p:cNvPr>
          <p:cNvGrpSpPr/>
          <p:nvPr/>
        </p:nvGrpSpPr>
        <p:grpSpPr>
          <a:xfrm>
            <a:off x="10571022" y="127312"/>
            <a:ext cx="1160409" cy="829046"/>
            <a:chOff x="10926763" y="1652588"/>
            <a:chExt cx="3900487" cy="4508501"/>
          </a:xfrm>
        </p:grpSpPr>
        <p:sp>
          <p:nvSpPr>
            <p:cNvPr id="13" name="Freeform 5">
              <a:extLst>
                <a:ext uri="{FF2B5EF4-FFF2-40B4-BE49-F238E27FC236}">
                  <a16:creationId xmlns:a16="http://schemas.microsoft.com/office/drawing/2014/main" id="{744076FB-0C17-5589-3655-A696F366D0B1}"/>
                </a:ext>
              </a:extLst>
            </p:cNvPr>
            <p:cNvSpPr>
              <a:spLocks/>
            </p:cNvSpPr>
            <p:nvPr/>
          </p:nvSpPr>
          <p:spPr bwMode="auto">
            <a:xfrm>
              <a:off x="10926763" y="1997076"/>
              <a:ext cx="3900487" cy="4164013"/>
            </a:xfrm>
            <a:custGeom>
              <a:avLst/>
              <a:gdLst>
                <a:gd name="T0" fmla="*/ 1024 w 1037"/>
                <a:gd name="T1" fmla="*/ 0 h 1107"/>
                <a:gd name="T2" fmla="*/ 1024 w 1037"/>
                <a:gd name="T3" fmla="*/ 0 h 1107"/>
                <a:gd name="T4" fmla="*/ 955 w 1037"/>
                <a:gd name="T5" fmla="*/ 996 h 1107"/>
                <a:gd name="T6" fmla="*/ 302 w 1037"/>
                <a:gd name="T7" fmla="*/ 1090 h 1107"/>
                <a:gd name="T8" fmla="*/ 0 w 1037"/>
                <a:gd name="T9" fmla="*/ 1068 h 1107"/>
                <a:gd name="T10" fmla="*/ 0 w 1037"/>
                <a:gd name="T11" fmla="*/ 1068 h 1107"/>
                <a:gd name="T12" fmla="*/ 384 w 1037"/>
                <a:gd name="T13" fmla="*/ 1107 h 1107"/>
                <a:gd name="T14" fmla="*/ 1037 w 1037"/>
                <a:gd name="T15" fmla="*/ 1051 h 1107"/>
                <a:gd name="T16" fmla="*/ 1024 w 1037"/>
                <a:gd name="T1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107">
                  <a:moveTo>
                    <a:pt x="1024" y="0"/>
                  </a:moveTo>
                  <a:cubicBezTo>
                    <a:pt x="1024" y="0"/>
                    <a:pt x="1024" y="0"/>
                    <a:pt x="1024" y="0"/>
                  </a:cubicBezTo>
                  <a:cubicBezTo>
                    <a:pt x="1024" y="0"/>
                    <a:pt x="1005" y="786"/>
                    <a:pt x="955" y="996"/>
                  </a:cubicBezTo>
                  <a:cubicBezTo>
                    <a:pt x="955" y="996"/>
                    <a:pt x="676" y="1090"/>
                    <a:pt x="302" y="1090"/>
                  </a:cubicBezTo>
                  <a:cubicBezTo>
                    <a:pt x="206" y="1090"/>
                    <a:pt x="105" y="1084"/>
                    <a:pt x="0" y="1068"/>
                  </a:cubicBezTo>
                  <a:cubicBezTo>
                    <a:pt x="0" y="1068"/>
                    <a:pt x="0" y="1068"/>
                    <a:pt x="0" y="1068"/>
                  </a:cubicBezTo>
                  <a:cubicBezTo>
                    <a:pt x="110" y="1097"/>
                    <a:pt x="247" y="1107"/>
                    <a:pt x="384" y="1107"/>
                  </a:cubicBezTo>
                  <a:cubicBezTo>
                    <a:pt x="708" y="1107"/>
                    <a:pt x="1037" y="1051"/>
                    <a:pt x="1037" y="1051"/>
                  </a:cubicBezTo>
                  <a:cubicBezTo>
                    <a:pt x="1024" y="0"/>
                    <a:pt x="1024" y="0"/>
                    <a:pt x="1024" y="0"/>
                  </a:cubicBezTo>
                </a:path>
              </a:pathLst>
            </a:custGeom>
            <a:solidFill>
              <a:schemeClr val="tx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6">
              <a:extLst>
                <a:ext uri="{FF2B5EF4-FFF2-40B4-BE49-F238E27FC236}">
                  <a16:creationId xmlns:a16="http://schemas.microsoft.com/office/drawing/2014/main" id="{5BC61B0E-7BD3-FFC6-96DA-2C916B252717}"/>
                </a:ext>
              </a:extLst>
            </p:cNvPr>
            <p:cNvSpPr>
              <a:spLocks/>
            </p:cNvSpPr>
            <p:nvPr/>
          </p:nvSpPr>
          <p:spPr bwMode="auto">
            <a:xfrm>
              <a:off x="10926763" y="1974849"/>
              <a:ext cx="3851274" cy="3498695"/>
            </a:xfrm>
            <a:custGeom>
              <a:avLst/>
              <a:gdLst>
                <a:gd name="T0" fmla="*/ 1024 w 1024"/>
                <a:gd name="T1" fmla="*/ 6 h 1150"/>
                <a:gd name="T2" fmla="*/ 955 w 1024"/>
                <a:gd name="T3" fmla="*/ 1002 h 1150"/>
                <a:gd name="T4" fmla="*/ 0 w 1024"/>
                <a:gd name="T5" fmla="*/ 1074 h 1150"/>
                <a:gd name="T6" fmla="*/ 0 w 1024"/>
                <a:gd name="T7" fmla="*/ 0 h 1150"/>
                <a:gd name="T8" fmla="*/ 1024 w 1024"/>
                <a:gd name="T9" fmla="*/ 6 h 1150"/>
              </a:gdLst>
              <a:ahLst/>
              <a:cxnLst>
                <a:cxn ang="0">
                  <a:pos x="T0" y="T1"/>
                </a:cxn>
                <a:cxn ang="0">
                  <a:pos x="T2" y="T3"/>
                </a:cxn>
                <a:cxn ang="0">
                  <a:pos x="T4" y="T5"/>
                </a:cxn>
                <a:cxn ang="0">
                  <a:pos x="T6" y="T7"/>
                </a:cxn>
                <a:cxn ang="0">
                  <a:pos x="T8" y="T9"/>
                </a:cxn>
              </a:cxnLst>
              <a:rect l="0" t="0" r="r" b="b"/>
              <a:pathLst>
                <a:path w="1024" h="1150">
                  <a:moveTo>
                    <a:pt x="1024" y="6"/>
                  </a:moveTo>
                  <a:cubicBezTo>
                    <a:pt x="1024" y="6"/>
                    <a:pt x="1005" y="792"/>
                    <a:pt x="955" y="1002"/>
                  </a:cubicBezTo>
                  <a:cubicBezTo>
                    <a:pt x="955" y="1002"/>
                    <a:pt x="515" y="1150"/>
                    <a:pt x="0" y="1074"/>
                  </a:cubicBezTo>
                  <a:cubicBezTo>
                    <a:pt x="0" y="0"/>
                    <a:pt x="0" y="0"/>
                    <a:pt x="0" y="0"/>
                  </a:cubicBezTo>
                  <a:cubicBezTo>
                    <a:pt x="1024" y="6"/>
                    <a:pt x="1024" y="6"/>
                    <a:pt x="1024" y="6"/>
                  </a:cubicBezTo>
                </a:path>
              </a:pathLst>
            </a:custGeom>
            <a:solidFill>
              <a:srgbClr val="FCE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400" dirty="0"/>
                <a:t>37 use cases</a:t>
              </a:r>
            </a:p>
            <a:p>
              <a:r>
                <a:rPr lang="en-US" sz="1400" dirty="0"/>
                <a:t>reviewed</a:t>
              </a:r>
              <a:endParaRPr lang="id-ID" sz="1400" dirty="0"/>
            </a:p>
          </p:txBody>
        </p:sp>
        <p:sp>
          <p:nvSpPr>
            <p:cNvPr id="18" name="Freeform 12">
              <a:extLst>
                <a:ext uri="{FF2B5EF4-FFF2-40B4-BE49-F238E27FC236}">
                  <a16:creationId xmlns:a16="http://schemas.microsoft.com/office/drawing/2014/main" id="{43FB8DC8-2D90-7BEF-F604-EFEADDDA027C}"/>
                </a:ext>
              </a:extLst>
            </p:cNvPr>
            <p:cNvSpPr>
              <a:spLocks noEditPoints="1"/>
            </p:cNvSpPr>
            <p:nvPr/>
          </p:nvSpPr>
          <p:spPr bwMode="auto">
            <a:xfrm>
              <a:off x="12085638" y="1652588"/>
              <a:ext cx="1531938" cy="623887"/>
            </a:xfrm>
            <a:custGeom>
              <a:avLst/>
              <a:gdLst>
                <a:gd name="T0" fmla="*/ 372 w 406"/>
                <a:gd name="T1" fmla="*/ 0 h 163"/>
                <a:gd name="T2" fmla="*/ 37 w 406"/>
                <a:gd name="T3" fmla="*/ 48 h 163"/>
                <a:gd name="T4" fmla="*/ 0 w 406"/>
                <a:gd name="T5" fmla="*/ 50 h 163"/>
                <a:gd name="T6" fmla="*/ 34 w 406"/>
                <a:gd name="T7" fmla="*/ 72 h 163"/>
                <a:gd name="T8" fmla="*/ 11 w 406"/>
                <a:gd name="T9" fmla="*/ 88 h 163"/>
                <a:gd name="T10" fmla="*/ 37 w 406"/>
                <a:gd name="T11" fmla="*/ 107 h 163"/>
                <a:gd name="T12" fmla="*/ 25 w 406"/>
                <a:gd name="T13" fmla="*/ 131 h 163"/>
                <a:gd name="T14" fmla="*/ 52 w 406"/>
                <a:gd name="T15" fmla="*/ 134 h 163"/>
                <a:gd name="T16" fmla="*/ 41 w 406"/>
                <a:gd name="T17" fmla="*/ 163 h 163"/>
                <a:gd name="T18" fmla="*/ 72 w 406"/>
                <a:gd name="T19" fmla="*/ 163 h 163"/>
                <a:gd name="T20" fmla="*/ 406 w 406"/>
                <a:gd name="T21" fmla="*/ 120 h 163"/>
                <a:gd name="T22" fmla="*/ 374 w 406"/>
                <a:gd name="T23" fmla="*/ 113 h 163"/>
                <a:gd name="T24" fmla="*/ 397 w 406"/>
                <a:gd name="T25" fmla="*/ 81 h 163"/>
                <a:gd name="T26" fmla="*/ 372 w 406"/>
                <a:gd name="T27" fmla="*/ 75 h 163"/>
                <a:gd name="T28" fmla="*/ 388 w 406"/>
                <a:gd name="T29" fmla="*/ 48 h 163"/>
                <a:gd name="T30" fmla="*/ 361 w 406"/>
                <a:gd name="T31" fmla="*/ 41 h 163"/>
                <a:gd name="T32" fmla="*/ 372 w 406"/>
                <a:gd name="T33" fmla="*/ 0 h 163"/>
                <a:gd name="T34" fmla="*/ 372 w 406"/>
                <a:gd name="T35" fmla="*/ 0 h 163"/>
                <a:gd name="T36" fmla="*/ 372 w 406"/>
                <a:gd name="T37" fmla="*/ 0 h 163"/>
                <a:gd name="T38" fmla="*/ 372 w 406"/>
                <a:gd name="T3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163">
                  <a:moveTo>
                    <a:pt x="372" y="0"/>
                  </a:moveTo>
                  <a:cubicBezTo>
                    <a:pt x="317" y="23"/>
                    <a:pt x="37" y="48"/>
                    <a:pt x="37" y="48"/>
                  </a:cubicBezTo>
                  <a:cubicBezTo>
                    <a:pt x="0" y="50"/>
                    <a:pt x="0" y="50"/>
                    <a:pt x="0" y="50"/>
                  </a:cubicBezTo>
                  <a:cubicBezTo>
                    <a:pt x="34" y="72"/>
                    <a:pt x="34" y="72"/>
                    <a:pt x="34" y="72"/>
                  </a:cubicBezTo>
                  <a:cubicBezTo>
                    <a:pt x="11" y="88"/>
                    <a:pt x="11" y="88"/>
                    <a:pt x="11" y="88"/>
                  </a:cubicBezTo>
                  <a:cubicBezTo>
                    <a:pt x="37" y="107"/>
                    <a:pt x="37" y="107"/>
                    <a:pt x="37" y="107"/>
                  </a:cubicBezTo>
                  <a:cubicBezTo>
                    <a:pt x="25" y="131"/>
                    <a:pt x="25" y="131"/>
                    <a:pt x="25" y="131"/>
                  </a:cubicBezTo>
                  <a:cubicBezTo>
                    <a:pt x="52" y="134"/>
                    <a:pt x="52" y="134"/>
                    <a:pt x="52" y="134"/>
                  </a:cubicBezTo>
                  <a:cubicBezTo>
                    <a:pt x="41" y="163"/>
                    <a:pt x="41" y="163"/>
                    <a:pt x="41" y="163"/>
                  </a:cubicBezTo>
                  <a:cubicBezTo>
                    <a:pt x="52" y="163"/>
                    <a:pt x="62" y="163"/>
                    <a:pt x="72" y="163"/>
                  </a:cubicBezTo>
                  <a:cubicBezTo>
                    <a:pt x="257" y="163"/>
                    <a:pt x="406" y="120"/>
                    <a:pt x="406" y="120"/>
                  </a:cubicBezTo>
                  <a:cubicBezTo>
                    <a:pt x="374" y="113"/>
                    <a:pt x="374" y="113"/>
                    <a:pt x="374" y="113"/>
                  </a:cubicBezTo>
                  <a:cubicBezTo>
                    <a:pt x="397" y="81"/>
                    <a:pt x="397" y="81"/>
                    <a:pt x="397" y="81"/>
                  </a:cubicBezTo>
                  <a:cubicBezTo>
                    <a:pt x="372" y="75"/>
                    <a:pt x="372" y="75"/>
                    <a:pt x="372" y="75"/>
                  </a:cubicBezTo>
                  <a:cubicBezTo>
                    <a:pt x="388" y="48"/>
                    <a:pt x="388" y="48"/>
                    <a:pt x="388" y="48"/>
                  </a:cubicBezTo>
                  <a:cubicBezTo>
                    <a:pt x="361" y="41"/>
                    <a:pt x="361" y="41"/>
                    <a:pt x="361" y="41"/>
                  </a:cubicBezTo>
                  <a:cubicBezTo>
                    <a:pt x="372" y="0"/>
                    <a:pt x="372" y="0"/>
                    <a:pt x="372" y="0"/>
                  </a:cubicBezTo>
                  <a:moveTo>
                    <a:pt x="372" y="0"/>
                  </a:moveTo>
                  <a:cubicBezTo>
                    <a:pt x="372" y="0"/>
                    <a:pt x="372" y="0"/>
                    <a:pt x="372" y="0"/>
                  </a:cubicBezTo>
                  <a:cubicBezTo>
                    <a:pt x="372" y="0"/>
                    <a:pt x="372" y="0"/>
                    <a:pt x="372" y="0"/>
                  </a:cubicBezTo>
                </a:path>
              </a:pathLst>
            </a:custGeom>
            <a:solidFill>
              <a:schemeClr val="accent1">
                <a:alpha val="8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9" name="Group 48">
            <a:extLst>
              <a:ext uri="{FF2B5EF4-FFF2-40B4-BE49-F238E27FC236}">
                <a16:creationId xmlns:a16="http://schemas.microsoft.com/office/drawing/2014/main" id="{4DB294AE-EE83-4CCB-9EAA-EB01B5E0B5B4}"/>
              </a:ext>
            </a:extLst>
          </p:cNvPr>
          <p:cNvGrpSpPr>
            <a:grpSpLocks noChangeAspect="1"/>
          </p:cNvGrpSpPr>
          <p:nvPr/>
        </p:nvGrpSpPr>
        <p:grpSpPr bwMode="auto">
          <a:xfrm>
            <a:off x="8487837" y="3382196"/>
            <a:ext cx="514884" cy="502043"/>
            <a:chOff x="2585" y="647"/>
            <a:chExt cx="441" cy="430"/>
          </a:xfrm>
          <a:solidFill>
            <a:srgbClr val="FFFFFF"/>
          </a:solidFill>
        </p:grpSpPr>
        <p:sp>
          <p:nvSpPr>
            <p:cNvPr id="50" name="Freeform 33">
              <a:extLst>
                <a:ext uri="{FF2B5EF4-FFF2-40B4-BE49-F238E27FC236}">
                  <a16:creationId xmlns:a16="http://schemas.microsoft.com/office/drawing/2014/main" id="{2D2314D1-0BAD-4653-BB2D-139F88BE520D}"/>
                </a:ext>
              </a:extLst>
            </p:cNvPr>
            <p:cNvSpPr>
              <a:spLocks noEditPoints="1"/>
            </p:cNvSpPr>
            <p:nvPr/>
          </p:nvSpPr>
          <p:spPr bwMode="auto">
            <a:xfrm>
              <a:off x="2585" y="647"/>
              <a:ext cx="257" cy="72"/>
            </a:xfrm>
            <a:custGeom>
              <a:avLst/>
              <a:gdLst>
                <a:gd name="T0" fmla="*/ 162 w 168"/>
                <a:gd name="T1" fmla="*/ 48 h 48"/>
                <a:gd name="T2" fmla="*/ 6 w 168"/>
                <a:gd name="T3" fmla="*/ 48 h 48"/>
                <a:gd name="T4" fmla="*/ 0 w 168"/>
                <a:gd name="T5" fmla="*/ 42 h 48"/>
                <a:gd name="T6" fmla="*/ 0 w 168"/>
                <a:gd name="T7" fmla="*/ 6 h 48"/>
                <a:gd name="T8" fmla="*/ 6 w 168"/>
                <a:gd name="T9" fmla="*/ 0 h 48"/>
                <a:gd name="T10" fmla="*/ 162 w 168"/>
                <a:gd name="T11" fmla="*/ 0 h 48"/>
                <a:gd name="T12" fmla="*/ 168 w 168"/>
                <a:gd name="T13" fmla="*/ 6 h 48"/>
                <a:gd name="T14" fmla="*/ 168 w 168"/>
                <a:gd name="T15" fmla="*/ 42 h 48"/>
                <a:gd name="T16" fmla="*/ 162 w 168"/>
                <a:gd name="T17" fmla="*/ 48 h 48"/>
                <a:gd name="T18" fmla="*/ 12 w 168"/>
                <a:gd name="T19" fmla="*/ 36 h 48"/>
                <a:gd name="T20" fmla="*/ 156 w 168"/>
                <a:gd name="T21" fmla="*/ 36 h 48"/>
                <a:gd name="T22" fmla="*/ 156 w 168"/>
                <a:gd name="T23" fmla="*/ 12 h 48"/>
                <a:gd name="T24" fmla="*/ 12 w 168"/>
                <a:gd name="T25" fmla="*/ 12 h 48"/>
                <a:gd name="T26" fmla="*/ 12 w 16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8">
                  <a:moveTo>
                    <a:pt x="162" y="48"/>
                  </a:moveTo>
                  <a:cubicBezTo>
                    <a:pt x="6" y="48"/>
                    <a:pt x="6" y="48"/>
                    <a:pt x="6" y="48"/>
                  </a:cubicBezTo>
                  <a:cubicBezTo>
                    <a:pt x="2" y="48"/>
                    <a:pt x="0" y="46"/>
                    <a:pt x="0" y="42"/>
                  </a:cubicBezTo>
                  <a:cubicBezTo>
                    <a:pt x="0" y="6"/>
                    <a:pt x="0" y="6"/>
                    <a:pt x="0" y="6"/>
                  </a:cubicBezTo>
                  <a:cubicBezTo>
                    <a:pt x="0" y="3"/>
                    <a:pt x="2" y="0"/>
                    <a:pt x="6" y="0"/>
                  </a:cubicBezTo>
                  <a:cubicBezTo>
                    <a:pt x="162" y="0"/>
                    <a:pt x="162" y="0"/>
                    <a:pt x="162" y="0"/>
                  </a:cubicBezTo>
                  <a:cubicBezTo>
                    <a:pt x="165" y="0"/>
                    <a:pt x="168" y="3"/>
                    <a:pt x="168" y="6"/>
                  </a:cubicBezTo>
                  <a:cubicBezTo>
                    <a:pt x="168" y="42"/>
                    <a:pt x="168" y="42"/>
                    <a:pt x="168" y="42"/>
                  </a:cubicBezTo>
                  <a:cubicBezTo>
                    <a:pt x="168" y="46"/>
                    <a:pt x="165" y="48"/>
                    <a:pt x="162" y="48"/>
                  </a:cubicBezTo>
                  <a:close/>
                  <a:moveTo>
                    <a:pt x="12" y="36"/>
                  </a:moveTo>
                  <a:cubicBezTo>
                    <a:pt x="156" y="36"/>
                    <a:pt x="156" y="36"/>
                    <a:pt x="156" y="36"/>
                  </a:cubicBezTo>
                  <a:cubicBezTo>
                    <a:pt x="156" y="12"/>
                    <a:pt x="156" y="12"/>
                    <a:pt x="15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51" name="Freeform 34">
              <a:extLst>
                <a:ext uri="{FF2B5EF4-FFF2-40B4-BE49-F238E27FC236}">
                  <a16:creationId xmlns:a16="http://schemas.microsoft.com/office/drawing/2014/main" id="{A12A978E-5DF9-4324-85E6-3DFC578B7765}"/>
                </a:ext>
              </a:extLst>
            </p:cNvPr>
            <p:cNvSpPr>
              <a:spLocks noEditPoints="1"/>
            </p:cNvSpPr>
            <p:nvPr/>
          </p:nvSpPr>
          <p:spPr bwMode="auto">
            <a:xfrm>
              <a:off x="2769" y="844"/>
              <a:ext cx="257" cy="72"/>
            </a:xfrm>
            <a:custGeom>
              <a:avLst/>
              <a:gdLst>
                <a:gd name="T0" fmla="*/ 162 w 168"/>
                <a:gd name="T1" fmla="*/ 48 h 48"/>
                <a:gd name="T2" fmla="*/ 6 w 168"/>
                <a:gd name="T3" fmla="*/ 48 h 48"/>
                <a:gd name="T4" fmla="*/ 0 w 168"/>
                <a:gd name="T5" fmla="*/ 42 h 48"/>
                <a:gd name="T6" fmla="*/ 0 w 168"/>
                <a:gd name="T7" fmla="*/ 6 h 48"/>
                <a:gd name="T8" fmla="*/ 6 w 168"/>
                <a:gd name="T9" fmla="*/ 0 h 48"/>
                <a:gd name="T10" fmla="*/ 162 w 168"/>
                <a:gd name="T11" fmla="*/ 0 h 48"/>
                <a:gd name="T12" fmla="*/ 168 w 168"/>
                <a:gd name="T13" fmla="*/ 6 h 48"/>
                <a:gd name="T14" fmla="*/ 168 w 168"/>
                <a:gd name="T15" fmla="*/ 42 h 48"/>
                <a:gd name="T16" fmla="*/ 162 w 168"/>
                <a:gd name="T17" fmla="*/ 48 h 48"/>
                <a:gd name="T18" fmla="*/ 12 w 168"/>
                <a:gd name="T19" fmla="*/ 36 h 48"/>
                <a:gd name="T20" fmla="*/ 156 w 168"/>
                <a:gd name="T21" fmla="*/ 36 h 48"/>
                <a:gd name="T22" fmla="*/ 156 w 168"/>
                <a:gd name="T23" fmla="*/ 12 h 48"/>
                <a:gd name="T24" fmla="*/ 12 w 168"/>
                <a:gd name="T25" fmla="*/ 12 h 48"/>
                <a:gd name="T26" fmla="*/ 12 w 16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8">
                  <a:moveTo>
                    <a:pt x="162" y="48"/>
                  </a:moveTo>
                  <a:cubicBezTo>
                    <a:pt x="6" y="48"/>
                    <a:pt x="6" y="48"/>
                    <a:pt x="6" y="48"/>
                  </a:cubicBezTo>
                  <a:cubicBezTo>
                    <a:pt x="2" y="48"/>
                    <a:pt x="0" y="46"/>
                    <a:pt x="0" y="42"/>
                  </a:cubicBezTo>
                  <a:cubicBezTo>
                    <a:pt x="0" y="6"/>
                    <a:pt x="0" y="6"/>
                    <a:pt x="0" y="6"/>
                  </a:cubicBezTo>
                  <a:cubicBezTo>
                    <a:pt x="0" y="3"/>
                    <a:pt x="2" y="0"/>
                    <a:pt x="6" y="0"/>
                  </a:cubicBezTo>
                  <a:cubicBezTo>
                    <a:pt x="162" y="0"/>
                    <a:pt x="162" y="0"/>
                    <a:pt x="162" y="0"/>
                  </a:cubicBezTo>
                  <a:cubicBezTo>
                    <a:pt x="165" y="0"/>
                    <a:pt x="168" y="3"/>
                    <a:pt x="168" y="6"/>
                  </a:cubicBezTo>
                  <a:cubicBezTo>
                    <a:pt x="168" y="42"/>
                    <a:pt x="168" y="42"/>
                    <a:pt x="168" y="42"/>
                  </a:cubicBezTo>
                  <a:cubicBezTo>
                    <a:pt x="168" y="46"/>
                    <a:pt x="165" y="48"/>
                    <a:pt x="162" y="48"/>
                  </a:cubicBezTo>
                  <a:close/>
                  <a:moveTo>
                    <a:pt x="12" y="36"/>
                  </a:moveTo>
                  <a:cubicBezTo>
                    <a:pt x="156" y="36"/>
                    <a:pt x="156" y="36"/>
                    <a:pt x="156" y="36"/>
                  </a:cubicBezTo>
                  <a:cubicBezTo>
                    <a:pt x="156" y="12"/>
                    <a:pt x="156" y="12"/>
                    <a:pt x="15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52" name="Freeform 35">
              <a:extLst>
                <a:ext uri="{FF2B5EF4-FFF2-40B4-BE49-F238E27FC236}">
                  <a16:creationId xmlns:a16="http://schemas.microsoft.com/office/drawing/2014/main" id="{F0C2B0E1-B076-447C-86B9-3749F80F084D}"/>
                </a:ext>
              </a:extLst>
            </p:cNvPr>
            <p:cNvSpPr>
              <a:spLocks noEditPoints="1"/>
            </p:cNvSpPr>
            <p:nvPr/>
          </p:nvSpPr>
          <p:spPr bwMode="auto">
            <a:xfrm>
              <a:off x="2585" y="1005"/>
              <a:ext cx="257" cy="72"/>
            </a:xfrm>
            <a:custGeom>
              <a:avLst/>
              <a:gdLst>
                <a:gd name="T0" fmla="*/ 162 w 168"/>
                <a:gd name="T1" fmla="*/ 48 h 48"/>
                <a:gd name="T2" fmla="*/ 6 w 168"/>
                <a:gd name="T3" fmla="*/ 48 h 48"/>
                <a:gd name="T4" fmla="*/ 0 w 168"/>
                <a:gd name="T5" fmla="*/ 42 h 48"/>
                <a:gd name="T6" fmla="*/ 0 w 168"/>
                <a:gd name="T7" fmla="*/ 6 h 48"/>
                <a:gd name="T8" fmla="*/ 6 w 168"/>
                <a:gd name="T9" fmla="*/ 0 h 48"/>
                <a:gd name="T10" fmla="*/ 162 w 168"/>
                <a:gd name="T11" fmla="*/ 0 h 48"/>
                <a:gd name="T12" fmla="*/ 168 w 168"/>
                <a:gd name="T13" fmla="*/ 6 h 48"/>
                <a:gd name="T14" fmla="*/ 168 w 168"/>
                <a:gd name="T15" fmla="*/ 42 h 48"/>
                <a:gd name="T16" fmla="*/ 162 w 168"/>
                <a:gd name="T17" fmla="*/ 48 h 48"/>
                <a:gd name="T18" fmla="*/ 12 w 168"/>
                <a:gd name="T19" fmla="*/ 36 h 48"/>
                <a:gd name="T20" fmla="*/ 156 w 168"/>
                <a:gd name="T21" fmla="*/ 36 h 48"/>
                <a:gd name="T22" fmla="*/ 156 w 168"/>
                <a:gd name="T23" fmla="*/ 12 h 48"/>
                <a:gd name="T24" fmla="*/ 12 w 168"/>
                <a:gd name="T25" fmla="*/ 12 h 48"/>
                <a:gd name="T26" fmla="*/ 12 w 16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8">
                  <a:moveTo>
                    <a:pt x="162" y="48"/>
                  </a:moveTo>
                  <a:cubicBezTo>
                    <a:pt x="6" y="48"/>
                    <a:pt x="6" y="48"/>
                    <a:pt x="6" y="48"/>
                  </a:cubicBezTo>
                  <a:cubicBezTo>
                    <a:pt x="2" y="48"/>
                    <a:pt x="0" y="46"/>
                    <a:pt x="0" y="42"/>
                  </a:cubicBezTo>
                  <a:cubicBezTo>
                    <a:pt x="0" y="6"/>
                    <a:pt x="0" y="6"/>
                    <a:pt x="0" y="6"/>
                  </a:cubicBezTo>
                  <a:cubicBezTo>
                    <a:pt x="0" y="3"/>
                    <a:pt x="2" y="0"/>
                    <a:pt x="6" y="0"/>
                  </a:cubicBezTo>
                  <a:cubicBezTo>
                    <a:pt x="162" y="0"/>
                    <a:pt x="162" y="0"/>
                    <a:pt x="162" y="0"/>
                  </a:cubicBezTo>
                  <a:cubicBezTo>
                    <a:pt x="165" y="0"/>
                    <a:pt x="168" y="3"/>
                    <a:pt x="168" y="6"/>
                  </a:cubicBezTo>
                  <a:cubicBezTo>
                    <a:pt x="168" y="42"/>
                    <a:pt x="168" y="42"/>
                    <a:pt x="168" y="42"/>
                  </a:cubicBezTo>
                  <a:cubicBezTo>
                    <a:pt x="168" y="46"/>
                    <a:pt x="165" y="48"/>
                    <a:pt x="162" y="48"/>
                  </a:cubicBezTo>
                  <a:close/>
                  <a:moveTo>
                    <a:pt x="12" y="36"/>
                  </a:moveTo>
                  <a:cubicBezTo>
                    <a:pt x="156" y="36"/>
                    <a:pt x="156" y="36"/>
                    <a:pt x="156" y="36"/>
                  </a:cubicBezTo>
                  <a:cubicBezTo>
                    <a:pt x="156" y="12"/>
                    <a:pt x="156" y="12"/>
                    <a:pt x="15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53" name="Freeform 36">
              <a:extLst>
                <a:ext uri="{FF2B5EF4-FFF2-40B4-BE49-F238E27FC236}">
                  <a16:creationId xmlns:a16="http://schemas.microsoft.com/office/drawing/2014/main" id="{043F7894-2DD0-4966-9B97-4DF4EE903298}"/>
                </a:ext>
              </a:extLst>
            </p:cNvPr>
            <p:cNvSpPr>
              <a:spLocks/>
            </p:cNvSpPr>
            <p:nvPr/>
          </p:nvSpPr>
          <p:spPr bwMode="auto">
            <a:xfrm>
              <a:off x="2714" y="701"/>
              <a:ext cx="128" cy="161"/>
            </a:xfrm>
            <a:custGeom>
              <a:avLst/>
              <a:gdLst>
                <a:gd name="T0" fmla="*/ 78 w 84"/>
                <a:gd name="T1" fmla="*/ 108 h 108"/>
                <a:gd name="T2" fmla="*/ 72 w 84"/>
                <a:gd name="T3" fmla="*/ 102 h 108"/>
                <a:gd name="T4" fmla="*/ 72 w 84"/>
                <a:gd name="T5" fmla="*/ 84 h 108"/>
                <a:gd name="T6" fmla="*/ 60 w 84"/>
                <a:gd name="T7" fmla="*/ 72 h 108"/>
                <a:gd name="T8" fmla="*/ 24 w 84"/>
                <a:gd name="T9" fmla="*/ 72 h 108"/>
                <a:gd name="T10" fmla="*/ 0 w 84"/>
                <a:gd name="T11" fmla="*/ 48 h 108"/>
                <a:gd name="T12" fmla="*/ 0 w 84"/>
                <a:gd name="T13" fmla="*/ 6 h 108"/>
                <a:gd name="T14" fmla="*/ 6 w 84"/>
                <a:gd name="T15" fmla="*/ 0 h 108"/>
                <a:gd name="T16" fmla="*/ 12 w 84"/>
                <a:gd name="T17" fmla="*/ 6 h 108"/>
                <a:gd name="T18" fmla="*/ 12 w 84"/>
                <a:gd name="T19" fmla="*/ 48 h 108"/>
                <a:gd name="T20" fmla="*/ 24 w 84"/>
                <a:gd name="T21" fmla="*/ 60 h 108"/>
                <a:gd name="T22" fmla="*/ 60 w 84"/>
                <a:gd name="T23" fmla="*/ 60 h 108"/>
                <a:gd name="T24" fmla="*/ 84 w 84"/>
                <a:gd name="T25" fmla="*/ 84 h 108"/>
                <a:gd name="T26" fmla="*/ 84 w 84"/>
                <a:gd name="T27" fmla="*/ 102 h 108"/>
                <a:gd name="T28" fmla="*/ 78 w 84"/>
                <a:gd name="T29"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08">
                  <a:moveTo>
                    <a:pt x="78" y="108"/>
                  </a:moveTo>
                  <a:cubicBezTo>
                    <a:pt x="74" y="108"/>
                    <a:pt x="72" y="106"/>
                    <a:pt x="72" y="102"/>
                  </a:cubicBezTo>
                  <a:cubicBezTo>
                    <a:pt x="72" y="84"/>
                    <a:pt x="72" y="84"/>
                    <a:pt x="72" y="84"/>
                  </a:cubicBezTo>
                  <a:cubicBezTo>
                    <a:pt x="72" y="78"/>
                    <a:pt x="66" y="72"/>
                    <a:pt x="60" y="72"/>
                  </a:cubicBezTo>
                  <a:cubicBezTo>
                    <a:pt x="24" y="72"/>
                    <a:pt x="24" y="72"/>
                    <a:pt x="24" y="72"/>
                  </a:cubicBezTo>
                  <a:cubicBezTo>
                    <a:pt x="10" y="72"/>
                    <a:pt x="0" y="61"/>
                    <a:pt x="0" y="48"/>
                  </a:cubicBezTo>
                  <a:cubicBezTo>
                    <a:pt x="0" y="6"/>
                    <a:pt x="0" y="6"/>
                    <a:pt x="0" y="6"/>
                  </a:cubicBezTo>
                  <a:cubicBezTo>
                    <a:pt x="0" y="3"/>
                    <a:pt x="2" y="0"/>
                    <a:pt x="6" y="0"/>
                  </a:cubicBezTo>
                  <a:cubicBezTo>
                    <a:pt x="9" y="0"/>
                    <a:pt x="12" y="3"/>
                    <a:pt x="12" y="6"/>
                  </a:cubicBezTo>
                  <a:cubicBezTo>
                    <a:pt x="12" y="48"/>
                    <a:pt x="12" y="48"/>
                    <a:pt x="12" y="48"/>
                  </a:cubicBezTo>
                  <a:cubicBezTo>
                    <a:pt x="12" y="55"/>
                    <a:pt x="17" y="60"/>
                    <a:pt x="24" y="60"/>
                  </a:cubicBezTo>
                  <a:cubicBezTo>
                    <a:pt x="60" y="60"/>
                    <a:pt x="60" y="60"/>
                    <a:pt x="60" y="60"/>
                  </a:cubicBezTo>
                  <a:cubicBezTo>
                    <a:pt x="73" y="60"/>
                    <a:pt x="84" y="71"/>
                    <a:pt x="84" y="84"/>
                  </a:cubicBezTo>
                  <a:cubicBezTo>
                    <a:pt x="84" y="102"/>
                    <a:pt x="84" y="102"/>
                    <a:pt x="84" y="102"/>
                  </a:cubicBezTo>
                  <a:cubicBezTo>
                    <a:pt x="84" y="106"/>
                    <a:pt x="81" y="108"/>
                    <a:pt x="78"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54" name="Freeform 37">
              <a:extLst>
                <a:ext uri="{FF2B5EF4-FFF2-40B4-BE49-F238E27FC236}">
                  <a16:creationId xmlns:a16="http://schemas.microsoft.com/office/drawing/2014/main" id="{DE5978CC-0C30-4A37-8B1C-8747133D3B61}"/>
                </a:ext>
              </a:extLst>
            </p:cNvPr>
            <p:cNvSpPr>
              <a:spLocks/>
            </p:cNvSpPr>
            <p:nvPr/>
          </p:nvSpPr>
          <p:spPr bwMode="auto">
            <a:xfrm>
              <a:off x="2824" y="898"/>
              <a:ext cx="110" cy="143"/>
            </a:xfrm>
            <a:custGeom>
              <a:avLst/>
              <a:gdLst>
                <a:gd name="T0" fmla="*/ 48 w 72"/>
                <a:gd name="T1" fmla="*/ 96 h 96"/>
                <a:gd name="T2" fmla="*/ 6 w 72"/>
                <a:gd name="T3" fmla="*/ 96 h 96"/>
                <a:gd name="T4" fmla="*/ 0 w 72"/>
                <a:gd name="T5" fmla="*/ 90 h 96"/>
                <a:gd name="T6" fmla="*/ 6 w 72"/>
                <a:gd name="T7" fmla="*/ 84 h 96"/>
                <a:gd name="T8" fmla="*/ 48 w 72"/>
                <a:gd name="T9" fmla="*/ 84 h 96"/>
                <a:gd name="T10" fmla="*/ 60 w 72"/>
                <a:gd name="T11" fmla="*/ 72 h 96"/>
                <a:gd name="T12" fmla="*/ 60 w 72"/>
                <a:gd name="T13" fmla="*/ 6 h 96"/>
                <a:gd name="T14" fmla="*/ 66 w 72"/>
                <a:gd name="T15" fmla="*/ 0 h 96"/>
                <a:gd name="T16" fmla="*/ 72 w 72"/>
                <a:gd name="T17" fmla="*/ 6 h 96"/>
                <a:gd name="T18" fmla="*/ 72 w 72"/>
                <a:gd name="T19" fmla="*/ 72 h 96"/>
                <a:gd name="T20" fmla="*/ 48 w 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96">
                  <a:moveTo>
                    <a:pt x="48" y="96"/>
                  </a:moveTo>
                  <a:cubicBezTo>
                    <a:pt x="6" y="96"/>
                    <a:pt x="6" y="96"/>
                    <a:pt x="6" y="96"/>
                  </a:cubicBezTo>
                  <a:cubicBezTo>
                    <a:pt x="2" y="96"/>
                    <a:pt x="0" y="94"/>
                    <a:pt x="0" y="90"/>
                  </a:cubicBezTo>
                  <a:cubicBezTo>
                    <a:pt x="0" y="87"/>
                    <a:pt x="2" y="84"/>
                    <a:pt x="6" y="84"/>
                  </a:cubicBezTo>
                  <a:cubicBezTo>
                    <a:pt x="48" y="84"/>
                    <a:pt x="48" y="84"/>
                    <a:pt x="48" y="84"/>
                  </a:cubicBezTo>
                  <a:cubicBezTo>
                    <a:pt x="54" y="84"/>
                    <a:pt x="60" y="79"/>
                    <a:pt x="60" y="72"/>
                  </a:cubicBezTo>
                  <a:cubicBezTo>
                    <a:pt x="60" y="6"/>
                    <a:pt x="60" y="6"/>
                    <a:pt x="60" y="6"/>
                  </a:cubicBezTo>
                  <a:cubicBezTo>
                    <a:pt x="60" y="3"/>
                    <a:pt x="62" y="0"/>
                    <a:pt x="66" y="0"/>
                  </a:cubicBezTo>
                  <a:cubicBezTo>
                    <a:pt x="69" y="0"/>
                    <a:pt x="72" y="3"/>
                    <a:pt x="72" y="6"/>
                  </a:cubicBezTo>
                  <a:cubicBezTo>
                    <a:pt x="72" y="72"/>
                    <a:pt x="72" y="72"/>
                    <a:pt x="72" y="72"/>
                  </a:cubicBezTo>
                  <a:cubicBezTo>
                    <a:pt x="72" y="85"/>
                    <a:pt x="61" y="96"/>
                    <a:pt x="4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sp>
        <p:nvSpPr>
          <p:cNvPr id="71" name="Freeform 11">
            <a:extLst>
              <a:ext uri="{FF2B5EF4-FFF2-40B4-BE49-F238E27FC236}">
                <a16:creationId xmlns:a16="http://schemas.microsoft.com/office/drawing/2014/main" id="{FD8A0BDE-DD83-1873-4F8B-91D088485BCA}"/>
              </a:ext>
            </a:extLst>
          </p:cNvPr>
          <p:cNvSpPr>
            <a:spLocks noChangeAspect="1" noEditPoints="1"/>
          </p:cNvSpPr>
          <p:nvPr/>
        </p:nvSpPr>
        <p:spPr bwMode="auto">
          <a:xfrm>
            <a:off x="8602414" y="5050762"/>
            <a:ext cx="521208" cy="388416"/>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76" name="Group 75">
            <a:extLst>
              <a:ext uri="{FF2B5EF4-FFF2-40B4-BE49-F238E27FC236}">
                <a16:creationId xmlns:a16="http://schemas.microsoft.com/office/drawing/2014/main" id="{EE190B73-A490-491C-A6BE-FA2B1C98BC28}"/>
              </a:ext>
            </a:extLst>
          </p:cNvPr>
          <p:cNvGrpSpPr>
            <a:grpSpLocks noChangeAspect="1"/>
          </p:cNvGrpSpPr>
          <p:nvPr/>
        </p:nvGrpSpPr>
        <p:grpSpPr bwMode="auto">
          <a:xfrm>
            <a:off x="10050170" y="1058339"/>
            <a:ext cx="513762" cy="513760"/>
            <a:chOff x="1559" y="600"/>
            <a:chExt cx="426" cy="426"/>
          </a:xfrm>
          <a:solidFill>
            <a:srgbClr val="FFFFFF"/>
          </a:solidFill>
        </p:grpSpPr>
        <p:sp>
          <p:nvSpPr>
            <p:cNvPr id="81" name="Freeform 14">
              <a:extLst>
                <a:ext uri="{FF2B5EF4-FFF2-40B4-BE49-F238E27FC236}">
                  <a16:creationId xmlns:a16="http://schemas.microsoft.com/office/drawing/2014/main" id="{6004DD90-FAC1-40D9-954D-86B8BDCF1007}"/>
                </a:ext>
              </a:extLst>
            </p:cNvPr>
            <p:cNvSpPr>
              <a:spLocks noEditPoints="1"/>
            </p:cNvSpPr>
            <p:nvPr/>
          </p:nvSpPr>
          <p:spPr bwMode="auto">
            <a:xfrm>
              <a:off x="1559" y="600"/>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224"/>
                    <a:pt x="224" y="288"/>
                    <a:pt x="144" y="288"/>
                  </a:cubicBezTo>
                  <a:close/>
                  <a:moveTo>
                    <a:pt x="144" y="12"/>
                  </a:moveTo>
                  <a:cubicBezTo>
                    <a:pt x="72" y="12"/>
                    <a:pt x="12" y="71"/>
                    <a:pt x="12" y="144"/>
                  </a:cubicBezTo>
                  <a:cubicBezTo>
                    <a:pt x="12" y="217"/>
                    <a:pt x="72" y="276"/>
                    <a:pt x="144" y="276"/>
                  </a:cubicBezTo>
                  <a:cubicBezTo>
                    <a:pt x="217" y="276"/>
                    <a:pt x="276" y="217"/>
                    <a:pt x="276" y="144"/>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Graphik" charset="0"/>
                <a:cs typeface="Arial" charset="0"/>
              </a:endParaRPr>
            </a:p>
          </p:txBody>
        </p:sp>
        <p:sp>
          <p:nvSpPr>
            <p:cNvPr id="82" name="Freeform 15">
              <a:extLst>
                <a:ext uri="{FF2B5EF4-FFF2-40B4-BE49-F238E27FC236}">
                  <a16:creationId xmlns:a16="http://schemas.microsoft.com/office/drawing/2014/main" id="{ECE95876-A37A-43DC-8E77-5B62D0A8C0A0}"/>
                </a:ext>
              </a:extLst>
            </p:cNvPr>
            <p:cNvSpPr>
              <a:spLocks noEditPoints="1"/>
            </p:cNvSpPr>
            <p:nvPr/>
          </p:nvSpPr>
          <p:spPr bwMode="auto">
            <a:xfrm>
              <a:off x="1719" y="698"/>
              <a:ext cx="170" cy="168"/>
            </a:xfrm>
            <a:custGeom>
              <a:avLst/>
              <a:gdLst>
                <a:gd name="T0" fmla="*/ 66 w 115"/>
                <a:gd name="T1" fmla="*/ 114 h 114"/>
                <a:gd name="T2" fmla="*/ 62 w 115"/>
                <a:gd name="T3" fmla="*/ 112 h 114"/>
                <a:gd name="T4" fmla="*/ 2 w 115"/>
                <a:gd name="T5" fmla="*/ 52 h 114"/>
                <a:gd name="T6" fmla="*/ 1 w 115"/>
                <a:gd name="T7" fmla="*/ 47 h 114"/>
                <a:gd name="T8" fmla="*/ 4 w 115"/>
                <a:gd name="T9" fmla="*/ 43 h 114"/>
                <a:gd name="T10" fmla="*/ 106 w 115"/>
                <a:gd name="T11" fmla="*/ 1 h 114"/>
                <a:gd name="T12" fmla="*/ 113 w 115"/>
                <a:gd name="T13" fmla="*/ 2 h 114"/>
                <a:gd name="T14" fmla="*/ 114 w 115"/>
                <a:gd name="T15" fmla="*/ 9 h 114"/>
                <a:gd name="T16" fmla="*/ 72 w 115"/>
                <a:gd name="T17" fmla="*/ 111 h 114"/>
                <a:gd name="T18" fmla="*/ 68 w 115"/>
                <a:gd name="T19" fmla="*/ 114 h 114"/>
                <a:gd name="T20" fmla="*/ 66 w 115"/>
                <a:gd name="T21" fmla="*/ 114 h 114"/>
                <a:gd name="T22" fmla="*/ 17 w 115"/>
                <a:gd name="T23" fmla="*/ 50 h 114"/>
                <a:gd name="T24" fmla="*/ 64 w 115"/>
                <a:gd name="T25" fmla="*/ 98 h 114"/>
                <a:gd name="T26" fmla="*/ 97 w 115"/>
                <a:gd name="T27" fmla="*/ 17 h 114"/>
                <a:gd name="T28" fmla="*/ 17 w 115"/>
                <a:gd name="T2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4">
                  <a:moveTo>
                    <a:pt x="66" y="114"/>
                  </a:moveTo>
                  <a:cubicBezTo>
                    <a:pt x="65" y="114"/>
                    <a:pt x="63" y="114"/>
                    <a:pt x="62" y="112"/>
                  </a:cubicBezTo>
                  <a:cubicBezTo>
                    <a:pt x="2" y="52"/>
                    <a:pt x="2" y="52"/>
                    <a:pt x="2" y="52"/>
                  </a:cubicBezTo>
                  <a:cubicBezTo>
                    <a:pt x="1" y="51"/>
                    <a:pt x="0" y="49"/>
                    <a:pt x="1" y="47"/>
                  </a:cubicBezTo>
                  <a:cubicBezTo>
                    <a:pt x="1" y="45"/>
                    <a:pt x="2" y="43"/>
                    <a:pt x="4" y="43"/>
                  </a:cubicBezTo>
                  <a:cubicBezTo>
                    <a:pt x="106" y="1"/>
                    <a:pt x="106" y="1"/>
                    <a:pt x="106" y="1"/>
                  </a:cubicBezTo>
                  <a:cubicBezTo>
                    <a:pt x="108" y="0"/>
                    <a:pt x="111" y="0"/>
                    <a:pt x="113" y="2"/>
                  </a:cubicBezTo>
                  <a:cubicBezTo>
                    <a:pt x="114" y="4"/>
                    <a:pt x="115" y="6"/>
                    <a:pt x="114" y="9"/>
                  </a:cubicBezTo>
                  <a:cubicBezTo>
                    <a:pt x="72" y="111"/>
                    <a:pt x="72" y="111"/>
                    <a:pt x="72" y="111"/>
                  </a:cubicBezTo>
                  <a:cubicBezTo>
                    <a:pt x="71" y="112"/>
                    <a:pt x="70" y="114"/>
                    <a:pt x="68" y="114"/>
                  </a:cubicBezTo>
                  <a:cubicBezTo>
                    <a:pt x="67" y="114"/>
                    <a:pt x="67" y="114"/>
                    <a:pt x="66" y="114"/>
                  </a:cubicBezTo>
                  <a:close/>
                  <a:moveTo>
                    <a:pt x="17" y="50"/>
                  </a:moveTo>
                  <a:cubicBezTo>
                    <a:pt x="64" y="98"/>
                    <a:pt x="64" y="98"/>
                    <a:pt x="64" y="98"/>
                  </a:cubicBezTo>
                  <a:cubicBezTo>
                    <a:pt x="97" y="17"/>
                    <a:pt x="97" y="17"/>
                    <a:pt x="97" y="17"/>
                  </a:cubicBezTo>
                  <a:lnTo>
                    <a:pt x="17"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Graphik" charset="0"/>
                <a:cs typeface="Arial" charset="0"/>
              </a:endParaRPr>
            </a:p>
          </p:txBody>
        </p:sp>
        <p:sp>
          <p:nvSpPr>
            <p:cNvPr id="83" name="Freeform 16">
              <a:extLst>
                <a:ext uri="{FF2B5EF4-FFF2-40B4-BE49-F238E27FC236}">
                  <a16:creationId xmlns:a16="http://schemas.microsoft.com/office/drawing/2014/main" id="{66399997-6A86-4EC2-A8C5-E3C696D1A3FD}"/>
                </a:ext>
              </a:extLst>
            </p:cNvPr>
            <p:cNvSpPr>
              <a:spLocks noEditPoints="1"/>
            </p:cNvSpPr>
            <p:nvPr/>
          </p:nvSpPr>
          <p:spPr bwMode="auto">
            <a:xfrm>
              <a:off x="1657" y="760"/>
              <a:ext cx="170" cy="168"/>
            </a:xfrm>
            <a:custGeom>
              <a:avLst/>
              <a:gdLst>
                <a:gd name="T0" fmla="*/ 6 w 115"/>
                <a:gd name="T1" fmla="*/ 114 h 114"/>
                <a:gd name="T2" fmla="*/ 2 w 115"/>
                <a:gd name="T3" fmla="*/ 112 h 114"/>
                <a:gd name="T4" fmla="*/ 1 w 115"/>
                <a:gd name="T5" fmla="*/ 106 h 114"/>
                <a:gd name="T6" fmla="*/ 43 w 115"/>
                <a:gd name="T7" fmla="*/ 4 h 114"/>
                <a:gd name="T8" fmla="*/ 47 w 115"/>
                <a:gd name="T9" fmla="*/ 0 h 114"/>
                <a:gd name="T10" fmla="*/ 53 w 115"/>
                <a:gd name="T11" fmla="*/ 2 h 114"/>
                <a:gd name="T12" fmla="*/ 113 w 115"/>
                <a:gd name="T13" fmla="*/ 62 h 114"/>
                <a:gd name="T14" fmla="*/ 114 w 115"/>
                <a:gd name="T15" fmla="*/ 67 h 114"/>
                <a:gd name="T16" fmla="*/ 111 w 115"/>
                <a:gd name="T17" fmla="*/ 72 h 114"/>
                <a:gd name="T18" fmla="*/ 9 w 115"/>
                <a:gd name="T19" fmla="*/ 114 h 114"/>
                <a:gd name="T20" fmla="*/ 6 w 115"/>
                <a:gd name="T21" fmla="*/ 114 h 114"/>
                <a:gd name="T22" fmla="*/ 51 w 115"/>
                <a:gd name="T23" fmla="*/ 17 h 114"/>
                <a:gd name="T24" fmla="*/ 17 w 115"/>
                <a:gd name="T25" fmla="*/ 97 h 114"/>
                <a:gd name="T26" fmla="*/ 98 w 115"/>
                <a:gd name="T27" fmla="*/ 64 h 114"/>
                <a:gd name="T28" fmla="*/ 51 w 115"/>
                <a:gd name="T29"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4">
                  <a:moveTo>
                    <a:pt x="6" y="114"/>
                  </a:moveTo>
                  <a:cubicBezTo>
                    <a:pt x="5" y="114"/>
                    <a:pt x="3" y="114"/>
                    <a:pt x="2" y="112"/>
                  </a:cubicBezTo>
                  <a:cubicBezTo>
                    <a:pt x="0" y="111"/>
                    <a:pt x="0" y="108"/>
                    <a:pt x="1" y="106"/>
                  </a:cubicBezTo>
                  <a:cubicBezTo>
                    <a:pt x="43" y="4"/>
                    <a:pt x="43" y="4"/>
                    <a:pt x="43" y="4"/>
                  </a:cubicBezTo>
                  <a:cubicBezTo>
                    <a:pt x="44" y="2"/>
                    <a:pt x="45" y="1"/>
                    <a:pt x="47" y="0"/>
                  </a:cubicBezTo>
                  <a:cubicBezTo>
                    <a:pt x="49" y="0"/>
                    <a:pt x="51" y="1"/>
                    <a:pt x="53" y="2"/>
                  </a:cubicBezTo>
                  <a:cubicBezTo>
                    <a:pt x="113" y="62"/>
                    <a:pt x="113" y="62"/>
                    <a:pt x="113" y="62"/>
                  </a:cubicBezTo>
                  <a:cubicBezTo>
                    <a:pt x="114" y="63"/>
                    <a:pt x="115" y="65"/>
                    <a:pt x="114" y="67"/>
                  </a:cubicBezTo>
                  <a:cubicBezTo>
                    <a:pt x="114" y="69"/>
                    <a:pt x="113" y="71"/>
                    <a:pt x="111" y="72"/>
                  </a:cubicBezTo>
                  <a:cubicBezTo>
                    <a:pt x="9" y="114"/>
                    <a:pt x="9" y="114"/>
                    <a:pt x="9" y="114"/>
                  </a:cubicBezTo>
                  <a:cubicBezTo>
                    <a:pt x="8" y="114"/>
                    <a:pt x="7" y="114"/>
                    <a:pt x="6" y="114"/>
                  </a:cubicBezTo>
                  <a:close/>
                  <a:moveTo>
                    <a:pt x="51" y="17"/>
                  </a:moveTo>
                  <a:cubicBezTo>
                    <a:pt x="17" y="97"/>
                    <a:pt x="17" y="97"/>
                    <a:pt x="17" y="97"/>
                  </a:cubicBezTo>
                  <a:cubicBezTo>
                    <a:pt x="98" y="64"/>
                    <a:pt x="98" y="64"/>
                    <a:pt x="98" y="64"/>
                  </a:cubicBezTo>
                  <a:lnTo>
                    <a:pt x="5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Graphik" charset="0"/>
                <a:cs typeface="Arial" charset="0"/>
              </a:endParaRPr>
            </a:p>
          </p:txBody>
        </p:sp>
      </p:grpSp>
      <p:grpSp>
        <p:nvGrpSpPr>
          <p:cNvPr id="99" name="Group 98">
            <a:extLst>
              <a:ext uri="{FF2B5EF4-FFF2-40B4-BE49-F238E27FC236}">
                <a16:creationId xmlns:a16="http://schemas.microsoft.com/office/drawing/2014/main" id="{EFBC6631-E043-30E3-D894-141C8F1880FE}"/>
              </a:ext>
            </a:extLst>
          </p:cNvPr>
          <p:cNvGrpSpPr/>
          <p:nvPr/>
        </p:nvGrpSpPr>
        <p:grpSpPr>
          <a:xfrm>
            <a:off x="6237842" y="903420"/>
            <a:ext cx="5463210" cy="5228822"/>
            <a:chOff x="499731" y="1329065"/>
            <a:chExt cx="5463210" cy="4678330"/>
          </a:xfrm>
        </p:grpSpPr>
        <p:sp>
          <p:nvSpPr>
            <p:cNvPr id="98" name="Flowchart: Alternate Process 97">
              <a:extLst>
                <a:ext uri="{FF2B5EF4-FFF2-40B4-BE49-F238E27FC236}">
                  <a16:creationId xmlns:a16="http://schemas.microsoft.com/office/drawing/2014/main" id="{8493718C-7E77-ED1E-4F56-E5BB4DD5C4EF}"/>
                </a:ext>
              </a:extLst>
            </p:cNvPr>
            <p:cNvSpPr/>
            <p:nvPr/>
          </p:nvSpPr>
          <p:spPr>
            <a:xfrm>
              <a:off x="499731" y="1529120"/>
              <a:ext cx="5463210" cy="4478275"/>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4985946-9F84-8910-2E6A-FB23D1B5C8BA}"/>
                </a:ext>
              </a:extLst>
            </p:cNvPr>
            <p:cNvSpPr txBox="1"/>
            <p:nvPr/>
          </p:nvSpPr>
          <p:spPr>
            <a:xfrm>
              <a:off x="2114009" y="1329065"/>
              <a:ext cx="2268000" cy="400110"/>
            </a:xfrm>
            <a:prstGeom prst="rect">
              <a:avLst/>
            </a:prstGeom>
            <a:solidFill>
              <a:schemeClr val="bg1"/>
            </a:solidFill>
          </p:spPr>
          <p:txBody>
            <a:bodyPr wrap="square" rtlCol="0">
              <a:spAutoFit/>
            </a:bodyPr>
            <a:lstStyle/>
            <a:p>
              <a:pPr algn="ctr"/>
              <a:r>
                <a:rPr lang="en-US" sz="2000" b="1" dirty="0">
                  <a:solidFill>
                    <a:srgbClr val="A100FF"/>
                  </a:solidFill>
                </a:rPr>
                <a:t>User Interactivity</a:t>
              </a:r>
            </a:p>
          </p:txBody>
        </p:sp>
      </p:grpSp>
      <p:grpSp>
        <p:nvGrpSpPr>
          <p:cNvPr id="100" name="Group 99">
            <a:extLst>
              <a:ext uri="{FF2B5EF4-FFF2-40B4-BE49-F238E27FC236}">
                <a16:creationId xmlns:a16="http://schemas.microsoft.com/office/drawing/2014/main" id="{AF675676-3517-0A1B-893A-B30FABF0F07A}"/>
              </a:ext>
            </a:extLst>
          </p:cNvPr>
          <p:cNvGrpSpPr/>
          <p:nvPr/>
        </p:nvGrpSpPr>
        <p:grpSpPr>
          <a:xfrm>
            <a:off x="473760" y="903419"/>
            <a:ext cx="5463210" cy="5827571"/>
            <a:chOff x="499731" y="1329065"/>
            <a:chExt cx="5463210" cy="4678330"/>
          </a:xfrm>
        </p:grpSpPr>
        <p:sp>
          <p:nvSpPr>
            <p:cNvPr id="101" name="Flowchart: Alternate Process 97">
              <a:extLst>
                <a:ext uri="{FF2B5EF4-FFF2-40B4-BE49-F238E27FC236}">
                  <a16:creationId xmlns:a16="http://schemas.microsoft.com/office/drawing/2014/main" id="{D057C21C-DB85-24AC-9BBD-CC63F5AA03BF}"/>
                </a:ext>
              </a:extLst>
            </p:cNvPr>
            <p:cNvSpPr/>
            <p:nvPr/>
          </p:nvSpPr>
          <p:spPr>
            <a:xfrm>
              <a:off x="499731" y="1529120"/>
              <a:ext cx="5463210" cy="4478275"/>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DAE345A5-E181-3108-0A3C-2349C51346F2}"/>
                </a:ext>
              </a:extLst>
            </p:cNvPr>
            <p:cNvSpPr txBox="1"/>
            <p:nvPr/>
          </p:nvSpPr>
          <p:spPr>
            <a:xfrm>
              <a:off x="1805673" y="1329065"/>
              <a:ext cx="2873323" cy="400110"/>
            </a:xfrm>
            <a:prstGeom prst="rect">
              <a:avLst/>
            </a:prstGeom>
            <a:solidFill>
              <a:schemeClr val="bg1"/>
            </a:solidFill>
          </p:spPr>
          <p:txBody>
            <a:bodyPr wrap="square" rtlCol="0">
              <a:spAutoFit/>
            </a:bodyPr>
            <a:lstStyle/>
            <a:p>
              <a:pPr algn="ctr"/>
              <a:r>
                <a:rPr lang="en-US" sz="2000" b="1" dirty="0">
                  <a:solidFill>
                    <a:srgbClr val="A100FF"/>
                  </a:solidFill>
                </a:rPr>
                <a:t>Process Characteristics</a:t>
              </a:r>
            </a:p>
          </p:txBody>
        </p:sp>
      </p:grpSp>
      <p:sp>
        <p:nvSpPr>
          <p:cNvPr id="192" name="TextBox 191">
            <a:extLst>
              <a:ext uri="{FF2B5EF4-FFF2-40B4-BE49-F238E27FC236}">
                <a16:creationId xmlns:a16="http://schemas.microsoft.com/office/drawing/2014/main" id="{72B520B3-D824-4119-EA36-00710AD13CFE}"/>
              </a:ext>
            </a:extLst>
          </p:cNvPr>
          <p:cNvSpPr txBox="1"/>
          <p:nvPr/>
        </p:nvSpPr>
        <p:spPr>
          <a:xfrm>
            <a:off x="677434" y="1309158"/>
            <a:ext cx="4983950" cy="584775"/>
          </a:xfrm>
          <a:prstGeom prst="rect">
            <a:avLst/>
          </a:prstGeom>
          <a:noFill/>
        </p:spPr>
        <p:txBody>
          <a:bodyPr wrap="square" rtlCol="0">
            <a:spAutoFit/>
          </a:bodyPr>
          <a:lstStyle/>
          <a:p>
            <a:r>
              <a:rPr lang="en-US" sz="1600" dirty="0"/>
              <a:t>Below are characteristics which make a process an ideal candidate for AR.</a:t>
            </a:r>
          </a:p>
        </p:txBody>
      </p:sp>
      <p:grpSp>
        <p:nvGrpSpPr>
          <p:cNvPr id="206" name="Group 205">
            <a:extLst>
              <a:ext uri="{FF2B5EF4-FFF2-40B4-BE49-F238E27FC236}">
                <a16:creationId xmlns:a16="http://schemas.microsoft.com/office/drawing/2014/main" id="{5D4275E6-9B70-9892-2CEE-100DF012B9C9}"/>
              </a:ext>
            </a:extLst>
          </p:cNvPr>
          <p:cNvGrpSpPr/>
          <p:nvPr/>
        </p:nvGrpSpPr>
        <p:grpSpPr>
          <a:xfrm>
            <a:off x="849494" y="1921556"/>
            <a:ext cx="4892210" cy="900732"/>
            <a:chOff x="849494" y="1921556"/>
            <a:chExt cx="4892210" cy="900732"/>
          </a:xfrm>
        </p:grpSpPr>
        <p:grpSp>
          <p:nvGrpSpPr>
            <p:cNvPr id="38" name="Group 37">
              <a:extLst>
                <a:ext uri="{FF2B5EF4-FFF2-40B4-BE49-F238E27FC236}">
                  <a16:creationId xmlns:a16="http://schemas.microsoft.com/office/drawing/2014/main" id="{30529611-E315-4E7C-AACB-1AABA7771036}"/>
                </a:ext>
              </a:extLst>
            </p:cNvPr>
            <p:cNvGrpSpPr>
              <a:grpSpLocks noChangeAspect="1"/>
            </p:cNvGrpSpPr>
            <p:nvPr/>
          </p:nvGrpSpPr>
          <p:grpSpPr bwMode="auto">
            <a:xfrm>
              <a:off x="849494" y="2172521"/>
              <a:ext cx="396000" cy="398803"/>
              <a:chOff x="2405" y="1718"/>
              <a:chExt cx="424" cy="427"/>
            </a:xfrm>
            <a:solidFill>
              <a:srgbClr val="A100FF"/>
            </a:solidFill>
          </p:grpSpPr>
          <p:sp>
            <p:nvSpPr>
              <p:cNvPr id="39" name="Freeform 83">
                <a:extLst>
                  <a:ext uri="{FF2B5EF4-FFF2-40B4-BE49-F238E27FC236}">
                    <a16:creationId xmlns:a16="http://schemas.microsoft.com/office/drawing/2014/main" id="{1D74BFBA-7486-4A3B-B78C-65AC194E26EA}"/>
                  </a:ext>
                </a:extLst>
              </p:cNvPr>
              <p:cNvSpPr>
                <a:spLocks noEditPoints="1"/>
              </p:cNvSpPr>
              <p:nvPr/>
            </p:nvSpPr>
            <p:spPr bwMode="auto">
              <a:xfrm>
                <a:off x="2740" y="1931"/>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7"/>
                      <a:pt x="0" y="30"/>
                    </a:cubicBezTo>
                    <a:cubicBezTo>
                      <a:pt x="0" y="14"/>
                      <a:pt x="14" y="0"/>
                      <a:pt x="30" y="0"/>
                    </a:cubicBezTo>
                    <a:cubicBezTo>
                      <a:pt x="47" y="0"/>
                      <a:pt x="60" y="14"/>
                      <a:pt x="60" y="30"/>
                    </a:cubicBezTo>
                    <a:cubicBezTo>
                      <a:pt x="60" y="47"/>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0" name="Freeform 84">
                <a:extLst>
                  <a:ext uri="{FF2B5EF4-FFF2-40B4-BE49-F238E27FC236}">
                    <a16:creationId xmlns:a16="http://schemas.microsoft.com/office/drawing/2014/main" id="{3C4674D4-6D71-40A9-8E1D-C9FEB8064BC8}"/>
                  </a:ext>
                </a:extLst>
              </p:cNvPr>
              <p:cNvSpPr>
                <a:spLocks noEditPoints="1"/>
              </p:cNvSpPr>
              <p:nvPr/>
            </p:nvSpPr>
            <p:spPr bwMode="auto">
              <a:xfrm>
                <a:off x="2740" y="2056"/>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7"/>
                      <a:pt x="0" y="30"/>
                    </a:cubicBezTo>
                    <a:cubicBezTo>
                      <a:pt x="0" y="14"/>
                      <a:pt x="14" y="0"/>
                      <a:pt x="30" y="0"/>
                    </a:cubicBezTo>
                    <a:cubicBezTo>
                      <a:pt x="47" y="0"/>
                      <a:pt x="60" y="14"/>
                      <a:pt x="60" y="30"/>
                    </a:cubicBezTo>
                    <a:cubicBezTo>
                      <a:pt x="60" y="47"/>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1" name="Freeform 85">
                <a:extLst>
                  <a:ext uri="{FF2B5EF4-FFF2-40B4-BE49-F238E27FC236}">
                    <a16:creationId xmlns:a16="http://schemas.microsoft.com/office/drawing/2014/main" id="{4E1F2F8F-AE8B-46C9-979B-60DFBB68B641}"/>
                  </a:ext>
                </a:extLst>
              </p:cNvPr>
              <p:cNvSpPr>
                <a:spLocks noEditPoints="1"/>
              </p:cNvSpPr>
              <p:nvPr/>
            </p:nvSpPr>
            <p:spPr bwMode="auto">
              <a:xfrm>
                <a:off x="2598" y="2002"/>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7"/>
                      <a:pt x="0" y="30"/>
                    </a:cubicBezTo>
                    <a:cubicBezTo>
                      <a:pt x="0" y="14"/>
                      <a:pt x="14" y="0"/>
                      <a:pt x="30" y="0"/>
                    </a:cubicBezTo>
                    <a:cubicBezTo>
                      <a:pt x="47" y="0"/>
                      <a:pt x="60" y="14"/>
                      <a:pt x="60" y="30"/>
                    </a:cubicBezTo>
                    <a:cubicBezTo>
                      <a:pt x="60" y="47"/>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2" name="Freeform 86">
                <a:extLst>
                  <a:ext uri="{FF2B5EF4-FFF2-40B4-BE49-F238E27FC236}">
                    <a16:creationId xmlns:a16="http://schemas.microsoft.com/office/drawing/2014/main" id="{461C1840-FB01-463B-BD3E-C1F069E06359}"/>
                  </a:ext>
                </a:extLst>
              </p:cNvPr>
              <p:cNvSpPr>
                <a:spLocks/>
              </p:cNvSpPr>
              <p:nvPr/>
            </p:nvSpPr>
            <p:spPr bwMode="auto">
              <a:xfrm>
                <a:off x="2665" y="1982"/>
                <a:ext cx="99" cy="57"/>
              </a:xfrm>
              <a:custGeom>
                <a:avLst/>
                <a:gdLst>
                  <a:gd name="T0" fmla="*/ 7 w 67"/>
                  <a:gd name="T1" fmla="*/ 39 h 39"/>
                  <a:gd name="T2" fmla="*/ 1 w 67"/>
                  <a:gd name="T3" fmla="*/ 36 h 39"/>
                  <a:gd name="T4" fmla="*/ 4 w 67"/>
                  <a:gd name="T5" fmla="*/ 28 h 39"/>
                  <a:gd name="T6" fmla="*/ 57 w 67"/>
                  <a:gd name="T7" fmla="*/ 1 h 39"/>
                  <a:gd name="T8" fmla="*/ 65 w 67"/>
                  <a:gd name="T9" fmla="*/ 4 h 39"/>
                  <a:gd name="T10" fmla="*/ 63 w 67"/>
                  <a:gd name="T11" fmla="*/ 12 h 39"/>
                  <a:gd name="T12" fmla="*/ 9 w 67"/>
                  <a:gd name="T13" fmla="*/ 39 h 39"/>
                  <a:gd name="T14" fmla="*/ 7 w 67"/>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39">
                    <a:moveTo>
                      <a:pt x="7" y="39"/>
                    </a:moveTo>
                    <a:cubicBezTo>
                      <a:pt x="5" y="39"/>
                      <a:pt x="2" y="38"/>
                      <a:pt x="1" y="36"/>
                    </a:cubicBezTo>
                    <a:cubicBezTo>
                      <a:pt x="0" y="33"/>
                      <a:pt x="1" y="29"/>
                      <a:pt x="4" y="28"/>
                    </a:cubicBezTo>
                    <a:cubicBezTo>
                      <a:pt x="57" y="1"/>
                      <a:pt x="57" y="1"/>
                      <a:pt x="57" y="1"/>
                    </a:cubicBezTo>
                    <a:cubicBezTo>
                      <a:pt x="60" y="0"/>
                      <a:pt x="64" y="1"/>
                      <a:pt x="65" y="4"/>
                    </a:cubicBezTo>
                    <a:cubicBezTo>
                      <a:pt x="67" y="7"/>
                      <a:pt x="66" y="11"/>
                      <a:pt x="63" y="12"/>
                    </a:cubicBezTo>
                    <a:cubicBezTo>
                      <a:pt x="9" y="39"/>
                      <a:pt x="9" y="39"/>
                      <a:pt x="9" y="39"/>
                    </a:cubicBezTo>
                    <a:cubicBezTo>
                      <a:pt x="9" y="39"/>
                      <a:pt x="8" y="39"/>
                      <a:pt x="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3" name="Freeform 87">
                <a:extLst>
                  <a:ext uri="{FF2B5EF4-FFF2-40B4-BE49-F238E27FC236}">
                    <a16:creationId xmlns:a16="http://schemas.microsoft.com/office/drawing/2014/main" id="{366F6BB1-4239-4BB6-8E79-D3CC7F3A8357}"/>
                  </a:ext>
                </a:extLst>
              </p:cNvPr>
              <p:cNvSpPr>
                <a:spLocks/>
              </p:cNvSpPr>
              <p:nvPr/>
            </p:nvSpPr>
            <p:spPr bwMode="auto">
              <a:xfrm>
                <a:off x="2666" y="2050"/>
                <a:ext cx="97" cy="47"/>
              </a:xfrm>
              <a:custGeom>
                <a:avLst/>
                <a:gdLst>
                  <a:gd name="T0" fmla="*/ 58 w 65"/>
                  <a:gd name="T1" fmla="*/ 32 h 32"/>
                  <a:gd name="T2" fmla="*/ 56 w 65"/>
                  <a:gd name="T3" fmla="*/ 31 h 32"/>
                  <a:gd name="T4" fmla="*/ 5 w 65"/>
                  <a:gd name="T5" fmla="*/ 12 h 32"/>
                  <a:gd name="T6" fmla="*/ 1 w 65"/>
                  <a:gd name="T7" fmla="*/ 4 h 32"/>
                  <a:gd name="T8" fmla="*/ 9 w 65"/>
                  <a:gd name="T9" fmla="*/ 1 h 32"/>
                  <a:gd name="T10" fmla="*/ 60 w 65"/>
                  <a:gd name="T11" fmla="*/ 20 h 32"/>
                  <a:gd name="T12" fmla="*/ 64 w 65"/>
                  <a:gd name="T13" fmla="*/ 28 h 32"/>
                  <a:gd name="T14" fmla="*/ 58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8" y="32"/>
                    </a:moveTo>
                    <a:cubicBezTo>
                      <a:pt x="57" y="32"/>
                      <a:pt x="56" y="32"/>
                      <a:pt x="56" y="31"/>
                    </a:cubicBezTo>
                    <a:cubicBezTo>
                      <a:pt x="5" y="12"/>
                      <a:pt x="5" y="12"/>
                      <a:pt x="5" y="12"/>
                    </a:cubicBezTo>
                    <a:cubicBezTo>
                      <a:pt x="2" y="11"/>
                      <a:pt x="0" y="7"/>
                      <a:pt x="1" y="4"/>
                    </a:cubicBezTo>
                    <a:cubicBezTo>
                      <a:pt x="2" y="1"/>
                      <a:pt x="6" y="0"/>
                      <a:pt x="9" y="1"/>
                    </a:cubicBezTo>
                    <a:cubicBezTo>
                      <a:pt x="60" y="20"/>
                      <a:pt x="60" y="20"/>
                      <a:pt x="60" y="20"/>
                    </a:cubicBezTo>
                    <a:cubicBezTo>
                      <a:pt x="63" y="21"/>
                      <a:pt x="65" y="25"/>
                      <a:pt x="64" y="28"/>
                    </a:cubicBezTo>
                    <a:cubicBezTo>
                      <a:pt x="63" y="30"/>
                      <a:pt x="60" y="32"/>
                      <a:pt x="5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4" name="Freeform 88">
                <a:extLst>
                  <a:ext uri="{FF2B5EF4-FFF2-40B4-BE49-F238E27FC236}">
                    <a16:creationId xmlns:a16="http://schemas.microsoft.com/office/drawing/2014/main" id="{082FB9FB-5DD0-4203-8050-D49500D16E08}"/>
                  </a:ext>
                </a:extLst>
              </p:cNvPr>
              <p:cNvSpPr>
                <a:spLocks/>
              </p:cNvSpPr>
              <p:nvPr/>
            </p:nvSpPr>
            <p:spPr bwMode="auto">
              <a:xfrm>
                <a:off x="2405" y="1718"/>
                <a:ext cx="301" cy="391"/>
              </a:xfrm>
              <a:custGeom>
                <a:avLst/>
                <a:gdLst>
                  <a:gd name="T0" fmla="*/ 132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2 w 204"/>
                  <a:gd name="T13" fmla="*/ 1 h 264"/>
                  <a:gd name="T14" fmla="*/ 202 w 204"/>
                  <a:gd name="T15" fmla="*/ 61 h 264"/>
                  <a:gd name="T16" fmla="*/ 204 w 204"/>
                  <a:gd name="T17" fmla="*/ 66 h 264"/>
                  <a:gd name="T18" fmla="*/ 204 w 204"/>
                  <a:gd name="T19" fmla="*/ 168 h 264"/>
                  <a:gd name="T20" fmla="*/ 192 w 204"/>
                  <a:gd name="T21" fmla="*/ 168 h 264"/>
                  <a:gd name="T22" fmla="*/ 192 w 204"/>
                  <a:gd name="T23" fmla="*/ 68 h 264"/>
                  <a:gd name="T24" fmla="*/ 135 w 204"/>
                  <a:gd name="T25" fmla="*/ 12 h 264"/>
                  <a:gd name="T26" fmla="*/ 12 w 204"/>
                  <a:gd name="T27" fmla="*/ 12 h 264"/>
                  <a:gd name="T28" fmla="*/ 12 w 204"/>
                  <a:gd name="T29" fmla="*/ 252 h 264"/>
                  <a:gd name="T30" fmla="*/ 132 w 204"/>
                  <a:gd name="T31" fmla="*/ 252 h 264"/>
                  <a:gd name="T32" fmla="*/ 132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32" y="264"/>
                    </a:moveTo>
                    <a:cubicBezTo>
                      <a:pt x="6" y="264"/>
                      <a:pt x="6" y="264"/>
                      <a:pt x="6" y="264"/>
                    </a:cubicBezTo>
                    <a:cubicBezTo>
                      <a:pt x="2" y="264"/>
                      <a:pt x="0" y="261"/>
                      <a:pt x="0" y="258"/>
                    </a:cubicBezTo>
                    <a:cubicBezTo>
                      <a:pt x="0" y="6"/>
                      <a:pt x="0" y="6"/>
                      <a:pt x="0" y="6"/>
                    </a:cubicBezTo>
                    <a:cubicBezTo>
                      <a:pt x="0" y="2"/>
                      <a:pt x="2" y="0"/>
                      <a:pt x="6" y="0"/>
                    </a:cubicBezTo>
                    <a:cubicBezTo>
                      <a:pt x="138" y="0"/>
                      <a:pt x="138" y="0"/>
                      <a:pt x="138" y="0"/>
                    </a:cubicBezTo>
                    <a:cubicBezTo>
                      <a:pt x="139" y="0"/>
                      <a:pt x="141" y="0"/>
                      <a:pt x="142" y="1"/>
                    </a:cubicBezTo>
                    <a:cubicBezTo>
                      <a:pt x="202" y="61"/>
                      <a:pt x="202" y="61"/>
                      <a:pt x="202" y="61"/>
                    </a:cubicBezTo>
                    <a:cubicBezTo>
                      <a:pt x="203" y="63"/>
                      <a:pt x="204" y="64"/>
                      <a:pt x="204" y="66"/>
                    </a:cubicBezTo>
                    <a:cubicBezTo>
                      <a:pt x="204" y="168"/>
                      <a:pt x="204" y="168"/>
                      <a:pt x="204" y="168"/>
                    </a:cubicBezTo>
                    <a:cubicBezTo>
                      <a:pt x="192" y="168"/>
                      <a:pt x="192" y="168"/>
                      <a:pt x="192" y="168"/>
                    </a:cubicBezTo>
                    <a:cubicBezTo>
                      <a:pt x="192" y="68"/>
                      <a:pt x="192" y="68"/>
                      <a:pt x="192" y="68"/>
                    </a:cubicBezTo>
                    <a:cubicBezTo>
                      <a:pt x="135" y="12"/>
                      <a:pt x="135" y="12"/>
                      <a:pt x="135" y="12"/>
                    </a:cubicBezTo>
                    <a:cubicBezTo>
                      <a:pt x="12" y="12"/>
                      <a:pt x="12" y="12"/>
                      <a:pt x="12" y="12"/>
                    </a:cubicBezTo>
                    <a:cubicBezTo>
                      <a:pt x="12" y="252"/>
                      <a:pt x="12" y="252"/>
                      <a:pt x="12" y="252"/>
                    </a:cubicBezTo>
                    <a:cubicBezTo>
                      <a:pt x="132" y="252"/>
                      <a:pt x="132" y="252"/>
                      <a:pt x="132" y="252"/>
                    </a:cubicBezTo>
                    <a:lnTo>
                      <a:pt x="132"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5" name="Freeform 89">
                <a:extLst>
                  <a:ext uri="{FF2B5EF4-FFF2-40B4-BE49-F238E27FC236}">
                    <a16:creationId xmlns:a16="http://schemas.microsoft.com/office/drawing/2014/main" id="{1C9D56CF-38C1-4613-AF85-643D04248405}"/>
                  </a:ext>
                </a:extLst>
              </p:cNvPr>
              <p:cNvSpPr>
                <a:spLocks/>
              </p:cNvSpPr>
              <p:nvPr/>
            </p:nvSpPr>
            <p:spPr bwMode="auto">
              <a:xfrm>
                <a:off x="2600" y="1718"/>
                <a:ext cx="106"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2" y="72"/>
                      <a:pt x="0" y="69"/>
                      <a:pt x="0" y="66"/>
                    </a:cubicBezTo>
                    <a:cubicBezTo>
                      <a:pt x="0" y="6"/>
                      <a:pt x="0" y="6"/>
                      <a:pt x="0" y="6"/>
                    </a:cubicBezTo>
                    <a:cubicBezTo>
                      <a:pt x="0" y="2"/>
                      <a:pt x="2" y="0"/>
                      <a:pt x="6" y="0"/>
                    </a:cubicBezTo>
                    <a:cubicBezTo>
                      <a:pt x="9" y="0"/>
                      <a:pt x="12" y="2"/>
                      <a:pt x="12" y="6"/>
                    </a:cubicBezTo>
                    <a:cubicBezTo>
                      <a:pt x="12" y="60"/>
                      <a:pt x="12" y="60"/>
                      <a:pt x="12" y="60"/>
                    </a:cubicBezTo>
                    <a:cubicBezTo>
                      <a:pt x="66" y="60"/>
                      <a:pt x="66" y="60"/>
                      <a:pt x="66" y="60"/>
                    </a:cubicBezTo>
                    <a:cubicBezTo>
                      <a:pt x="69" y="60"/>
                      <a:pt x="72" y="62"/>
                      <a:pt x="72" y="66"/>
                    </a:cubicBezTo>
                    <a:cubicBezTo>
                      <a:pt x="72" y="69"/>
                      <a:pt x="69"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nvGrpSpPr>
            <p:cNvPr id="197" name="Group 196">
              <a:extLst>
                <a:ext uri="{FF2B5EF4-FFF2-40B4-BE49-F238E27FC236}">
                  <a16:creationId xmlns:a16="http://schemas.microsoft.com/office/drawing/2014/main" id="{EB438301-7518-F1BA-4680-B27FD683C855}"/>
                </a:ext>
              </a:extLst>
            </p:cNvPr>
            <p:cNvGrpSpPr/>
            <p:nvPr/>
          </p:nvGrpSpPr>
          <p:grpSpPr>
            <a:xfrm>
              <a:off x="1309053" y="1921556"/>
              <a:ext cx="4432651" cy="900732"/>
              <a:chOff x="1309053" y="2293702"/>
              <a:chExt cx="4432651" cy="900732"/>
            </a:xfrm>
          </p:grpSpPr>
          <p:grpSp>
            <p:nvGrpSpPr>
              <p:cNvPr id="148" name="Group 147">
                <a:extLst>
                  <a:ext uri="{FF2B5EF4-FFF2-40B4-BE49-F238E27FC236}">
                    <a16:creationId xmlns:a16="http://schemas.microsoft.com/office/drawing/2014/main" id="{E7D898F7-CF1C-68B0-1739-CBEAE5393282}"/>
                  </a:ext>
                </a:extLst>
              </p:cNvPr>
              <p:cNvGrpSpPr/>
              <p:nvPr/>
            </p:nvGrpSpPr>
            <p:grpSpPr>
              <a:xfrm>
                <a:off x="1309705" y="2293702"/>
                <a:ext cx="4123532" cy="338554"/>
                <a:chOff x="1309705" y="2156747"/>
                <a:chExt cx="4123532" cy="338554"/>
              </a:xfrm>
            </p:grpSpPr>
            <p:sp>
              <p:nvSpPr>
                <p:cNvPr id="107" name="TextBox 106">
                  <a:extLst>
                    <a:ext uri="{FF2B5EF4-FFF2-40B4-BE49-F238E27FC236}">
                      <a16:creationId xmlns:a16="http://schemas.microsoft.com/office/drawing/2014/main" id="{58C5530D-05D6-ACC3-1F54-E68EC3EA115A}"/>
                    </a:ext>
                  </a:extLst>
                </p:cNvPr>
                <p:cNvSpPr txBox="1"/>
                <p:nvPr/>
              </p:nvSpPr>
              <p:spPr>
                <a:xfrm>
                  <a:off x="1309705" y="2156747"/>
                  <a:ext cx="3363435" cy="338554"/>
                </a:xfrm>
                <a:prstGeom prst="rect">
                  <a:avLst/>
                </a:prstGeom>
                <a:noFill/>
              </p:spPr>
              <p:txBody>
                <a:bodyPr wrap="square" rtlCol="0">
                  <a:spAutoFit/>
                </a:bodyPr>
                <a:lstStyle/>
                <a:p>
                  <a:r>
                    <a:rPr lang="en-US" sz="1600" b="1" dirty="0"/>
                    <a:t>1. CONTENT ENRICHING</a:t>
                  </a:r>
                </a:p>
              </p:txBody>
            </p:sp>
            <p:cxnSp>
              <p:nvCxnSpPr>
                <p:cNvPr id="145" name="Straight Connector 144">
                  <a:extLst>
                    <a:ext uri="{FF2B5EF4-FFF2-40B4-BE49-F238E27FC236}">
                      <a16:creationId xmlns:a16="http://schemas.microsoft.com/office/drawing/2014/main" id="{0908B87D-6D5C-77F9-8787-0F525D24138E}"/>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193" name="TextBox 192">
                <a:extLst>
                  <a:ext uri="{FF2B5EF4-FFF2-40B4-BE49-F238E27FC236}">
                    <a16:creationId xmlns:a16="http://schemas.microsoft.com/office/drawing/2014/main" id="{19C625E0-5EBE-3D55-0E3E-B068A8E93805}"/>
                  </a:ext>
                </a:extLst>
              </p:cNvPr>
              <p:cNvSpPr txBox="1"/>
              <p:nvPr/>
            </p:nvSpPr>
            <p:spPr>
              <a:xfrm>
                <a:off x="1309053" y="2609659"/>
                <a:ext cx="4432651" cy="584775"/>
              </a:xfrm>
              <a:prstGeom prst="rect">
                <a:avLst/>
              </a:prstGeom>
              <a:noFill/>
            </p:spPr>
            <p:txBody>
              <a:bodyPr wrap="square" rtlCol="0">
                <a:spAutoFit/>
              </a:bodyPr>
              <a:lstStyle/>
              <a:p>
                <a:r>
                  <a:rPr lang="en-US" sz="1600" dirty="0"/>
                  <a:t>A process is enhanced when provided intuitive ways to access, publish, and interact with contents.</a:t>
                </a:r>
              </a:p>
            </p:txBody>
          </p:sp>
        </p:grpSp>
      </p:grpSp>
      <p:grpSp>
        <p:nvGrpSpPr>
          <p:cNvPr id="205" name="Group 204">
            <a:extLst>
              <a:ext uri="{FF2B5EF4-FFF2-40B4-BE49-F238E27FC236}">
                <a16:creationId xmlns:a16="http://schemas.microsoft.com/office/drawing/2014/main" id="{AE02769D-3842-C1AB-5A52-3AF3D1DEA36E}"/>
              </a:ext>
            </a:extLst>
          </p:cNvPr>
          <p:cNvGrpSpPr/>
          <p:nvPr/>
        </p:nvGrpSpPr>
        <p:grpSpPr>
          <a:xfrm>
            <a:off x="860879" y="2839732"/>
            <a:ext cx="4800505" cy="940902"/>
            <a:chOff x="860879" y="2839732"/>
            <a:chExt cx="4800505" cy="940902"/>
          </a:xfrm>
        </p:grpSpPr>
        <p:grpSp>
          <p:nvGrpSpPr>
            <p:cNvPr id="47" name="Group 46">
              <a:extLst>
                <a:ext uri="{FF2B5EF4-FFF2-40B4-BE49-F238E27FC236}">
                  <a16:creationId xmlns:a16="http://schemas.microsoft.com/office/drawing/2014/main" id="{75A82456-04DA-4595-912C-C9FF9E5A7F16}"/>
                </a:ext>
              </a:extLst>
            </p:cNvPr>
            <p:cNvGrpSpPr>
              <a:grpSpLocks noChangeAspect="1"/>
            </p:cNvGrpSpPr>
            <p:nvPr/>
          </p:nvGrpSpPr>
          <p:grpSpPr bwMode="auto">
            <a:xfrm>
              <a:off x="860879" y="3117121"/>
              <a:ext cx="396000" cy="386124"/>
              <a:chOff x="2585" y="647"/>
              <a:chExt cx="441" cy="430"/>
            </a:xfrm>
            <a:solidFill>
              <a:srgbClr val="A100FF"/>
            </a:solidFill>
          </p:grpSpPr>
          <p:sp>
            <p:nvSpPr>
              <p:cNvPr id="60" name="Freeform 33">
                <a:extLst>
                  <a:ext uri="{FF2B5EF4-FFF2-40B4-BE49-F238E27FC236}">
                    <a16:creationId xmlns:a16="http://schemas.microsoft.com/office/drawing/2014/main" id="{E55C8EEC-16BC-4A5C-A1E1-30A1BEE93F62}"/>
                  </a:ext>
                </a:extLst>
              </p:cNvPr>
              <p:cNvSpPr>
                <a:spLocks noEditPoints="1"/>
              </p:cNvSpPr>
              <p:nvPr/>
            </p:nvSpPr>
            <p:spPr bwMode="auto">
              <a:xfrm>
                <a:off x="2585" y="647"/>
                <a:ext cx="257" cy="72"/>
              </a:xfrm>
              <a:custGeom>
                <a:avLst/>
                <a:gdLst>
                  <a:gd name="T0" fmla="*/ 162 w 168"/>
                  <a:gd name="T1" fmla="*/ 48 h 48"/>
                  <a:gd name="T2" fmla="*/ 6 w 168"/>
                  <a:gd name="T3" fmla="*/ 48 h 48"/>
                  <a:gd name="T4" fmla="*/ 0 w 168"/>
                  <a:gd name="T5" fmla="*/ 42 h 48"/>
                  <a:gd name="T6" fmla="*/ 0 w 168"/>
                  <a:gd name="T7" fmla="*/ 6 h 48"/>
                  <a:gd name="T8" fmla="*/ 6 w 168"/>
                  <a:gd name="T9" fmla="*/ 0 h 48"/>
                  <a:gd name="T10" fmla="*/ 162 w 168"/>
                  <a:gd name="T11" fmla="*/ 0 h 48"/>
                  <a:gd name="T12" fmla="*/ 168 w 168"/>
                  <a:gd name="T13" fmla="*/ 6 h 48"/>
                  <a:gd name="T14" fmla="*/ 168 w 168"/>
                  <a:gd name="T15" fmla="*/ 42 h 48"/>
                  <a:gd name="T16" fmla="*/ 162 w 168"/>
                  <a:gd name="T17" fmla="*/ 48 h 48"/>
                  <a:gd name="T18" fmla="*/ 12 w 168"/>
                  <a:gd name="T19" fmla="*/ 36 h 48"/>
                  <a:gd name="T20" fmla="*/ 156 w 168"/>
                  <a:gd name="T21" fmla="*/ 36 h 48"/>
                  <a:gd name="T22" fmla="*/ 156 w 168"/>
                  <a:gd name="T23" fmla="*/ 12 h 48"/>
                  <a:gd name="T24" fmla="*/ 12 w 168"/>
                  <a:gd name="T25" fmla="*/ 12 h 48"/>
                  <a:gd name="T26" fmla="*/ 12 w 16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8">
                    <a:moveTo>
                      <a:pt x="162" y="48"/>
                    </a:moveTo>
                    <a:cubicBezTo>
                      <a:pt x="6" y="48"/>
                      <a:pt x="6" y="48"/>
                      <a:pt x="6" y="48"/>
                    </a:cubicBezTo>
                    <a:cubicBezTo>
                      <a:pt x="2" y="48"/>
                      <a:pt x="0" y="46"/>
                      <a:pt x="0" y="42"/>
                    </a:cubicBezTo>
                    <a:cubicBezTo>
                      <a:pt x="0" y="6"/>
                      <a:pt x="0" y="6"/>
                      <a:pt x="0" y="6"/>
                    </a:cubicBezTo>
                    <a:cubicBezTo>
                      <a:pt x="0" y="3"/>
                      <a:pt x="2" y="0"/>
                      <a:pt x="6" y="0"/>
                    </a:cubicBezTo>
                    <a:cubicBezTo>
                      <a:pt x="162" y="0"/>
                      <a:pt x="162" y="0"/>
                      <a:pt x="162" y="0"/>
                    </a:cubicBezTo>
                    <a:cubicBezTo>
                      <a:pt x="165" y="0"/>
                      <a:pt x="168" y="3"/>
                      <a:pt x="168" y="6"/>
                    </a:cubicBezTo>
                    <a:cubicBezTo>
                      <a:pt x="168" y="42"/>
                      <a:pt x="168" y="42"/>
                      <a:pt x="168" y="42"/>
                    </a:cubicBezTo>
                    <a:cubicBezTo>
                      <a:pt x="168" y="46"/>
                      <a:pt x="165" y="48"/>
                      <a:pt x="162" y="48"/>
                    </a:cubicBezTo>
                    <a:close/>
                    <a:moveTo>
                      <a:pt x="12" y="36"/>
                    </a:moveTo>
                    <a:cubicBezTo>
                      <a:pt x="156" y="36"/>
                      <a:pt x="156" y="36"/>
                      <a:pt x="156" y="36"/>
                    </a:cubicBezTo>
                    <a:cubicBezTo>
                      <a:pt x="156" y="12"/>
                      <a:pt x="156" y="12"/>
                      <a:pt x="15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sp>
            <p:nvSpPr>
              <p:cNvPr id="61" name="Freeform 34">
                <a:extLst>
                  <a:ext uri="{FF2B5EF4-FFF2-40B4-BE49-F238E27FC236}">
                    <a16:creationId xmlns:a16="http://schemas.microsoft.com/office/drawing/2014/main" id="{DFA90697-CA89-4A58-A554-A01952EB4194}"/>
                  </a:ext>
                </a:extLst>
              </p:cNvPr>
              <p:cNvSpPr>
                <a:spLocks noEditPoints="1"/>
              </p:cNvSpPr>
              <p:nvPr/>
            </p:nvSpPr>
            <p:spPr bwMode="auto">
              <a:xfrm>
                <a:off x="2769" y="844"/>
                <a:ext cx="257" cy="72"/>
              </a:xfrm>
              <a:custGeom>
                <a:avLst/>
                <a:gdLst>
                  <a:gd name="T0" fmla="*/ 162 w 168"/>
                  <a:gd name="T1" fmla="*/ 48 h 48"/>
                  <a:gd name="T2" fmla="*/ 6 w 168"/>
                  <a:gd name="T3" fmla="*/ 48 h 48"/>
                  <a:gd name="T4" fmla="*/ 0 w 168"/>
                  <a:gd name="T5" fmla="*/ 42 h 48"/>
                  <a:gd name="T6" fmla="*/ 0 w 168"/>
                  <a:gd name="T7" fmla="*/ 6 h 48"/>
                  <a:gd name="T8" fmla="*/ 6 w 168"/>
                  <a:gd name="T9" fmla="*/ 0 h 48"/>
                  <a:gd name="T10" fmla="*/ 162 w 168"/>
                  <a:gd name="T11" fmla="*/ 0 h 48"/>
                  <a:gd name="T12" fmla="*/ 168 w 168"/>
                  <a:gd name="T13" fmla="*/ 6 h 48"/>
                  <a:gd name="T14" fmla="*/ 168 w 168"/>
                  <a:gd name="T15" fmla="*/ 42 h 48"/>
                  <a:gd name="T16" fmla="*/ 162 w 168"/>
                  <a:gd name="T17" fmla="*/ 48 h 48"/>
                  <a:gd name="T18" fmla="*/ 12 w 168"/>
                  <a:gd name="T19" fmla="*/ 36 h 48"/>
                  <a:gd name="T20" fmla="*/ 156 w 168"/>
                  <a:gd name="T21" fmla="*/ 36 h 48"/>
                  <a:gd name="T22" fmla="*/ 156 w 168"/>
                  <a:gd name="T23" fmla="*/ 12 h 48"/>
                  <a:gd name="T24" fmla="*/ 12 w 168"/>
                  <a:gd name="T25" fmla="*/ 12 h 48"/>
                  <a:gd name="T26" fmla="*/ 12 w 16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8">
                    <a:moveTo>
                      <a:pt x="162" y="48"/>
                    </a:moveTo>
                    <a:cubicBezTo>
                      <a:pt x="6" y="48"/>
                      <a:pt x="6" y="48"/>
                      <a:pt x="6" y="48"/>
                    </a:cubicBezTo>
                    <a:cubicBezTo>
                      <a:pt x="2" y="48"/>
                      <a:pt x="0" y="46"/>
                      <a:pt x="0" y="42"/>
                    </a:cubicBezTo>
                    <a:cubicBezTo>
                      <a:pt x="0" y="6"/>
                      <a:pt x="0" y="6"/>
                      <a:pt x="0" y="6"/>
                    </a:cubicBezTo>
                    <a:cubicBezTo>
                      <a:pt x="0" y="3"/>
                      <a:pt x="2" y="0"/>
                      <a:pt x="6" y="0"/>
                    </a:cubicBezTo>
                    <a:cubicBezTo>
                      <a:pt x="162" y="0"/>
                      <a:pt x="162" y="0"/>
                      <a:pt x="162" y="0"/>
                    </a:cubicBezTo>
                    <a:cubicBezTo>
                      <a:pt x="165" y="0"/>
                      <a:pt x="168" y="3"/>
                      <a:pt x="168" y="6"/>
                    </a:cubicBezTo>
                    <a:cubicBezTo>
                      <a:pt x="168" y="42"/>
                      <a:pt x="168" y="42"/>
                      <a:pt x="168" y="42"/>
                    </a:cubicBezTo>
                    <a:cubicBezTo>
                      <a:pt x="168" y="46"/>
                      <a:pt x="165" y="48"/>
                      <a:pt x="162" y="48"/>
                    </a:cubicBezTo>
                    <a:close/>
                    <a:moveTo>
                      <a:pt x="12" y="36"/>
                    </a:moveTo>
                    <a:cubicBezTo>
                      <a:pt x="156" y="36"/>
                      <a:pt x="156" y="36"/>
                      <a:pt x="156" y="36"/>
                    </a:cubicBezTo>
                    <a:cubicBezTo>
                      <a:pt x="156" y="12"/>
                      <a:pt x="156" y="12"/>
                      <a:pt x="15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sp>
            <p:nvSpPr>
              <p:cNvPr id="62" name="Freeform 35">
                <a:extLst>
                  <a:ext uri="{FF2B5EF4-FFF2-40B4-BE49-F238E27FC236}">
                    <a16:creationId xmlns:a16="http://schemas.microsoft.com/office/drawing/2014/main" id="{7577A8FE-FF72-4A47-810A-097DCCB8844E}"/>
                  </a:ext>
                </a:extLst>
              </p:cNvPr>
              <p:cNvSpPr>
                <a:spLocks noEditPoints="1"/>
              </p:cNvSpPr>
              <p:nvPr/>
            </p:nvSpPr>
            <p:spPr bwMode="auto">
              <a:xfrm>
                <a:off x="2585" y="1005"/>
                <a:ext cx="257" cy="72"/>
              </a:xfrm>
              <a:custGeom>
                <a:avLst/>
                <a:gdLst>
                  <a:gd name="T0" fmla="*/ 162 w 168"/>
                  <a:gd name="T1" fmla="*/ 48 h 48"/>
                  <a:gd name="T2" fmla="*/ 6 w 168"/>
                  <a:gd name="T3" fmla="*/ 48 h 48"/>
                  <a:gd name="T4" fmla="*/ 0 w 168"/>
                  <a:gd name="T5" fmla="*/ 42 h 48"/>
                  <a:gd name="T6" fmla="*/ 0 w 168"/>
                  <a:gd name="T7" fmla="*/ 6 h 48"/>
                  <a:gd name="T8" fmla="*/ 6 w 168"/>
                  <a:gd name="T9" fmla="*/ 0 h 48"/>
                  <a:gd name="T10" fmla="*/ 162 w 168"/>
                  <a:gd name="T11" fmla="*/ 0 h 48"/>
                  <a:gd name="T12" fmla="*/ 168 w 168"/>
                  <a:gd name="T13" fmla="*/ 6 h 48"/>
                  <a:gd name="T14" fmla="*/ 168 w 168"/>
                  <a:gd name="T15" fmla="*/ 42 h 48"/>
                  <a:gd name="T16" fmla="*/ 162 w 168"/>
                  <a:gd name="T17" fmla="*/ 48 h 48"/>
                  <a:gd name="T18" fmla="*/ 12 w 168"/>
                  <a:gd name="T19" fmla="*/ 36 h 48"/>
                  <a:gd name="T20" fmla="*/ 156 w 168"/>
                  <a:gd name="T21" fmla="*/ 36 h 48"/>
                  <a:gd name="T22" fmla="*/ 156 w 168"/>
                  <a:gd name="T23" fmla="*/ 12 h 48"/>
                  <a:gd name="T24" fmla="*/ 12 w 168"/>
                  <a:gd name="T25" fmla="*/ 12 h 48"/>
                  <a:gd name="T26" fmla="*/ 12 w 16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8">
                    <a:moveTo>
                      <a:pt x="162" y="48"/>
                    </a:moveTo>
                    <a:cubicBezTo>
                      <a:pt x="6" y="48"/>
                      <a:pt x="6" y="48"/>
                      <a:pt x="6" y="48"/>
                    </a:cubicBezTo>
                    <a:cubicBezTo>
                      <a:pt x="2" y="48"/>
                      <a:pt x="0" y="46"/>
                      <a:pt x="0" y="42"/>
                    </a:cubicBezTo>
                    <a:cubicBezTo>
                      <a:pt x="0" y="6"/>
                      <a:pt x="0" y="6"/>
                      <a:pt x="0" y="6"/>
                    </a:cubicBezTo>
                    <a:cubicBezTo>
                      <a:pt x="0" y="3"/>
                      <a:pt x="2" y="0"/>
                      <a:pt x="6" y="0"/>
                    </a:cubicBezTo>
                    <a:cubicBezTo>
                      <a:pt x="162" y="0"/>
                      <a:pt x="162" y="0"/>
                      <a:pt x="162" y="0"/>
                    </a:cubicBezTo>
                    <a:cubicBezTo>
                      <a:pt x="165" y="0"/>
                      <a:pt x="168" y="3"/>
                      <a:pt x="168" y="6"/>
                    </a:cubicBezTo>
                    <a:cubicBezTo>
                      <a:pt x="168" y="42"/>
                      <a:pt x="168" y="42"/>
                      <a:pt x="168" y="42"/>
                    </a:cubicBezTo>
                    <a:cubicBezTo>
                      <a:pt x="168" y="46"/>
                      <a:pt x="165" y="48"/>
                      <a:pt x="162" y="48"/>
                    </a:cubicBezTo>
                    <a:close/>
                    <a:moveTo>
                      <a:pt x="12" y="36"/>
                    </a:moveTo>
                    <a:cubicBezTo>
                      <a:pt x="156" y="36"/>
                      <a:pt x="156" y="36"/>
                      <a:pt x="156" y="36"/>
                    </a:cubicBezTo>
                    <a:cubicBezTo>
                      <a:pt x="156" y="12"/>
                      <a:pt x="156" y="12"/>
                      <a:pt x="15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sp>
            <p:nvSpPr>
              <p:cNvPr id="63" name="Freeform 36">
                <a:extLst>
                  <a:ext uri="{FF2B5EF4-FFF2-40B4-BE49-F238E27FC236}">
                    <a16:creationId xmlns:a16="http://schemas.microsoft.com/office/drawing/2014/main" id="{5FB09EF4-52F2-4F20-9F31-B68E19A84E81}"/>
                  </a:ext>
                </a:extLst>
              </p:cNvPr>
              <p:cNvSpPr>
                <a:spLocks/>
              </p:cNvSpPr>
              <p:nvPr/>
            </p:nvSpPr>
            <p:spPr bwMode="auto">
              <a:xfrm>
                <a:off x="2714" y="701"/>
                <a:ext cx="128" cy="161"/>
              </a:xfrm>
              <a:custGeom>
                <a:avLst/>
                <a:gdLst>
                  <a:gd name="T0" fmla="*/ 78 w 84"/>
                  <a:gd name="T1" fmla="*/ 108 h 108"/>
                  <a:gd name="T2" fmla="*/ 72 w 84"/>
                  <a:gd name="T3" fmla="*/ 102 h 108"/>
                  <a:gd name="T4" fmla="*/ 72 w 84"/>
                  <a:gd name="T5" fmla="*/ 84 h 108"/>
                  <a:gd name="T6" fmla="*/ 60 w 84"/>
                  <a:gd name="T7" fmla="*/ 72 h 108"/>
                  <a:gd name="T8" fmla="*/ 24 w 84"/>
                  <a:gd name="T9" fmla="*/ 72 h 108"/>
                  <a:gd name="T10" fmla="*/ 0 w 84"/>
                  <a:gd name="T11" fmla="*/ 48 h 108"/>
                  <a:gd name="T12" fmla="*/ 0 w 84"/>
                  <a:gd name="T13" fmla="*/ 6 h 108"/>
                  <a:gd name="T14" fmla="*/ 6 w 84"/>
                  <a:gd name="T15" fmla="*/ 0 h 108"/>
                  <a:gd name="T16" fmla="*/ 12 w 84"/>
                  <a:gd name="T17" fmla="*/ 6 h 108"/>
                  <a:gd name="T18" fmla="*/ 12 w 84"/>
                  <a:gd name="T19" fmla="*/ 48 h 108"/>
                  <a:gd name="T20" fmla="*/ 24 w 84"/>
                  <a:gd name="T21" fmla="*/ 60 h 108"/>
                  <a:gd name="T22" fmla="*/ 60 w 84"/>
                  <a:gd name="T23" fmla="*/ 60 h 108"/>
                  <a:gd name="T24" fmla="*/ 84 w 84"/>
                  <a:gd name="T25" fmla="*/ 84 h 108"/>
                  <a:gd name="T26" fmla="*/ 84 w 84"/>
                  <a:gd name="T27" fmla="*/ 102 h 108"/>
                  <a:gd name="T28" fmla="*/ 78 w 84"/>
                  <a:gd name="T29"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08">
                    <a:moveTo>
                      <a:pt x="78" y="108"/>
                    </a:moveTo>
                    <a:cubicBezTo>
                      <a:pt x="74" y="108"/>
                      <a:pt x="72" y="106"/>
                      <a:pt x="72" y="102"/>
                    </a:cubicBezTo>
                    <a:cubicBezTo>
                      <a:pt x="72" y="84"/>
                      <a:pt x="72" y="84"/>
                      <a:pt x="72" y="84"/>
                    </a:cubicBezTo>
                    <a:cubicBezTo>
                      <a:pt x="72" y="78"/>
                      <a:pt x="66" y="72"/>
                      <a:pt x="60" y="72"/>
                    </a:cubicBezTo>
                    <a:cubicBezTo>
                      <a:pt x="24" y="72"/>
                      <a:pt x="24" y="72"/>
                      <a:pt x="24" y="72"/>
                    </a:cubicBezTo>
                    <a:cubicBezTo>
                      <a:pt x="10" y="72"/>
                      <a:pt x="0" y="61"/>
                      <a:pt x="0" y="48"/>
                    </a:cubicBezTo>
                    <a:cubicBezTo>
                      <a:pt x="0" y="6"/>
                      <a:pt x="0" y="6"/>
                      <a:pt x="0" y="6"/>
                    </a:cubicBezTo>
                    <a:cubicBezTo>
                      <a:pt x="0" y="3"/>
                      <a:pt x="2" y="0"/>
                      <a:pt x="6" y="0"/>
                    </a:cubicBezTo>
                    <a:cubicBezTo>
                      <a:pt x="9" y="0"/>
                      <a:pt x="12" y="3"/>
                      <a:pt x="12" y="6"/>
                    </a:cubicBezTo>
                    <a:cubicBezTo>
                      <a:pt x="12" y="48"/>
                      <a:pt x="12" y="48"/>
                      <a:pt x="12" y="48"/>
                    </a:cubicBezTo>
                    <a:cubicBezTo>
                      <a:pt x="12" y="55"/>
                      <a:pt x="17" y="60"/>
                      <a:pt x="24" y="60"/>
                    </a:cubicBezTo>
                    <a:cubicBezTo>
                      <a:pt x="60" y="60"/>
                      <a:pt x="60" y="60"/>
                      <a:pt x="60" y="60"/>
                    </a:cubicBezTo>
                    <a:cubicBezTo>
                      <a:pt x="73" y="60"/>
                      <a:pt x="84" y="71"/>
                      <a:pt x="84" y="84"/>
                    </a:cubicBezTo>
                    <a:cubicBezTo>
                      <a:pt x="84" y="102"/>
                      <a:pt x="84" y="102"/>
                      <a:pt x="84" y="102"/>
                    </a:cubicBezTo>
                    <a:cubicBezTo>
                      <a:pt x="84" y="106"/>
                      <a:pt x="81" y="108"/>
                      <a:pt x="78"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sp>
            <p:nvSpPr>
              <p:cNvPr id="64" name="Freeform 37">
                <a:extLst>
                  <a:ext uri="{FF2B5EF4-FFF2-40B4-BE49-F238E27FC236}">
                    <a16:creationId xmlns:a16="http://schemas.microsoft.com/office/drawing/2014/main" id="{016B527D-4025-42F2-9EE0-11C6409CA177}"/>
                  </a:ext>
                </a:extLst>
              </p:cNvPr>
              <p:cNvSpPr>
                <a:spLocks/>
              </p:cNvSpPr>
              <p:nvPr/>
            </p:nvSpPr>
            <p:spPr bwMode="auto">
              <a:xfrm>
                <a:off x="2824" y="898"/>
                <a:ext cx="110" cy="143"/>
              </a:xfrm>
              <a:custGeom>
                <a:avLst/>
                <a:gdLst>
                  <a:gd name="T0" fmla="*/ 48 w 72"/>
                  <a:gd name="T1" fmla="*/ 96 h 96"/>
                  <a:gd name="T2" fmla="*/ 6 w 72"/>
                  <a:gd name="T3" fmla="*/ 96 h 96"/>
                  <a:gd name="T4" fmla="*/ 0 w 72"/>
                  <a:gd name="T5" fmla="*/ 90 h 96"/>
                  <a:gd name="T6" fmla="*/ 6 w 72"/>
                  <a:gd name="T7" fmla="*/ 84 h 96"/>
                  <a:gd name="T8" fmla="*/ 48 w 72"/>
                  <a:gd name="T9" fmla="*/ 84 h 96"/>
                  <a:gd name="T10" fmla="*/ 60 w 72"/>
                  <a:gd name="T11" fmla="*/ 72 h 96"/>
                  <a:gd name="T12" fmla="*/ 60 w 72"/>
                  <a:gd name="T13" fmla="*/ 6 h 96"/>
                  <a:gd name="T14" fmla="*/ 66 w 72"/>
                  <a:gd name="T15" fmla="*/ 0 h 96"/>
                  <a:gd name="T16" fmla="*/ 72 w 72"/>
                  <a:gd name="T17" fmla="*/ 6 h 96"/>
                  <a:gd name="T18" fmla="*/ 72 w 72"/>
                  <a:gd name="T19" fmla="*/ 72 h 96"/>
                  <a:gd name="T20" fmla="*/ 48 w 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96">
                    <a:moveTo>
                      <a:pt x="48" y="96"/>
                    </a:moveTo>
                    <a:cubicBezTo>
                      <a:pt x="6" y="96"/>
                      <a:pt x="6" y="96"/>
                      <a:pt x="6" y="96"/>
                    </a:cubicBezTo>
                    <a:cubicBezTo>
                      <a:pt x="2" y="96"/>
                      <a:pt x="0" y="94"/>
                      <a:pt x="0" y="90"/>
                    </a:cubicBezTo>
                    <a:cubicBezTo>
                      <a:pt x="0" y="87"/>
                      <a:pt x="2" y="84"/>
                      <a:pt x="6" y="84"/>
                    </a:cubicBezTo>
                    <a:cubicBezTo>
                      <a:pt x="48" y="84"/>
                      <a:pt x="48" y="84"/>
                      <a:pt x="48" y="84"/>
                    </a:cubicBezTo>
                    <a:cubicBezTo>
                      <a:pt x="54" y="84"/>
                      <a:pt x="60" y="79"/>
                      <a:pt x="60" y="72"/>
                    </a:cubicBezTo>
                    <a:cubicBezTo>
                      <a:pt x="60" y="6"/>
                      <a:pt x="60" y="6"/>
                      <a:pt x="60" y="6"/>
                    </a:cubicBezTo>
                    <a:cubicBezTo>
                      <a:pt x="60" y="3"/>
                      <a:pt x="62" y="0"/>
                      <a:pt x="66" y="0"/>
                    </a:cubicBezTo>
                    <a:cubicBezTo>
                      <a:pt x="69" y="0"/>
                      <a:pt x="72" y="3"/>
                      <a:pt x="72" y="6"/>
                    </a:cubicBezTo>
                    <a:cubicBezTo>
                      <a:pt x="72" y="72"/>
                      <a:pt x="72" y="72"/>
                      <a:pt x="72" y="72"/>
                    </a:cubicBezTo>
                    <a:cubicBezTo>
                      <a:pt x="72" y="85"/>
                      <a:pt x="61" y="96"/>
                      <a:pt x="4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grpSp>
        <p:grpSp>
          <p:nvGrpSpPr>
            <p:cNvPr id="198" name="Group 197">
              <a:extLst>
                <a:ext uri="{FF2B5EF4-FFF2-40B4-BE49-F238E27FC236}">
                  <a16:creationId xmlns:a16="http://schemas.microsoft.com/office/drawing/2014/main" id="{6F41CB38-28AC-110A-6A19-5DC3ADD38D1E}"/>
                </a:ext>
              </a:extLst>
            </p:cNvPr>
            <p:cNvGrpSpPr/>
            <p:nvPr/>
          </p:nvGrpSpPr>
          <p:grpSpPr>
            <a:xfrm>
              <a:off x="1280603" y="2839732"/>
              <a:ext cx="4380781" cy="940902"/>
              <a:chOff x="1280603" y="3214025"/>
              <a:chExt cx="4380781" cy="940902"/>
            </a:xfrm>
          </p:grpSpPr>
          <p:grpSp>
            <p:nvGrpSpPr>
              <p:cNvPr id="149" name="Group 148">
                <a:extLst>
                  <a:ext uri="{FF2B5EF4-FFF2-40B4-BE49-F238E27FC236}">
                    <a16:creationId xmlns:a16="http://schemas.microsoft.com/office/drawing/2014/main" id="{9F1B94BF-4533-BB57-277F-51040D881134}"/>
                  </a:ext>
                </a:extLst>
              </p:cNvPr>
              <p:cNvGrpSpPr/>
              <p:nvPr/>
            </p:nvGrpSpPr>
            <p:grpSpPr>
              <a:xfrm>
                <a:off x="1287114" y="3214025"/>
                <a:ext cx="4123532" cy="338554"/>
                <a:chOff x="1309705" y="2156747"/>
                <a:chExt cx="4123532" cy="338554"/>
              </a:xfrm>
            </p:grpSpPr>
            <p:sp>
              <p:nvSpPr>
                <p:cNvPr id="150" name="TextBox 149">
                  <a:extLst>
                    <a:ext uri="{FF2B5EF4-FFF2-40B4-BE49-F238E27FC236}">
                      <a16:creationId xmlns:a16="http://schemas.microsoft.com/office/drawing/2014/main" id="{A4680FB5-2F79-3478-1A1C-88CB7FF65A4B}"/>
                    </a:ext>
                  </a:extLst>
                </p:cNvPr>
                <p:cNvSpPr txBox="1"/>
                <p:nvPr/>
              </p:nvSpPr>
              <p:spPr>
                <a:xfrm>
                  <a:off x="1309705" y="2156747"/>
                  <a:ext cx="3363435" cy="338554"/>
                </a:xfrm>
                <a:prstGeom prst="rect">
                  <a:avLst/>
                </a:prstGeom>
                <a:noFill/>
              </p:spPr>
              <p:txBody>
                <a:bodyPr wrap="square" rtlCol="0">
                  <a:spAutoFit/>
                </a:bodyPr>
                <a:lstStyle/>
                <a:p>
                  <a:r>
                    <a:rPr lang="en-US" sz="1600" b="1" dirty="0"/>
                    <a:t>2. WORK INSTRUCTIONS</a:t>
                  </a:r>
                </a:p>
              </p:txBody>
            </p:sp>
            <p:cxnSp>
              <p:nvCxnSpPr>
                <p:cNvPr id="151" name="Straight Connector 150">
                  <a:extLst>
                    <a:ext uri="{FF2B5EF4-FFF2-40B4-BE49-F238E27FC236}">
                      <a16:creationId xmlns:a16="http://schemas.microsoft.com/office/drawing/2014/main" id="{554894BD-877B-3615-9655-98B8238087F1}"/>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194" name="TextBox 193">
                <a:extLst>
                  <a:ext uri="{FF2B5EF4-FFF2-40B4-BE49-F238E27FC236}">
                    <a16:creationId xmlns:a16="http://schemas.microsoft.com/office/drawing/2014/main" id="{5C23D7C0-843C-967C-638D-2D084DE85470}"/>
                  </a:ext>
                </a:extLst>
              </p:cNvPr>
              <p:cNvSpPr txBox="1"/>
              <p:nvPr/>
            </p:nvSpPr>
            <p:spPr>
              <a:xfrm>
                <a:off x="1280603" y="3570152"/>
                <a:ext cx="4380781" cy="584775"/>
              </a:xfrm>
              <a:prstGeom prst="rect">
                <a:avLst/>
              </a:prstGeom>
              <a:noFill/>
            </p:spPr>
            <p:txBody>
              <a:bodyPr wrap="square" rtlCol="0">
                <a:spAutoFit/>
              </a:bodyPr>
              <a:lstStyle/>
              <a:p>
                <a:r>
                  <a:rPr lang="en-US" sz="1600" dirty="0"/>
                  <a:t>Worker productivity is enhanced when provided step-by-step work instructions.</a:t>
                </a:r>
              </a:p>
            </p:txBody>
          </p:sp>
        </p:grpSp>
      </p:grpSp>
      <p:grpSp>
        <p:nvGrpSpPr>
          <p:cNvPr id="204" name="Group 203">
            <a:extLst>
              <a:ext uri="{FF2B5EF4-FFF2-40B4-BE49-F238E27FC236}">
                <a16:creationId xmlns:a16="http://schemas.microsoft.com/office/drawing/2014/main" id="{481314B5-ED77-FC47-6E3D-20544F4C486C}"/>
              </a:ext>
            </a:extLst>
          </p:cNvPr>
          <p:cNvGrpSpPr/>
          <p:nvPr/>
        </p:nvGrpSpPr>
        <p:grpSpPr>
          <a:xfrm>
            <a:off x="835729" y="3798078"/>
            <a:ext cx="4832166" cy="930314"/>
            <a:chOff x="835729" y="3798078"/>
            <a:chExt cx="4832166" cy="930314"/>
          </a:xfrm>
        </p:grpSpPr>
        <p:grpSp>
          <p:nvGrpSpPr>
            <p:cNvPr id="75" name="Group 74">
              <a:extLst>
                <a:ext uri="{FF2B5EF4-FFF2-40B4-BE49-F238E27FC236}">
                  <a16:creationId xmlns:a16="http://schemas.microsoft.com/office/drawing/2014/main" id="{D94662E9-1AE8-4CD4-92B6-0A83D6DA8EFB}"/>
                </a:ext>
              </a:extLst>
            </p:cNvPr>
            <p:cNvGrpSpPr>
              <a:grpSpLocks noChangeAspect="1"/>
            </p:cNvGrpSpPr>
            <p:nvPr/>
          </p:nvGrpSpPr>
          <p:grpSpPr bwMode="auto">
            <a:xfrm>
              <a:off x="835729" y="4065236"/>
              <a:ext cx="396000" cy="395998"/>
              <a:chOff x="1559" y="600"/>
              <a:chExt cx="426" cy="426"/>
            </a:xfrm>
            <a:solidFill>
              <a:srgbClr val="A100FF"/>
            </a:solidFill>
          </p:grpSpPr>
          <p:sp>
            <p:nvSpPr>
              <p:cNvPr id="84" name="Freeform 14">
                <a:extLst>
                  <a:ext uri="{FF2B5EF4-FFF2-40B4-BE49-F238E27FC236}">
                    <a16:creationId xmlns:a16="http://schemas.microsoft.com/office/drawing/2014/main" id="{4E31E0C7-3AC7-479A-BB9F-168797BB0958}"/>
                  </a:ext>
                </a:extLst>
              </p:cNvPr>
              <p:cNvSpPr>
                <a:spLocks noEditPoints="1"/>
              </p:cNvSpPr>
              <p:nvPr/>
            </p:nvSpPr>
            <p:spPr bwMode="auto">
              <a:xfrm>
                <a:off x="1559" y="600"/>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224"/>
                      <a:pt x="224" y="288"/>
                      <a:pt x="144" y="288"/>
                    </a:cubicBezTo>
                    <a:close/>
                    <a:moveTo>
                      <a:pt x="144" y="12"/>
                    </a:moveTo>
                    <a:cubicBezTo>
                      <a:pt x="72" y="12"/>
                      <a:pt x="12" y="71"/>
                      <a:pt x="12" y="144"/>
                    </a:cubicBezTo>
                    <a:cubicBezTo>
                      <a:pt x="12" y="217"/>
                      <a:pt x="72" y="276"/>
                      <a:pt x="144" y="276"/>
                    </a:cubicBezTo>
                    <a:cubicBezTo>
                      <a:pt x="217" y="276"/>
                      <a:pt x="276" y="217"/>
                      <a:pt x="276" y="144"/>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Graphik" charset="0"/>
                  <a:cs typeface="Arial" charset="0"/>
                </a:endParaRPr>
              </a:p>
            </p:txBody>
          </p:sp>
          <p:sp>
            <p:nvSpPr>
              <p:cNvPr id="85" name="Freeform 15">
                <a:extLst>
                  <a:ext uri="{FF2B5EF4-FFF2-40B4-BE49-F238E27FC236}">
                    <a16:creationId xmlns:a16="http://schemas.microsoft.com/office/drawing/2014/main" id="{D7958020-E9B4-438B-943C-D659FEEA8000}"/>
                  </a:ext>
                </a:extLst>
              </p:cNvPr>
              <p:cNvSpPr>
                <a:spLocks noEditPoints="1"/>
              </p:cNvSpPr>
              <p:nvPr/>
            </p:nvSpPr>
            <p:spPr bwMode="auto">
              <a:xfrm>
                <a:off x="1719" y="698"/>
                <a:ext cx="170" cy="168"/>
              </a:xfrm>
              <a:custGeom>
                <a:avLst/>
                <a:gdLst>
                  <a:gd name="T0" fmla="*/ 66 w 115"/>
                  <a:gd name="T1" fmla="*/ 114 h 114"/>
                  <a:gd name="T2" fmla="*/ 62 w 115"/>
                  <a:gd name="T3" fmla="*/ 112 h 114"/>
                  <a:gd name="T4" fmla="*/ 2 w 115"/>
                  <a:gd name="T5" fmla="*/ 52 h 114"/>
                  <a:gd name="T6" fmla="*/ 1 w 115"/>
                  <a:gd name="T7" fmla="*/ 47 h 114"/>
                  <a:gd name="T8" fmla="*/ 4 w 115"/>
                  <a:gd name="T9" fmla="*/ 43 h 114"/>
                  <a:gd name="T10" fmla="*/ 106 w 115"/>
                  <a:gd name="T11" fmla="*/ 1 h 114"/>
                  <a:gd name="T12" fmla="*/ 113 w 115"/>
                  <a:gd name="T13" fmla="*/ 2 h 114"/>
                  <a:gd name="T14" fmla="*/ 114 w 115"/>
                  <a:gd name="T15" fmla="*/ 9 h 114"/>
                  <a:gd name="T16" fmla="*/ 72 w 115"/>
                  <a:gd name="T17" fmla="*/ 111 h 114"/>
                  <a:gd name="T18" fmla="*/ 68 w 115"/>
                  <a:gd name="T19" fmla="*/ 114 h 114"/>
                  <a:gd name="T20" fmla="*/ 66 w 115"/>
                  <a:gd name="T21" fmla="*/ 114 h 114"/>
                  <a:gd name="T22" fmla="*/ 17 w 115"/>
                  <a:gd name="T23" fmla="*/ 50 h 114"/>
                  <a:gd name="T24" fmla="*/ 64 w 115"/>
                  <a:gd name="T25" fmla="*/ 98 h 114"/>
                  <a:gd name="T26" fmla="*/ 97 w 115"/>
                  <a:gd name="T27" fmla="*/ 17 h 114"/>
                  <a:gd name="T28" fmla="*/ 17 w 115"/>
                  <a:gd name="T2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4">
                    <a:moveTo>
                      <a:pt x="66" y="114"/>
                    </a:moveTo>
                    <a:cubicBezTo>
                      <a:pt x="65" y="114"/>
                      <a:pt x="63" y="114"/>
                      <a:pt x="62" y="112"/>
                    </a:cubicBezTo>
                    <a:cubicBezTo>
                      <a:pt x="2" y="52"/>
                      <a:pt x="2" y="52"/>
                      <a:pt x="2" y="52"/>
                    </a:cubicBezTo>
                    <a:cubicBezTo>
                      <a:pt x="1" y="51"/>
                      <a:pt x="0" y="49"/>
                      <a:pt x="1" y="47"/>
                    </a:cubicBezTo>
                    <a:cubicBezTo>
                      <a:pt x="1" y="45"/>
                      <a:pt x="2" y="43"/>
                      <a:pt x="4" y="43"/>
                    </a:cubicBezTo>
                    <a:cubicBezTo>
                      <a:pt x="106" y="1"/>
                      <a:pt x="106" y="1"/>
                      <a:pt x="106" y="1"/>
                    </a:cubicBezTo>
                    <a:cubicBezTo>
                      <a:pt x="108" y="0"/>
                      <a:pt x="111" y="0"/>
                      <a:pt x="113" y="2"/>
                    </a:cubicBezTo>
                    <a:cubicBezTo>
                      <a:pt x="114" y="4"/>
                      <a:pt x="115" y="6"/>
                      <a:pt x="114" y="9"/>
                    </a:cubicBezTo>
                    <a:cubicBezTo>
                      <a:pt x="72" y="111"/>
                      <a:pt x="72" y="111"/>
                      <a:pt x="72" y="111"/>
                    </a:cubicBezTo>
                    <a:cubicBezTo>
                      <a:pt x="71" y="112"/>
                      <a:pt x="70" y="114"/>
                      <a:pt x="68" y="114"/>
                    </a:cubicBezTo>
                    <a:cubicBezTo>
                      <a:pt x="67" y="114"/>
                      <a:pt x="67" y="114"/>
                      <a:pt x="66" y="114"/>
                    </a:cubicBezTo>
                    <a:close/>
                    <a:moveTo>
                      <a:pt x="17" y="50"/>
                    </a:moveTo>
                    <a:cubicBezTo>
                      <a:pt x="64" y="98"/>
                      <a:pt x="64" y="98"/>
                      <a:pt x="64" y="98"/>
                    </a:cubicBezTo>
                    <a:cubicBezTo>
                      <a:pt x="97" y="17"/>
                      <a:pt x="97" y="17"/>
                      <a:pt x="97" y="17"/>
                    </a:cubicBezTo>
                    <a:lnTo>
                      <a:pt x="17"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Graphik" charset="0"/>
                  <a:cs typeface="Arial" charset="0"/>
                </a:endParaRPr>
              </a:p>
            </p:txBody>
          </p:sp>
          <p:sp>
            <p:nvSpPr>
              <p:cNvPr id="86" name="Freeform 16">
                <a:extLst>
                  <a:ext uri="{FF2B5EF4-FFF2-40B4-BE49-F238E27FC236}">
                    <a16:creationId xmlns:a16="http://schemas.microsoft.com/office/drawing/2014/main" id="{9178545E-FDF7-433C-93C7-41A8779EB123}"/>
                  </a:ext>
                </a:extLst>
              </p:cNvPr>
              <p:cNvSpPr>
                <a:spLocks noEditPoints="1"/>
              </p:cNvSpPr>
              <p:nvPr/>
            </p:nvSpPr>
            <p:spPr bwMode="auto">
              <a:xfrm>
                <a:off x="1657" y="760"/>
                <a:ext cx="170" cy="168"/>
              </a:xfrm>
              <a:custGeom>
                <a:avLst/>
                <a:gdLst>
                  <a:gd name="T0" fmla="*/ 6 w 115"/>
                  <a:gd name="T1" fmla="*/ 114 h 114"/>
                  <a:gd name="T2" fmla="*/ 2 w 115"/>
                  <a:gd name="T3" fmla="*/ 112 h 114"/>
                  <a:gd name="T4" fmla="*/ 1 w 115"/>
                  <a:gd name="T5" fmla="*/ 106 h 114"/>
                  <a:gd name="T6" fmla="*/ 43 w 115"/>
                  <a:gd name="T7" fmla="*/ 4 h 114"/>
                  <a:gd name="T8" fmla="*/ 47 w 115"/>
                  <a:gd name="T9" fmla="*/ 0 h 114"/>
                  <a:gd name="T10" fmla="*/ 53 w 115"/>
                  <a:gd name="T11" fmla="*/ 2 h 114"/>
                  <a:gd name="T12" fmla="*/ 113 w 115"/>
                  <a:gd name="T13" fmla="*/ 62 h 114"/>
                  <a:gd name="T14" fmla="*/ 114 w 115"/>
                  <a:gd name="T15" fmla="*/ 67 h 114"/>
                  <a:gd name="T16" fmla="*/ 111 w 115"/>
                  <a:gd name="T17" fmla="*/ 72 h 114"/>
                  <a:gd name="T18" fmla="*/ 9 w 115"/>
                  <a:gd name="T19" fmla="*/ 114 h 114"/>
                  <a:gd name="T20" fmla="*/ 6 w 115"/>
                  <a:gd name="T21" fmla="*/ 114 h 114"/>
                  <a:gd name="T22" fmla="*/ 51 w 115"/>
                  <a:gd name="T23" fmla="*/ 17 h 114"/>
                  <a:gd name="T24" fmla="*/ 17 w 115"/>
                  <a:gd name="T25" fmla="*/ 97 h 114"/>
                  <a:gd name="T26" fmla="*/ 98 w 115"/>
                  <a:gd name="T27" fmla="*/ 64 h 114"/>
                  <a:gd name="T28" fmla="*/ 51 w 115"/>
                  <a:gd name="T29"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4">
                    <a:moveTo>
                      <a:pt x="6" y="114"/>
                    </a:moveTo>
                    <a:cubicBezTo>
                      <a:pt x="5" y="114"/>
                      <a:pt x="3" y="114"/>
                      <a:pt x="2" y="112"/>
                    </a:cubicBezTo>
                    <a:cubicBezTo>
                      <a:pt x="0" y="111"/>
                      <a:pt x="0" y="108"/>
                      <a:pt x="1" y="106"/>
                    </a:cubicBezTo>
                    <a:cubicBezTo>
                      <a:pt x="43" y="4"/>
                      <a:pt x="43" y="4"/>
                      <a:pt x="43" y="4"/>
                    </a:cubicBezTo>
                    <a:cubicBezTo>
                      <a:pt x="44" y="2"/>
                      <a:pt x="45" y="1"/>
                      <a:pt x="47" y="0"/>
                    </a:cubicBezTo>
                    <a:cubicBezTo>
                      <a:pt x="49" y="0"/>
                      <a:pt x="51" y="1"/>
                      <a:pt x="53" y="2"/>
                    </a:cubicBezTo>
                    <a:cubicBezTo>
                      <a:pt x="113" y="62"/>
                      <a:pt x="113" y="62"/>
                      <a:pt x="113" y="62"/>
                    </a:cubicBezTo>
                    <a:cubicBezTo>
                      <a:pt x="114" y="63"/>
                      <a:pt x="115" y="65"/>
                      <a:pt x="114" y="67"/>
                    </a:cubicBezTo>
                    <a:cubicBezTo>
                      <a:pt x="114" y="69"/>
                      <a:pt x="113" y="71"/>
                      <a:pt x="111" y="72"/>
                    </a:cubicBezTo>
                    <a:cubicBezTo>
                      <a:pt x="9" y="114"/>
                      <a:pt x="9" y="114"/>
                      <a:pt x="9" y="114"/>
                    </a:cubicBezTo>
                    <a:cubicBezTo>
                      <a:pt x="8" y="114"/>
                      <a:pt x="7" y="114"/>
                      <a:pt x="6" y="114"/>
                    </a:cubicBezTo>
                    <a:close/>
                    <a:moveTo>
                      <a:pt x="51" y="17"/>
                    </a:moveTo>
                    <a:cubicBezTo>
                      <a:pt x="17" y="97"/>
                      <a:pt x="17" y="97"/>
                      <a:pt x="17" y="97"/>
                    </a:cubicBezTo>
                    <a:cubicBezTo>
                      <a:pt x="98" y="64"/>
                      <a:pt x="98" y="64"/>
                      <a:pt x="98" y="64"/>
                    </a:cubicBezTo>
                    <a:lnTo>
                      <a:pt x="5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Graphik" charset="0"/>
                  <a:cs typeface="Arial" charset="0"/>
                </a:endParaRPr>
              </a:p>
            </p:txBody>
          </p:sp>
        </p:grpSp>
        <p:grpSp>
          <p:nvGrpSpPr>
            <p:cNvPr id="199" name="Group 198">
              <a:extLst>
                <a:ext uri="{FF2B5EF4-FFF2-40B4-BE49-F238E27FC236}">
                  <a16:creationId xmlns:a16="http://schemas.microsoft.com/office/drawing/2014/main" id="{A7970489-C6EE-D949-F819-F9CCA9DB170B}"/>
                </a:ext>
              </a:extLst>
            </p:cNvPr>
            <p:cNvGrpSpPr/>
            <p:nvPr/>
          </p:nvGrpSpPr>
          <p:grpSpPr>
            <a:xfrm>
              <a:off x="1260629" y="3798078"/>
              <a:ext cx="4407266" cy="930314"/>
              <a:chOff x="1260629" y="4227958"/>
              <a:chExt cx="4407266" cy="930314"/>
            </a:xfrm>
          </p:grpSpPr>
          <p:grpSp>
            <p:nvGrpSpPr>
              <p:cNvPr id="155" name="Group 154">
                <a:extLst>
                  <a:ext uri="{FF2B5EF4-FFF2-40B4-BE49-F238E27FC236}">
                    <a16:creationId xmlns:a16="http://schemas.microsoft.com/office/drawing/2014/main" id="{D233910A-883A-975C-93AB-FA4BF871A08E}"/>
                  </a:ext>
                </a:extLst>
              </p:cNvPr>
              <p:cNvGrpSpPr/>
              <p:nvPr/>
            </p:nvGrpSpPr>
            <p:grpSpPr>
              <a:xfrm>
                <a:off x="1260629" y="4227958"/>
                <a:ext cx="4123532" cy="338554"/>
                <a:chOff x="1309705" y="2156747"/>
                <a:chExt cx="4123532" cy="338554"/>
              </a:xfrm>
            </p:grpSpPr>
            <p:sp>
              <p:nvSpPr>
                <p:cNvPr id="156" name="TextBox 155">
                  <a:extLst>
                    <a:ext uri="{FF2B5EF4-FFF2-40B4-BE49-F238E27FC236}">
                      <a16:creationId xmlns:a16="http://schemas.microsoft.com/office/drawing/2014/main" id="{75A993E3-64BB-7FF2-D0A3-05D7B33BC7BA}"/>
                    </a:ext>
                  </a:extLst>
                </p:cNvPr>
                <p:cNvSpPr txBox="1"/>
                <p:nvPr/>
              </p:nvSpPr>
              <p:spPr>
                <a:xfrm>
                  <a:off x="1309705" y="2156747"/>
                  <a:ext cx="3363435" cy="338554"/>
                </a:xfrm>
                <a:prstGeom prst="rect">
                  <a:avLst/>
                </a:prstGeom>
                <a:noFill/>
              </p:spPr>
              <p:txBody>
                <a:bodyPr wrap="square" rtlCol="0">
                  <a:spAutoFit/>
                </a:bodyPr>
                <a:lstStyle/>
                <a:p>
                  <a:r>
                    <a:rPr lang="en-US" sz="1600" b="1" dirty="0"/>
                    <a:t>3. NAVIGATION</a:t>
                  </a:r>
                </a:p>
              </p:txBody>
            </p:sp>
            <p:cxnSp>
              <p:nvCxnSpPr>
                <p:cNvPr id="157" name="Straight Connector 156">
                  <a:extLst>
                    <a:ext uri="{FF2B5EF4-FFF2-40B4-BE49-F238E27FC236}">
                      <a16:creationId xmlns:a16="http://schemas.microsoft.com/office/drawing/2014/main" id="{3C3A335A-30B0-EF09-7E7A-B7B81A45FC6F}"/>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195" name="TextBox 194">
                <a:extLst>
                  <a:ext uri="{FF2B5EF4-FFF2-40B4-BE49-F238E27FC236}">
                    <a16:creationId xmlns:a16="http://schemas.microsoft.com/office/drawing/2014/main" id="{8500A8A1-A9F7-B2EC-EAD3-0A3FE14C7CA8}"/>
                  </a:ext>
                </a:extLst>
              </p:cNvPr>
              <p:cNvSpPr txBox="1"/>
              <p:nvPr/>
            </p:nvSpPr>
            <p:spPr>
              <a:xfrm>
                <a:off x="1287114" y="4573497"/>
                <a:ext cx="4380781" cy="584775"/>
              </a:xfrm>
              <a:prstGeom prst="rect">
                <a:avLst/>
              </a:prstGeom>
              <a:noFill/>
            </p:spPr>
            <p:txBody>
              <a:bodyPr wrap="square" rtlCol="0">
                <a:spAutoFit/>
              </a:bodyPr>
              <a:lstStyle/>
              <a:p>
                <a:r>
                  <a:rPr lang="en-US" sz="1600" dirty="0"/>
                  <a:t>Process is enhanced when provided real-time navigation.</a:t>
                </a:r>
              </a:p>
            </p:txBody>
          </p:sp>
        </p:grpSp>
      </p:grpSp>
      <p:grpSp>
        <p:nvGrpSpPr>
          <p:cNvPr id="208" name="Group 207">
            <a:extLst>
              <a:ext uri="{FF2B5EF4-FFF2-40B4-BE49-F238E27FC236}">
                <a16:creationId xmlns:a16="http://schemas.microsoft.com/office/drawing/2014/main" id="{6DC29886-8D4C-3596-4A33-B99D6C3F0C5E}"/>
              </a:ext>
            </a:extLst>
          </p:cNvPr>
          <p:cNvGrpSpPr/>
          <p:nvPr/>
        </p:nvGrpSpPr>
        <p:grpSpPr>
          <a:xfrm>
            <a:off x="835729" y="4745836"/>
            <a:ext cx="4825654" cy="912696"/>
            <a:chOff x="835729" y="4745836"/>
            <a:chExt cx="4825654" cy="912696"/>
          </a:xfrm>
        </p:grpSpPr>
        <p:sp>
          <p:nvSpPr>
            <p:cNvPr id="70" name="Freeform 11">
              <a:extLst>
                <a:ext uri="{FF2B5EF4-FFF2-40B4-BE49-F238E27FC236}">
                  <a16:creationId xmlns:a16="http://schemas.microsoft.com/office/drawing/2014/main" id="{36CE3EED-6F0F-DBA0-7ECF-9574CAF71933}"/>
                </a:ext>
              </a:extLst>
            </p:cNvPr>
            <p:cNvSpPr>
              <a:spLocks noChangeAspect="1" noEditPoints="1"/>
            </p:cNvSpPr>
            <p:nvPr/>
          </p:nvSpPr>
          <p:spPr bwMode="auto">
            <a:xfrm>
              <a:off x="835729" y="5054630"/>
              <a:ext cx="396000" cy="295108"/>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rgbClr val="A100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00" name="Group 199">
              <a:extLst>
                <a:ext uri="{FF2B5EF4-FFF2-40B4-BE49-F238E27FC236}">
                  <a16:creationId xmlns:a16="http://schemas.microsoft.com/office/drawing/2014/main" id="{7683780C-7FE4-C136-C18F-95D488C16FAC}"/>
                </a:ext>
              </a:extLst>
            </p:cNvPr>
            <p:cNvGrpSpPr/>
            <p:nvPr/>
          </p:nvGrpSpPr>
          <p:grpSpPr>
            <a:xfrm>
              <a:off x="1280602" y="4745836"/>
              <a:ext cx="4380781" cy="912696"/>
              <a:chOff x="1280602" y="5165284"/>
              <a:chExt cx="4380781" cy="912696"/>
            </a:xfrm>
          </p:grpSpPr>
          <p:grpSp>
            <p:nvGrpSpPr>
              <p:cNvPr id="152" name="Group 151">
                <a:extLst>
                  <a:ext uri="{FF2B5EF4-FFF2-40B4-BE49-F238E27FC236}">
                    <a16:creationId xmlns:a16="http://schemas.microsoft.com/office/drawing/2014/main" id="{89B5C660-AC55-351D-20C7-2A23E64DD3BD}"/>
                  </a:ext>
                </a:extLst>
              </p:cNvPr>
              <p:cNvGrpSpPr/>
              <p:nvPr/>
            </p:nvGrpSpPr>
            <p:grpSpPr>
              <a:xfrm>
                <a:off x="1280603" y="5165284"/>
                <a:ext cx="4123532" cy="338554"/>
                <a:chOff x="1309705" y="2156747"/>
                <a:chExt cx="4123532" cy="338554"/>
              </a:xfrm>
            </p:grpSpPr>
            <p:sp>
              <p:nvSpPr>
                <p:cNvPr id="153" name="TextBox 152">
                  <a:extLst>
                    <a:ext uri="{FF2B5EF4-FFF2-40B4-BE49-F238E27FC236}">
                      <a16:creationId xmlns:a16="http://schemas.microsoft.com/office/drawing/2014/main" id="{F4CC8576-28B2-16BA-4759-AC957D18A678}"/>
                    </a:ext>
                  </a:extLst>
                </p:cNvPr>
                <p:cNvSpPr txBox="1"/>
                <p:nvPr/>
              </p:nvSpPr>
              <p:spPr>
                <a:xfrm>
                  <a:off x="1309705" y="2156747"/>
                  <a:ext cx="3363435" cy="338554"/>
                </a:xfrm>
                <a:prstGeom prst="rect">
                  <a:avLst/>
                </a:prstGeom>
                <a:noFill/>
              </p:spPr>
              <p:txBody>
                <a:bodyPr wrap="square" rtlCol="0">
                  <a:spAutoFit/>
                </a:bodyPr>
                <a:lstStyle/>
                <a:p>
                  <a:r>
                    <a:rPr lang="en-US" sz="1600" b="1" dirty="0"/>
                    <a:t>4. COLLABORATION</a:t>
                  </a:r>
                </a:p>
              </p:txBody>
            </p:sp>
            <p:cxnSp>
              <p:nvCxnSpPr>
                <p:cNvPr id="154" name="Straight Connector 153">
                  <a:extLst>
                    <a:ext uri="{FF2B5EF4-FFF2-40B4-BE49-F238E27FC236}">
                      <a16:creationId xmlns:a16="http://schemas.microsoft.com/office/drawing/2014/main" id="{4D1BFBF9-9CAA-A449-9F2E-0F63C64000D8}"/>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196" name="TextBox 195">
                <a:extLst>
                  <a:ext uri="{FF2B5EF4-FFF2-40B4-BE49-F238E27FC236}">
                    <a16:creationId xmlns:a16="http://schemas.microsoft.com/office/drawing/2014/main" id="{7CD399E7-6B09-F445-08A9-E86C80BF2185}"/>
                  </a:ext>
                </a:extLst>
              </p:cNvPr>
              <p:cNvSpPr txBox="1"/>
              <p:nvPr/>
            </p:nvSpPr>
            <p:spPr>
              <a:xfrm>
                <a:off x="1280602" y="5493205"/>
                <a:ext cx="4380781" cy="584775"/>
              </a:xfrm>
              <a:prstGeom prst="rect">
                <a:avLst/>
              </a:prstGeom>
              <a:noFill/>
            </p:spPr>
            <p:txBody>
              <a:bodyPr wrap="square" rtlCol="0">
                <a:spAutoFit/>
              </a:bodyPr>
              <a:lstStyle/>
              <a:p>
                <a:r>
                  <a:rPr lang="en-US" sz="1600" dirty="0"/>
                  <a:t>Decision making is enhanced when provided real-time collaboration.</a:t>
                </a:r>
              </a:p>
            </p:txBody>
          </p:sp>
        </p:grpSp>
      </p:grpSp>
      <p:grpSp>
        <p:nvGrpSpPr>
          <p:cNvPr id="207" name="Group 206">
            <a:extLst>
              <a:ext uri="{FF2B5EF4-FFF2-40B4-BE49-F238E27FC236}">
                <a16:creationId xmlns:a16="http://schemas.microsoft.com/office/drawing/2014/main" id="{6946DB7B-0A58-E19B-BF16-B302F1F8A5BE}"/>
              </a:ext>
            </a:extLst>
          </p:cNvPr>
          <p:cNvGrpSpPr/>
          <p:nvPr/>
        </p:nvGrpSpPr>
        <p:grpSpPr>
          <a:xfrm>
            <a:off x="835729" y="5718507"/>
            <a:ext cx="4597508" cy="946722"/>
            <a:chOff x="835729" y="5718507"/>
            <a:chExt cx="4597508" cy="946722"/>
          </a:xfrm>
        </p:grpSpPr>
        <p:sp>
          <p:nvSpPr>
            <p:cNvPr id="90" name="Freeform 14">
              <a:extLst>
                <a:ext uri="{FF2B5EF4-FFF2-40B4-BE49-F238E27FC236}">
                  <a16:creationId xmlns:a16="http://schemas.microsoft.com/office/drawing/2014/main" id="{ED52F8AE-50C2-EF1F-F5F5-82BD00C35E33}"/>
                </a:ext>
              </a:extLst>
            </p:cNvPr>
            <p:cNvSpPr>
              <a:spLocks noChangeAspect="1" noEditPoints="1"/>
            </p:cNvSpPr>
            <p:nvPr/>
          </p:nvSpPr>
          <p:spPr bwMode="auto">
            <a:xfrm>
              <a:off x="835729" y="5995192"/>
              <a:ext cx="396000" cy="393352"/>
            </a:xfrm>
            <a:custGeom>
              <a:avLst/>
              <a:gdLst>
                <a:gd name="T0" fmla="*/ 255 w 638"/>
                <a:gd name="T1" fmla="*/ 46 h 634"/>
                <a:gd name="T2" fmla="*/ 626 w 638"/>
                <a:gd name="T3" fmla="*/ 259 h 634"/>
                <a:gd name="T4" fmla="*/ 531 w 638"/>
                <a:gd name="T5" fmla="*/ 167 h 634"/>
                <a:gd name="T6" fmla="*/ 562 w 638"/>
                <a:gd name="T7" fmla="*/ 504 h 634"/>
                <a:gd name="T8" fmla="*/ 578 w 638"/>
                <a:gd name="T9" fmla="*/ 457 h 634"/>
                <a:gd name="T10" fmla="*/ 634 w 638"/>
                <a:gd name="T11" fmla="*/ 512 h 634"/>
                <a:gd name="T12" fmla="*/ 557 w 638"/>
                <a:gd name="T13" fmla="*/ 379 h 634"/>
                <a:gd name="T14" fmla="*/ 456 w 638"/>
                <a:gd name="T15" fmla="*/ 543 h 634"/>
                <a:gd name="T16" fmla="*/ 505 w 638"/>
                <a:gd name="T17" fmla="*/ 591 h 634"/>
                <a:gd name="T18" fmla="*/ 186 w 638"/>
                <a:gd name="T19" fmla="*/ 95 h 634"/>
                <a:gd name="T20" fmla="*/ 218 w 638"/>
                <a:gd name="T21" fmla="*/ 87 h 634"/>
                <a:gd name="T22" fmla="*/ 350 w 638"/>
                <a:gd name="T23" fmla="*/ 180 h 634"/>
                <a:gd name="T24" fmla="*/ 429 w 638"/>
                <a:gd name="T25" fmla="*/ 166 h 634"/>
                <a:gd name="T26" fmla="*/ 510 w 638"/>
                <a:gd name="T27" fmla="*/ 115 h 634"/>
                <a:gd name="T28" fmla="*/ 465 w 638"/>
                <a:gd name="T29" fmla="*/ 153 h 634"/>
                <a:gd name="T30" fmla="*/ 450 w 638"/>
                <a:gd name="T31" fmla="*/ 46 h 634"/>
                <a:gd name="T32" fmla="*/ 327 w 638"/>
                <a:gd name="T33" fmla="*/ 188 h 634"/>
                <a:gd name="T34" fmla="*/ 626 w 638"/>
                <a:gd name="T35" fmla="*/ 0 h 634"/>
                <a:gd name="T36" fmla="*/ 247 w 638"/>
                <a:gd name="T37" fmla="*/ 0 h 634"/>
                <a:gd name="T38" fmla="*/ 297 w 638"/>
                <a:gd name="T39" fmla="*/ 12 h 634"/>
                <a:gd name="T40" fmla="*/ 297 w 638"/>
                <a:gd name="T41" fmla="*/ 12 h 634"/>
                <a:gd name="T42" fmla="*/ 124 w 638"/>
                <a:gd name="T43" fmla="*/ 23 h 634"/>
                <a:gd name="T44" fmla="*/ 208 w 638"/>
                <a:gd name="T45" fmla="*/ 23 h 634"/>
                <a:gd name="T46" fmla="*/ 587 w 638"/>
                <a:gd name="T47" fmla="*/ 12 h 634"/>
                <a:gd name="T48" fmla="*/ 514 w 638"/>
                <a:gd name="T49" fmla="*/ 0 h 634"/>
                <a:gd name="T50" fmla="*/ 369 w 638"/>
                <a:gd name="T51" fmla="*/ 0 h 634"/>
                <a:gd name="T52" fmla="*/ 419 w 638"/>
                <a:gd name="T53" fmla="*/ 12 h 634"/>
                <a:gd name="T54" fmla="*/ 419 w 638"/>
                <a:gd name="T55" fmla="*/ 12 h 634"/>
                <a:gd name="T56" fmla="*/ 85 w 638"/>
                <a:gd name="T57" fmla="*/ 23 h 634"/>
                <a:gd name="T58" fmla="*/ 74 w 638"/>
                <a:gd name="T59" fmla="*/ 120 h 634"/>
                <a:gd name="T60" fmla="*/ 63 w 638"/>
                <a:gd name="T61" fmla="*/ 198 h 634"/>
                <a:gd name="T62" fmla="*/ 63 w 638"/>
                <a:gd name="T63" fmla="*/ 89 h 634"/>
                <a:gd name="T64" fmla="*/ 63 w 638"/>
                <a:gd name="T65" fmla="*/ 89 h 634"/>
                <a:gd name="T66" fmla="*/ 626 w 638"/>
                <a:gd name="T67" fmla="*/ 611 h 634"/>
                <a:gd name="T68" fmla="*/ 549 w 638"/>
                <a:gd name="T69" fmla="*/ 611 h 634"/>
                <a:gd name="T70" fmla="*/ 406 w 638"/>
                <a:gd name="T71" fmla="*/ 622 h 634"/>
                <a:gd name="T72" fmla="*/ 352 w 638"/>
                <a:gd name="T73" fmla="*/ 634 h 634"/>
                <a:gd name="T74" fmla="*/ 507 w 638"/>
                <a:gd name="T75" fmla="*/ 634 h 634"/>
                <a:gd name="T76" fmla="*/ 321 w 638"/>
                <a:gd name="T77" fmla="*/ 622 h 634"/>
                <a:gd name="T78" fmla="*/ 321 w 638"/>
                <a:gd name="T79" fmla="*/ 622 h 634"/>
                <a:gd name="T80" fmla="*/ 311 w 638"/>
                <a:gd name="T81" fmla="*/ 381 h 634"/>
                <a:gd name="T82" fmla="*/ 367 w 638"/>
                <a:gd name="T83" fmla="*/ 373 h 634"/>
                <a:gd name="T84" fmla="*/ 85 w 638"/>
                <a:gd name="T85" fmla="*/ 289 h 634"/>
                <a:gd name="T86" fmla="*/ 203 w 638"/>
                <a:gd name="T87" fmla="*/ 368 h 634"/>
                <a:gd name="T88" fmla="*/ 63 w 638"/>
                <a:gd name="T89" fmla="*/ 307 h 634"/>
                <a:gd name="T90" fmla="*/ 123 w 638"/>
                <a:gd name="T91" fmla="*/ 356 h 634"/>
                <a:gd name="T92" fmla="*/ 164 w 638"/>
                <a:gd name="T93" fmla="*/ 243 h 634"/>
                <a:gd name="T94" fmla="*/ 63 w 638"/>
                <a:gd name="T95" fmla="*/ 537 h 634"/>
                <a:gd name="T96" fmla="*/ 76 w 638"/>
                <a:gd name="T97" fmla="*/ 519 h 634"/>
                <a:gd name="T98" fmla="*/ 329 w 638"/>
                <a:gd name="T99" fmla="*/ 469 h 634"/>
                <a:gd name="T100" fmla="*/ 232 w 638"/>
                <a:gd name="T101" fmla="*/ 557 h 634"/>
                <a:gd name="T102" fmla="*/ 244 w 638"/>
                <a:gd name="T103" fmla="*/ 611 h 634"/>
                <a:gd name="T104" fmla="*/ 353 w 638"/>
                <a:gd name="T105" fmla="*/ 449 h 634"/>
                <a:gd name="T106" fmla="*/ 587 w 638"/>
                <a:gd name="T107" fmla="*/ 95 h 634"/>
                <a:gd name="T108" fmla="*/ 564 w 638"/>
                <a:gd name="T109" fmla="*/ 95 h 634"/>
                <a:gd name="T110" fmla="*/ 207 w 638"/>
                <a:gd name="T111" fmla="*/ 195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8" h="634">
                  <a:moveTo>
                    <a:pt x="346" y="57"/>
                  </a:moveTo>
                  <a:cubicBezTo>
                    <a:pt x="346" y="51"/>
                    <a:pt x="351" y="46"/>
                    <a:pt x="357" y="46"/>
                  </a:cubicBezTo>
                  <a:cubicBezTo>
                    <a:pt x="363" y="46"/>
                    <a:pt x="368" y="51"/>
                    <a:pt x="368" y="57"/>
                  </a:cubicBezTo>
                  <a:cubicBezTo>
                    <a:pt x="368" y="91"/>
                    <a:pt x="340" y="119"/>
                    <a:pt x="306" y="119"/>
                  </a:cubicBezTo>
                  <a:cubicBezTo>
                    <a:pt x="272" y="119"/>
                    <a:pt x="244" y="91"/>
                    <a:pt x="244" y="57"/>
                  </a:cubicBezTo>
                  <a:cubicBezTo>
                    <a:pt x="244" y="51"/>
                    <a:pt x="249" y="46"/>
                    <a:pt x="255" y="46"/>
                  </a:cubicBezTo>
                  <a:cubicBezTo>
                    <a:pt x="261" y="46"/>
                    <a:pt x="266" y="51"/>
                    <a:pt x="266" y="57"/>
                  </a:cubicBezTo>
                  <a:cubicBezTo>
                    <a:pt x="266" y="79"/>
                    <a:pt x="284" y="97"/>
                    <a:pt x="306" y="97"/>
                  </a:cubicBezTo>
                  <a:cubicBezTo>
                    <a:pt x="328" y="97"/>
                    <a:pt x="346" y="79"/>
                    <a:pt x="346" y="57"/>
                  </a:cubicBezTo>
                  <a:close/>
                  <a:moveTo>
                    <a:pt x="542" y="190"/>
                  </a:moveTo>
                  <a:lnTo>
                    <a:pt x="542" y="259"/>
                  </a:lnTo>
                  <a:lnTo>
                    <a:pt x="626" y="259"/>
                  </a:lnTo>
                  <a:cubicBezTo>
                    <a:pt x="632" y="259"/>
                    <a:pt x="637" y="264"/>
                    <a:pt x="637" y="271"/>
                  </a:cubicBezTo>
                  <a:cubicBezTo>
                    <a:pt x="637" y="277"/>
                    <a:pt x="632" y="282"/>
                    <a:pt x="626" y="282"/>
                  </a:cubicBezTo>
                  <a:lnTo>
                    <a:pt x="531" y="282"/>
                  </a:lnTo>
                  <a:cubicBezTo>
                    <a:pt x="525" y="282"/>
                    <a:pt x="520" y="277"/>
                    <a:pt x="520" y="271"/>
                  </a:cubicBezTo>
                  <a:lnTo>
                    <a:pt x="520" y="178"/>
                  </a:lnTo>
                  <a:cubicBezTo>
                    <a:pt x="520" y="172"/>
                    <a:pt x="525" y="167"/>
                    <a:pt x="531" y="167"/>
                  </a:cubicBezTo>
                  <a:lnTo>
                    <a:pt x="626" y="167"/>
                  </a:lnTo>
                  <a:cubicBezTo>
                    <a:pt x="632" y="167"/>
                    <a:pt x="637" y="172"/>
                    <a:pt x="637" y="178"/>
                  </a:cubicBezTo>
                  <a:cubicBezTo>
                    <a:pt x="637" y="185"/>
                    <a:pt x="632" y="190"/>
                    <a:pt x="626" y="190"/>
                  </a:cubicBezTo>
                  <a:lnTo>
                    <a:pt x="542" y="190"/>
                  </a:lnTo>
                  <a:close/>
                  <a:moveTo>
                    <a:pt x="586" y="528"/>
                  </a:moveTo>
                  <a:lnTo>
                    <a:pt x="562" y="504"/>
                  </a:lnTo>
                  <a:lnTo>
                    <a:pt x="586" y="481"/>
                  </a:lnTo>
                  <a:lnTo>
                    <a:pt x="610" y="504"/>
                  </a:lnTo>
                  <a:lnTo>
                    <a:pt x="586" y="528"/>
                  </a:lnTo>
                  <a:close/>
                  <a:moveTo>
                    <a:pt x="634" y="496"/>
                  </a:moveTo>
                  <a:lnTo>
                    <a:pt x="594" y="457"/>
                  </a:lnTo>
                  <a:cubicBezTo>
                    <a:pt x="590" y="453"/>
                    <a:pt x="582" y="453"/>
                    <a:pt x="578" y="457"/>
                  </a:cubicBezTo>
                  <a:lnTo>
                    <a:pt x="539" y="496"/>
                  </a:lnTo>
                  <a:cubicBezTo>
                    <a:pt x="534" y="501"/>
                    <a:pt x="534" y="508"/>
                    <a:pt x="539" y="512"/>
                  </a:cubicBezTo>
                  <a:lnTo>
                    <a:pt x="578" y="552"/>
                  </a:lnTo>
                  <a:cubicBezTo>
                    <a:pt x="580" y="554"/>
                    <a:pt x="583" y="555"/>
                    <a:pt x="586" y="555"/>
                  </a:cubicBezTo>
                  <a:cubicBezTo>
                    <a:pt x="589" y="555"/>
                    <a:pt x="592" y="554"/>
                    <a:pt x="594" y="552"/>
                  </a:cubicBezTo>
                  <a:lnTo>
                    <a:pt x="634" y="512"/>
                  </a:lnTo>
                  <a:cubicBezTo>
                    <a:pt x="638" y="508"/>
                    <a:pt x="638" y="501"/>
                    <a:pt x="634" y="496"/>
                  </a:cubicBezTo>
                  <a:close/>
                  <a:moveTo>
                    <a:pt x="557" y="379"/>
                  </a:moveTo>
                  <a:cubicBezTo>
                    <a:pt x="557" y="412"/>
                    <a:pt x="530" y="439"/>
                    <a:pt x="497" y="439"/>
                  </a:cubicBezTo>
                  <a:cubicBezTo>
                    <a:pt x="464" y="439"/>
                    <a:pt x="436" y="412"/>
                    <a:pt x="436" y="379"/>
                  </a:cubicBezTo>
                  <a:cubicBezTo>
                    <a:pt x="436" y="345"/>
                    <a:pt x="464" y="318"/>
                    <a:pt x="497" y="318"/>
                  </a:cubicBezTo>
                  <a:cubicBezTo>
                    <a:pt x="530" y="318"/>
                    <a:pt x="557" y="345"/>
                    <a:pt x="557" y="379"/>
                  </a:cubicBezTo>
                  <a:close/>
                  <a:moveTo>
                    <a:pt x="414" y="379"/>
                  </a:moveTo>
                  <a:cubicBezTo>
                    <a:pt x="414" y="425"/>
                    <a:pt x="451" y="462"/>
                    <a:pt x="497" y="462"/>
                  </a:cubicBezTo>
                  <a:cubicBezTo>
                    <a:pt x="543" y="462"/>
                    <a:pt x="580" y="425"/>
                    <a:pt x="580" y="379"/>
                  </a:cubicBezTo>
                  <a:cubicBezTo>
                    <a:pt x="580" y="333"/>
                    <a:pt x="543" y="296"/>
                    <a:pt x="497" y="296"/>
                  </a:cubicBezTo>
                  <a:cubicBezTo>
                    <a:pt x="451" y="296"/>
                    <a:pt x="414" y="333"/>
                    <a:pt x="414" y="379"/>
                  </a:cubicBezTo>
                  <a:close/>
                  <a:moveTo>
                    <a:pt x="456" y="543"/>
                  </a:moveTo>
                  <a:cubicBezTo>
                    <a:pt x="435" y="543"/>
                    <a:pt x="419" y="559"/>
                    <a:pt x="419" y="580"/>
                  </a:cubicBezTo>
                  <a:cubicBezTo>
                    <a:pt x="419" y="586"/>
                    <a:pt x="414" y="591"/>
                    <a:pt x="407" y="591"/>
                  </a:cubicBezTo>
                  <a:cubicBezTo>
                    <a:pt x="401" y="591"/>
                    <a:pt x="396" y="586"/>
                    <a:pt x="396" y="580"/>
                  </a:cubicBezTo>
                  <a:cubicBezTo>
                    <a:pt x="396" y="547"/>
                    <a:pt x="423" y="520"/>
                    <a:pt x="456" y="520"/>
                  </a:cubicBezTo>
                  <a:cubicBezTo>
                    <a:pt x="489" y="520"/>
                    <a:pt x="516" y="547"/>
                    <a:pt x="516" y="580"/>
                  </a:cubicBezTo>
                  <a:cubicBezTo>
                    <a:pt x="516" y="586"/>
                    <a:pt x="511" y="591"/>
                    <a:pt x="505" y="591"/>
                  </a:cubicBezTo>
                  <a:cubicBezTo>
                    <a:pt x="498" y="591"/>
                    <a:pt x="493" y="586"/>
                    <a:pt x="493" y="580"/>
                  </a:cubicBezTo>
                  <a:cubicBezTo>
                    <a:pt x="493" y="559"/>
                    <a:pt x="477" y="543"/>
                    <a:pt x="456" y="543"/>
                  </a:cubicBezTo>
                  <a:close/>
                  <a:moveTo>
                    <a:pt x="186" y="95"/>
                  </a:moveTo>
                  <a:lnTo>
                    <a:pt x="154" y="127"/>
                  </a:lnTo>
                  <a:lnTo>
                    <a:pt x="138" y="79"/>
                  </a:lnTo>
                  <a:lnTo>
                    <a:pt x="186" y="95"/>
                  </a:lnTo>
                  <a:close/>
                  <a:moveTo>
                    <a:pt x="138" y="151"/>
                  </a:moveTo>
                  <a:cubicBezTo>
                    <a:pt x="140" y="155"/>
                    <a:pt x="143" y="158"/>
                    <a:pt x="146" y="159"/>
                  </a:cubicBezTo>
                  <a:cubicBezTo>
                    <a:pt x="147" y="159"/>
                    <a:pt x="148" y="159"/>
                    <a:pt x="149" y="159"/>
                  </a:cubicBezTo>
                  <a:cubicBezTo>
                    <a:pt x="152" y="159"/>
                    <a:pt x="155" y="158"/>
                    <a:pt x="157" y="156"/>
                  </a:cubicBezTo>
                  <a:lnTo>
                    <a:pt x="215" y="98"/>
                  </a:lnTo>
                  <a:cubicBezTo>
                    <a:pt x="218" y="95"/>
                    <a:pt x="219" y="91"/>
                    <a:pt x="218" y="87"/>
                  </a:cubicBezTo>
                  <a:cubicBezTo>
                    <a:pt x="217" y="83"/>
                    <a:pt x="214" y="80"/>
                    <a:pt x="211" y="79"/>
                  </a:cubicBezTo>
                  <a:lnTo>
                    <a:pt x="124" y="50"/>
                  </a:lnTo>
                  <a:cubicBezTo>
                    <a:pt x="120" y="49"/>
                    <a:pt x="115" y="50"/>
                    <a:pt x="112" y="53"/>
                  </a:cubicBezTo>
                  <a:cubicBezTo>
                    <a:pt x="109" y="56"/>
                    <a:pt x="108" y="60"/>
                    <a:pt x="109" y="64"/>
                  </a:cubicBezTo>
                  <a:lnTo>
                    <a:pt x="138" y="151"/>
                  </a:lnTo>
                  <a:close/>
                  <a:moveTo>
                    <a:pt x="350" y="180"/>
                  </a:moveTo>
                  <a:lnTo>
                    <a:pt x="404" y="125"/>
                  </a:lnTo>
                  <a:lnTo>
                    <a:pt x="419" y="139"/>
                  </a:lnTo>
                  <a:lnTo>
                    <a:pt x="415" y="151"/>
                  </a:lnTo>
                  <a:cubicBezTo>
                    <a:pt x="413" y="155"/>
                    <a:pt x="414" y="160"/>
                    <a:pt x="417" y="163"/>
                  </a:cubicBezTo>
                  <a:cubicBezTo>
                    <a:pt x="419" y="165"/>
                    <a:pt x="422" y="166"/>
                    <a:pt x="425" y="166"/>
                  </a:cubicBezTo>
                  <a:cubicBezTo>
                    <a:pt x="426" y="166"/>
                    <a:pt x="428" y="166"/>
                    <a:pt x="429" y="166"/>
                  </a:cubicBezTo>
                  <a:lnTo>
                    <a:pt x="441" y="161"/>
                  </a:lnTo>
                  <a:lnTo>
                    <a:pt x="457" y="177"/>
                  </a:lnTo>
                  <a:lnTo>
                    <a:pt x="403" y="232"/>
                  </a:lnTo>
                  <a:lnTo>
                    <a:pt x="350" y="180"/>
                  </a:lnTo>
                  <a:close/>
                  <a:moveTo>
                    <a:pt x="465" y="70"/>
                  </a:moveTo>
                  <a:lnTo>
                    <a:pt x="510" y="115"/>
                  </a:lnTo>
                  <a:lnTo>
                    <a:pt x="443" y="137"/>
                  </a:lnTo>
                  <a:lnTo>
                    <a:pt x="465" y="70"/>
                  </a:lnTo>
                  <a:close/>
                  <a:moveTo>
                    <a:pt x="412" y="256"/>
                  </a:moveTo>
                  <a:lnTo>
                    <a:pt x="481" y="185"/>
                  </a:lnTo>
                  <a:cubicBezTo>
                    <a:pt x="486" y="180"/>
                    <a:pt x="486" y="173"/>
                    <a:pt x="481" y="169"/>
                  </a:cubicBezTo>
                  <a:lnTo>
                    <a:pt x="465" y="153"/>
                  </a:lnTo>
                  <a:lnTo>
                    <a:pt x="534" y="130"/>
                  </a:lnTo>
                  <a:cubicBezTo>
                    <a:pt x="538" y="129"/>
                    <a:pt x="541" y="126"/>
                    <a:pt x="542" y="122"/>
                  </a:cubicBezTo>
                  <a:cubicBezTo>
                    <a:pt x="543" y="119"/>
                    <a:pt x="542" y="115"/>
                    <a:pt x="539" y="112"/>
                  </a:cubicBezTo>
                  <a:lnTo>
                    <a:pt x="468" y="41"/>
                  </a:lnTo>
                  <a:cubicBezTo>
                    <a:pt x="466" y="39"/>
                    <a:pt x="462" y="37"/>
                    <a:pt x="458" y="38"/>
                  </a:cubicBezTo>
                  <a:cubicBezTo>
                    <a:pt x="454" y="39"/>
                    <a:pt x="451" y="42"/>
                    <a:pt x="450" y="46"/>
                  </a:cubicBezTo>
                  <a:lnTo>
                    <a:pt x="427" y="115"/>
                  </a:lnTo>
                  <a:lnTo>
                    <a:pt x="412" y="101"/>
                  </a:lnTo>
                  <a:cubicBezTo>
                    <a:pt x="410" y="99"/>
                    <a:pt x="407" y="98"/>
                    <a:pt x="404" y="98"/>
                  </a:cubicBezTo>
                  <a:cubicBezTo>
                    <a:pt x="401" y="98"/>
                    <a:pt x="398" y="99"/>
                    <a:pt x="396" y="101"/>
                  </a:cubicBezTo>
                  <a:lnTo>
                    <a:pt x="327" y="172"/>
                  </a:lnTo>
                  <a:cubicBezTo>
                    <a:pt x="322" y="176"/>
                    <a:pt x="322" y="183"/>
                    <a:pt x="327" y="188"/>
                  </a:cubicBezTo>
                  <a:lnTo>
                    <a:pt x="396" y="256"/>
                  </a:lnTo>
                  <a:cubicBezTo>
                    <a:pt x="398" y="258"/>
                    <a:pt x="401" y="259"/>
                    <a:pt x="404" y="259"/>
                  </a:cubicBezTo>
                  <a:cubicBezTo>
                    <a:pt x="406" y="259"/>
                    <a:pt x="409" y="258"/>
                    <a:pt x="412" y="256"/>
                  </a:cubicBezTo>
                  <a:close/>
                  <a:moveTo>
                    <a:pt x="603" y="12"/>
                  </a:moveTo>
                  <a:cubicBezTo>
                    <a:pt x="603" y="6"/>
                    <a:pt x="608" y="0"/>
                    <a:pt x="614" y="0"/>
                  </a:cubicBezTo>
                  <a:lnTo>
                    <a:pt x="626" y="0"/>
                  </a:lnTo>
                  <a:cubicBezTo>
                    <a:pt x="632" y="0"/>
                    <a:pt x="637" y="6"/>
                    <a:pt x="637" y="12"/>
                  </a:cubicBezTo>
                  <a:cubicBezTo>
                    <a:pt x="637" y="18"/>
                    <a:pt x="632" y="23"/>
                    <a:pt x="626" y="23"/>
                  </a:cubicBezTo>
                  <a:lnTo>
                    <a:pt x="614" y="23"/>
                  </a:lnTo>
                  <a:cubicBezTo>
                    <a:pt x="608" y="23"/>
                    <a:pt x="603" y="18"/>
                    <a:pt x="603" y="12"/>
                  </a:cubicBezTo>
                  <a:close/>
                  <a:moveTo>
                    <a:pt x="235" y="12"/>
                  </a:moveTo>
                  <a:cubicBezTo>
                    <a:pt x="235" y="6"/>
                    <a:pt x="241" y="0"/>
                    <a:pt x="247" y="0"/>
                  </a:cubicBezTo>
                  <a:lnTo>
                    <a:pt x="269" y="0"/>
                  </a:lnTo>
                  <a:cubicBezTo>
                    <a:pt x="275" y="0"/>
                    <a:pt x="280" y="6"/>
                    <a:pt x="280" y="12"/>
                  </a:cubicBezTo>
                  <a:cubicBezTo>
                    <a:pt x="280" y="18"/>
                    <a:pt x="275" y="23"/>
                    <a:pt x="269" y="23"/>
                  </a:cubicBezTo>
                  <a:lnTo>
                    <a:pt x="247" y="23"/>
                  </a:lnTo>
                  <a:cubicBezTo>
                    <a:pt x="241" y="23"/>
                    <a:pt x="235" y="18"/>
                    <a:pt x="235" y="12"/>
                  </a:cubicBezTo>
                  <a:close/>
                  <a:moveTo>
                    <a:pt x="297" y="12"/>
                  </a:moveTo>
                  <a:cubicBezTo>
                    <a:pt x="297" y="6"/>
                    <a:pt x="302" y="0"/>
                    <a:pt x="308" y="0"/>
                  </a:cubicBezTo>
                  <a:lnTo>
                    <a:pt x="330" y="0"/>
                  </a:lnTo>
                  <a:cubicBezTo>
                    <a:pt x="337" y="0"/>
                    <a:pt x="342" y="6"/>
                    <a:pt x="342" y="12"/>
                  </a:cubicBezTo>
                  <a:cubicBezTo>
                    <a:pt x="342" y="18"/>
                    <a:pt x="337" y="23"/>
                    <a:pt x="330" y="23"/>
                  </a:cubicBezTo>
                  <a:lnTo>
                    <a:pt x="308" y="23"/>
                  </a:lnTo>
                  <a:cubicBezTo>
                    <a:pt x="302" y="23"/>
                    <a:pt x="297" y="18"/>
                    <a:pt x="297" y="12"/>
                  </a:cubicBezTo>
                  <a:close/>
                  <a:moveTo>
                    <a:pt x="113" y="12"/>
                  </a:moveTo>
                  <a:cubicBezTo>
                    <a:pt x="113" y="6"/>
                    <a:pt x="118" y="0"/>
                    <a:pt x="124" y="0"/>
                  </a:cubicBezTo>
                  <a:lnTo>
                    <a:pt x="147" y="0"/>
                  </a:lnTo>
                  <a:cubicBezTo>
                    <a:pt x="153" y="0"/>
                    <a:pt x="158" y="6"/>
                    <a:pt x="158" y="12"/>
                  </a:cubicBezTo>
                  <a:cubicBezTo>
                    <a:pt x="158" y="18"/>
                    <a:pt x="153" y="23"/>
                    <a:pt x="147" y="23"/>
                  </a:cubicBezTo>
                  <a:lnTo>
                    <a:pt x="124" y="23"/>
                  </a:lnTo>
                  <a:cubicBezTo>
                    <a:pt x="118" y="23"/>
                    <a:pt x="113" y="18"/>
                    <a:pt x="113" y="12"/>
                  </a:cubicBezTo>
                  <a:close/>
                  <a:moveTo>
                    <a:pt x="174" y="12"/>
                  </a:moveTo>
                  <a:cubicBezTo>
                    <a:pt x="174" y="6"/>
                    <a:pt x="179" y="0"/>
                    <a:pt x="185" y="0"/>
                  </a:cubicBezTo>
                  <a:lnTo>
                    <a:pt x="208" y="0"/>
                  </a:lnTo>
                  <a:cubicBezTo>
                    <a:pt x="214" y="0"/>
                    <a:pt x="219" y="6"/>
                    <a:pt x="219" y="12"/>
                  </a:cubicBezTo>
                  <a:cubicBezTo>
                    <a:pt x="219" y="18"/>
                    <a:pt x="214" y="23"/>
                    <a:pt x="208" y="23"/>
                  </a:cubicBezTo>
                  <a:lnTo>
                    <a:pt x="185" y="23"/>
                  </a:lnTo>
                  <a:cubicBezTo>
                    <a:pt x="179" y="23"/>
                    <a:pt x="174" y="18"/>
                    <a:pt x="174" y="12"/>
                  </a:cubicBezTo>
                  <a:close/>
                  <a:moveTo>
                    <a:pt x="542" y="12"/>
                  </a:moveTo>
                  <a:cubicBezTo>
                    <a:pt x="542" y="6"/>
                    <a:pt x="547" y="0"/>
                    <a:pt x="553" y="0"/>
                  </a:cubicBezTo>
                  <a:lnTo>
                    <a:pt x="575" y="0"/>
                  </a:lnTo>
                  <a:cubicBezTo>
                    <a:pt x="582" y="0"/>
                    <a:pt x="587" y="6"/>
                    <a:pt x="587" y="12"/>
                  </a:cubicBezTo>
                  <a:cubicBezTo>
                    <a:pt x="587" y="18"/>
                    <a:pt x="582" y="23"/>
                    <a:pt x="575" y="23"/>
                  </a:cubicBezTo>
                  <a:lnTo>
                    <a:pt x="553" y="23"/>
                  </a:lnTo>
                  <a:cubicBezTo>
                    <a:pt x="547" y="23"/>
                    <a:pt x="542" y="18"/>
                    <a:pt x="542" y="12"/>
                  </a:cubicBezTo>
                  <a:close/>
                  <a:moveTo>
                    <a:pt x="481" y="12"/>
                  </a:moveTo>
                  <a:cubicBezTo>
                    <a:pt x="481" y="6"/>
                    <a:pt x="486" y="0"/>
                    <a:pt x="492" y="0"/>
                  </a:cubicBezTo>
                  <a:lnTo>
                    <a:pt x="514" y="0"/>
                  </a:lnTo>
                  <a:cubicBezTo>
                    <a:pt x="520" y="0"/>
                    <a:pt x="525" y="6"/>
                    <a:pt x="525" y="12"/>
                  </a:cubicBezTo>
                  <a:cubicBezTo>
                    <a:pt x="525" y="18"/>
                    <a:pt x="520" y="23"/>
                    <a:pt x="514" y="23"/>
                  </a:cubicBezTo>
                  <a:lnTo>
                    <a:pt x="492" y="23"/>
                  </a:lnTo>
                  <a:cubicBezTo>
                    <a:pt x="486" y="23"/>
                    <a:pt x="481" y="18"/>
                    <a:pt x="481" y="12"/>
                  </a:cubicBezTo>
                  <a:moveTo>
                    <a:pt x="358" y="12"/>
                  </a:moveTo>
                  <a:cubicBezTo>
                    <a:pt x="358" y="6"/>
                    <a:pt x="363" y="0"/>
                    <a:pt x="369" y="0"/>
                  </a:cubicBezTo>
                  <a:lnTo>
                    <a:pt x="392" y="0"/>
                  </a:lnTo>
                  <a:cubicBezTo>
                    <a:pt x="398" y="0"/>
                    <a:pt x="403" y="6"/>
                    <a:pt x="403" y="12"/>
                  </a:cubicBezTo>
                  <a:cubicBezTo>
                    <a:pt x="403" y="18"/>
                    <a:pt x="398" y="23"/>
                    <a:pt x="392" y="23"/>
                  </a:cubicBezTo>
                  <a:lnTo>
                    <a:pt x="369" y="23"/>
                  </a:lnTo>
                  <a:cubicBezTo>
                    <a:pt x="363" y="23"/>
                    <a:pt x="358" y="18"/>
                    <a:pt x="358" y="12"/>
                  </a:cubicBezTo>
                  <a:moveTo>
                    <a:pt x="419" y="12"/>
                  </a:moveTo>
                  <a:cubicBezTo>
                    <a:pt x="419" y="6"/>
                    <a:pt x="424" y="0"/>
                    <a:pt x="431" y="0"/>
                  </a:cubicBezTo>
                  <a:lnTo>
                    <a:pt x="453" y="0"/>
                  </a:lnTo>
                  <a:cubicBezTo>
                    <a:pt x="459" y="0"/>
                    <a:pt x="464" y="6"/>
                    <a:pt x="464" y="12"/>
                  </a:cubicBezTo>
                  <a:cubicBezTo>
                    <a:pt x="464" y="18"/>
                    <a:pt x="459" y="23"/>
                    <a:pt x="453" y="23"/>
                  </a:cubicBezTo>
                  <a:lnTo>
                    <a:pt x="431" y="23"/>
                  </a:lnTo>
                  <a:cubicBezTo>
                    <a:pt x="424" y="23"/>
                    <a:pt x="419" y="18"/>
                    <a:pt x="419" y="12"/>
                  </a:cubicBezTo>
                  <a:close/>
                  <a:moveTo>
                    <a:pt x="63" y="23"/>
                  </a:moveTo>
                  <a:lnTo>
                    <a:pt x="63" y="12"/>
                  </a:lnTo>
                  <a:cubicBezTo>
                    <a:pt x="63" y="6"/>
                    <a:pt x="68" y="0"/>
                    <a:pt x="74" y="0"/>
                  </a:cubicBezTo>
                  <a:lnTo>
                    <a:pt x="85" y="0"/>
                  </a:lnTo>
                  <a:cubicBezTo>
                    <a:pt x="92" y="0"/>
                    <a:pt x="97" y="6"/>
                    <a:pt x="97" y="12"/>
                  </a:cubicBezTo>
                  <a:cubicBezTo>
                    <a:pt x="97" y="18"/>
                    <a:pt x="92" y="23"/>
                    <a:pt x="85" y="23"/>
                  </a:cubicBezTo>
                  <a:lnTo>
                    <a:pt x="85" y="23"/>
                  </a:lnTo>
                  <a:cubicBezTo>
                    <a:pt x="85" y="29"/>
                    <a:pt x="80" y="34"/>
                    <a:pt x="74" y="34"/>
                  </a:cubicBezTo>
                  <a:cubicBezTo>
                    <a:pt x="68" y="34"/>
                    <a:pt x="63" y="29"/>
                    <a:pt x="63" y="23"/>
                  </a:cubicBezTo>
                  <a:close/>
                  <a:moveTo>
                    <a:pt x="63" y="156"/>
                  </a:moveTo>
                  <a:lnTo>
                    <a:pt x="63" y="131"/>
                  </a:lnTo>
                  <a:cubicBezTo>
                    <a:pt x="63" y="125"/>
                    <a:pt x="68" y="120"/>
                    <a:pt x="74" y="120"/>
                  </a:cubicBezTo>
                  <a:cubicBezTo>
                    <a:pt x="80" y="120"/>
                    <a:pt x="85" y="125"/>
                    <a:pt x="85" y="131"/>
                  </a:cubicBezTo>
                  <a:lnTo>
                    <a:pt x="85" y="156"/>
                  </a:lnTo>
                  <a:cubicBezTo>
                    <a:pt x="85" y="162"/>
                    <a:pt x="80" y="167"/>
                    <a:pt x="74" y="167"/>
                  </a:cubicBezTo>
                  <a:cubicBezTo>
                    <a:pt x="68" y="167"/>
                    <a:pt x="63" y="162"/>
                    <a:pt x="63" y="156"/>
                  </a:cubicBezTo>
                  <a:close/>
                  <a:moveTo>
                    <a:pt x="63" y="222"/>
                  </a:moveTo>
                  <a:lnTo>
                    <a:pt x="63" y="198"/>
                  </a:lnTo>
                  <a:cubicBezTo>
                    <a:pt x="63" y="192"/>
                    <a:pt x="68" y="186"/>
                    <a:pt x="74" y="186"/>
                  </a:cubicBezTo>
                  <a:cubicBezTo>
                    <a:pt x="80" y="186"/>
                    <a:pt x="85" y="192"/>
                    <a:pt x="85" y="198"/>
                  </a:cubicBezTo>
                  <a:lnTo>
                    <a:pt x="85" y="222"/>
                  </a:lnTo>
                  <a:cubicBezTo>
                    <a:pt x="85" y="228"/>
                    <a:pt x="80" y="233"/>
                    <a:pt x="74" y="233"/>
                  </a:cubicBezTo>
                  <a:cubicBezTo>
                    <a:pt x="68" y="233"/>
                    <a:pt x="63" y="228"/>
                    <a:pt x="63" y="222"/>
                  </a:cubicBezTo>
                  <a:close/>
                  <a:moveTo>
                    <a:pt x="63" y="89"/>
                  </a:moveTo>
                  <a:lnTo>
                    <a:pt x="63" y="65"/>
                  </a:lnTo>
                  <a:cubicBezTo>
                    <a:pt x="63" y="59"/>
                    <a:pt x="68" y="54"/>
                    <a:pt x="74" y="54"/>
                  </a:cubicBezTo>
                  <a:cubicBezTo>
                    <a:pt x="80" y="54"/>
                    <a:pt x="85" y="59"/>
                    <a:pt x="85" y="65"/>
                  </a:cubicBezTo>
                  <a:lnTo>
                    <a:pt x="85" y="89"/>
                  </a:lnTo>
                  <a:cubicBezTo>
                    <a:pt x="85" y="96"/>
                    <a:pt x="80" y="101"/>
                    <a:pt x="74" y="101"/>
                  </a:cubicBezTo>
                  <a:cubicBezTo>
                    <a:pt x="68" y="101"/>
                    <a:pt x="63" y="96"/>
                    <a:pt x="63" y="89"/>
                  </a:cubicBezTo>
                  <a:close/>
                  <a:moveTo>
                    <a:pt x="637" y="622"/>
                  </a:moveTo>
                  <a:cubicBezTo>
                    <a:pt x="637" y="628"/>
                    <a:pt x="632" y="634"/>
                    <a:pt x="626" y="634"/>
                  </a:cubicBezTo>
                  <a:lnTo>
                    <a:pt x="614" y="634"/>
                  </a:lnTo>
                  <a:cubicBezTo>
                    <a:pt x="608" y="634"/>
                    <a:pt x="603" y="628"/>
                    <a:pt x="603" y="622"/>
                  </a:cubicBezTo>
                  <a:cubicBezTo>
                    <a:pt x="603" y="616"/>
                    <a:pt x="608" y="611"/>
                    <a:pt x="614" y="611"/>
                  </a:cubicBezTo>
                  <a:lnTo>
                    <a:pt x="626" y="611"/>
                  </a:lnTo>
                  <a:cubicBezTo>
                    <a:pt x="632" y="611"/>
                    <a:pt x="637" y="616"/>
                    <a:pt x="637" y="622"/>
                  </a:cubicBezTo>
                  <a:close/>
                  <a:moveTo>
                    <a:pt x="584" y="622"/>
                  </a:moveTo>
                  <a:cubicBezTo>
                    <a:pt x="584" y="628"/>
                    <a:pt x="579" y="634"/>
                    <a:pt x="573" y="634"/>
                  </a:cubicBezTo>
                  <a:lnTo>
                    <a:pt x="549" y="634"/>
                  </a:lnTo>
                  <a:cubicBezTo>
                    <a:pt x="542" y="634"/>
                    <a:pt x="537" y="628"/>
                    <a:pt x="537" y="622"/>
                  </a:cubicBezTo>
                  <a:cubicBezTo>
                    <a:pt x="537" y="616"/>
                    <a:pt x="542" y="611"/>
                    <a:pt x="549" y="611"/>
                  </a:cubicBezTo>
                  <a:lnTo>
                    <a:pt x="573" y="611"/>
                  </a:lnTo>
                  <a:cubicBezTo>
                    <a:pt x="579" y="611"/>
                    <a:pt x="584" y="616"/>
                    <a:pt x="584" y="622"/>
                  </a:cubicBezTo>
                  <a:close/>
                  <a:moveTo>
                    <a:pt x="452" y="622"/>
                  </a:moveTo>
                  <a:cubicBezTo>
                    <a:pt x="452" y="628"/>
                    <a:pt x="447" y="634"/>
                    <a:pt x="441" y="634"/>
                  </a:cubicBezTo>
                  <a:lnTo>
                    <a:pt x="417" y="634"/>
                  </a:lnTo>
                  <a:cubicBezTo>
                    <a:pt x="411" y="634"/>
                    <a:pt x="406" y="628"/>
                    <a:pt x="406" y="622"/>
                  </a:cubicBezTo>
                  <a:cubicBezTo>
                    <a:pt x="406" y="616"/>
                    <a:pt x="411" y="611"/>
                    <a:pt x="417" y="611"/>
                  </a:cubicBezTo>
                  <a:lnTo>
                    <a:pt x="441" y="611"/>
                  </a:lnTo>
                  <a:cubicBezTo>
                    <a:pt x="447" y="611"/>
                    <a:pt x="452" y="616"/>
                    <a:pt x="452" y="622"/>
                  </a:cubicBezTo>
                  <a:moveTo>
                    <a:pt x="387" y="622"/>
                  </a:moveTo>
                  <a:cubicBezTo>
                    <a:pt x="387" y="628"/>
                    <a:pt x="382" y="634"/>
                    <a:pt x="376" y="634"/>
                  </a:cubicBezTo>
                  <a:lnTo>
                    <a:pt x="352" y="634"/>
                  </a:lnTo>
                  <a:cubicBezTo>
                    <a:pt x="345" y="634"/>
                    <a:pt x="340" y="628"/>
                    <a:pt x="340" y="622"/>
                  </a:cubicBezTo>
                  <a:cubicBezTo>
                    <a:pt x="340" y="616"/>
                    <a:pt x="345" y="611"/>
                    <a:pt x="352" y="611"/>
                  </a:cubicBezTo>
                  <a:lnTo>
                    <a:pt x="376" y="611"/>
                  </a:lnTo>
                  <a:cubicBezTo>
                    <a:pt x="382" y="611"/>
                    <a:pt x="387" y="616"/>
                    <a:pt x="387" y="622"/>
                  </a:cubicBezTo>
                  <a:close/>
                  <a:moveTo>
                    <a:pt x="518" y="622"/>
                  </a:moveTo>
                  <a:cubicBezTo>
                    <a:pt x="518" y="628"/>
                    <a:pt x="513" y="634"/>
                    <a:pt x="507" y="634"/>
                  </a:cubicBezTo>
                  <a:lnTo>
                    <a:pt x="483" y="634"/>
                  </a:lnTo>
                  <a:cubicBezTo>
                    <a:pt x="477" y="634"/>
                    <a:pt x="472" y="628"/>
                    <a:pt x="472" y="622"/>
                  </a:cubicBezTo>
                  <a:cubicBezTo>
                    <a:pt x="472" y="616"/>
                    <a:pt x="477" y="611"/>
                    <a:pt x="483" y="611"/>
                  </a:cubicBezTo>
                  <a:lnTo>
                    <a:pt x="507" y="611"/>
                  </a:lnTo>
                  <a:cubicBezTo>
                    <a:pt x="513" y="611"/>
                    <a:pt x="518" y="616"/>
                    <a:pt x="518" y="622"/>
                  </a:cubicBezTo>
                  <a:moveTo>
                    <a:pt x="321" y="622"/>
                  </a:moveTo>
                  <a:cubicBezTo>
                    <a:pt x="321" y="628"/>
                    <a:pt x="316" y="634"/>
                    <a:pt x="310" y="634"/>
                  </a:cubicBezTo>
                  <a:lnTo>
                    <a:pt x="286" y="634"/>
                  </a:lnTo>
                  <a:cubicBezTo>
                    <a:pt x="280" y="634"/>
                    <a:pt x="275" y="628"/>
                    <a:pt x="275" y="622"/>
                  </a:cubicBezTo>
                  <a:cubicBezTo>
                    <a:pt x="275" y="616"/>
                    <a:pt x="280" y="611"/>
                    <a:pt x="286" y="611"/>
                  </a:cubicBezTo>
                  <a:lnTo>
                    <a:pt x="310" y="611"/>
                  </a:lnTo>
                  <a:cubicBezTo>
                    <a:pt x="316" y="611"/>
                    <a:pt x="321" y="616"/>
                    <a:pt x="321" y="622"/>
                  </a:cubicBezTo>
                  <a:close/>
                  <a:moveTo>
                    <a:pt x="339" y="428"/>
                  </a:moveTo>
                  <a:lnTo>
                    <a:pt x="267" y="428"/>
                  </a:lnTo>
                  <a:cubicBezTo>
                    <a:pt x="253" y="428"/>
                    <a:pt x="239" y="423"/>
                    <a:pt x="229" y="414"/>
                  </a:cubicBezTo>
                  <a:lnTo>
                    <a:pt x="302" y="404"/>
                  </a:lnTo>
                  <a:cubicBezTo>
                    <a:pt x="307" y="403"/>
                    <a:pt x="311" y="398"/>
                    <a:pt x="311" y="393"/>
                  </a:cubicBezTo>
                  <a:cubicBezTo>
                    <a:pt x="311" y="389"/>
                    <a:pt x="311" y="385"/>
                    <a:pt x="311" y="381"/>
                  </a:cubicBezTo>
                  <a:cubicBezTo>
                    <a:pt x="311" y="367"/>
                    <a:pt x="311" y="353"/>
                    <a:pt x="309" y="341"/>
                  </a:cubicBezTo>
                  <a:cubicBezTo>
                    <a:pt x="307" y="335"/>
                    <a:pt x="302" y="332"/>
                    <a:pt x="296" y="332"/>
                  </a:cubicBezTo>
                  <a:lnTo>
                    <a:pt x="220" y="343"/>
                  </a:lnTo>
                  <a:cubicBezTo>
                    <a:pt x="230" y="327"/>
                    <a:pt x="247" y="317"/>
                    <a:pt x="267" y="317"/>
                  </a:cubicBezTo>
                  <a:lnTo>
                    <a:pt x="339" y="317"/>
                  </a:lnTo>
                  <a:cubicBezTo>
                    <a:pt x="361" y="317"/>
                    <a:pt x="367" y="328"/>
                    <a:pt x="367" y="373"/>
                  </a:cubicBezTo>
                  <a:cubicBezTo>
                    <a:pt x="367" y="417"/>
                    <a:pt x="361" y="428"/>
                    <a:pt x="339" y="428"/>
                  </a:cubicBezTo>
                  <a:moveTo>
                    <a:pt x="22" y="408"/>
                  </a:moveTo>
                  <a:cubicBezTo>
                    <a:pt x="22" y="403"/>
                    <a:pt x="23" y="398"/>
                    <a:pt x="23" y="393"/>
                  </a:cubicBezTo>
                  <a:lnTo>
                    <a:pt x="76" y="386"/>
                  </a:lnTo>
                  <a:cubicBezTo>
                    <a:pt x="81" y="385"/>
                    <a:pt x="85" y="380"/>
                    <a:pt x="85" y="375"/>
                  </a:cubicBezTo>
                  <a:lnTo>
                    <a:pt x="85" y="289"/>
                  </a:lnTo>
                  <a:cubicBezTo>
                    <a:pt x="90" y="286"/>
                    <a:pt x="95" y="283"/>
                    <a:pt x="101" y="280"/>
                  </a:cubicBezTo>
                  <a:lnTo>
                    <a:pt x="101" y="369"/>
                  </a:lnTo>
                  <a:cubicBezTo>
                    <a:pt x="101" y="373"/>
                    <a:pt x="102" y="376"/>
                    <a:pt x="104" y="378"/>
                  </a:cubicBezTo>
                  <a:cubicBezTo>
                    <a:pt x="107" y="380"/>
                    <a:pt x="110" y="381"/>
                    <a:pt x="113" y="380"/>
                  </a:cubicBezTo>
                  <a:lnTo>
                    <a:pt x="203" y="368"/>
                  </a:lnTo>
                  <a:lnTo>
                    <a:pt x="203" y="368"/>
                  </a:lnTo>
                  <a:lnTo>
                    <a:pt x="288" y="356"/>
                  </a:lnTo>
                  <a:cubicBezTo>
                    <a:pt x="289" y="364"/>
                    <a:pt x="289" y="372"/>
                    <a:pt x="289" y="381"/>
                  </a:cubicBezTo>
                  <a:lnTo>
                    <a:pt x="289" y="383"/>
                  </a:lnTo>
                  <a:lnTo>
                    <a:pt x="23" y="419"/>
                  </a:lnTo>
                  <a:cubicBezTo>
                    <a:pt x="23" y="416"/>
                    <a:pt x="22" y="412"/>
                    <a:pt x="22" y="408"/>
                  </a:cubicBezTo>
                  <a:close/>
                  <a:moveTo>
                    <a:pt x="63" y="307"/>
                  </a:moveTo>
                  <a:lnTo>
                    <a:pt x="63" y="365"/>
                  </a:lnTo>
                  <a:lnTo>
                    <a:pt x="27" y="370"/>
                  </a:lnTo>
                  <a:cubicBezTo>
                    <a:pt x="34" y="346"/>
                    <a:pt x="46" y="324"/>
                    <a:pt x="63" y="307"/>
                  </a:cubicBezTo>
                  <a:close/>
                  <a:moveTo>
                    <a:pt x="255" y="296"/>
                  </a:moveTo>
                  <a:cubicBezTo>
                    <a:pt x="226" y="300"/>
                    <a:pt x="203" y="319"/>
                    <a:pt x="193" y="347"/>
                  </a:cubicBezTo>
                  <a:lnTo>
                    <a:pt x="123" y="356"/>
                  </a:lnTo>
                  <a:lnTo>
                    <a:pt x="123" y="271"/>
                  </a:lnTo>
                  <a:cubicBezTo>
                    <a:pt x="136" y="268"/>
                    <a:pt x="150" y="266"/>
                    <a:pt x="164" y="266"/>
                  </a:cubicBezTo>
                  <a:cubicBezTo>
                    <a:pt x="197" y="266"/>
                    <a:pt x="230" y="277"/>
                    <a:pt x="255" y="296"/>
                  </a:cubicBezTo>
                  <a:close/>
                  <a:moveTo>
                    <a:pt x="339" y="295"/>
                  </a:moveTo>
                  <a:lnTo>
                    <a:pt x="287" y="295"/>
                  </a:lnTo>
                  <a:cubicBezTo>
                    <a:pt x="257" y="262"/>
                    <a:pt x="212" y="243"/>
                    <a:pt x="164" y="243"/>
                  </a:cubicBezTo>
                  <a:cubicBezTo>
                    <a:pt x="135" y="243"/>
                    <a:pt x="108" y="250"/>
                    <a:pt x="85" y="263"/>
                  </a:cubicBezTo>
                  <a:cubicBezTo>
                    <a:pt x="84" y="257"/>
                    <a:pt x="80" y="253"/>
                    <a:pt x="74" y="253"/>
                  </a:cubicBezTo>
                  <a:cubicBezTo>
                    <a:pt x="68" y="253"/>
                    <a:pt x="63" y="258"/>
                    <a:pt x="63" y="264"/>
                  </a:cubicBezTo>
                  <a:lnTo>
                    <a:pt x="63" y="277"/>
                  </a:lnTo>
                  <a:cubicBezTo>
                    <a:pt x="24" y="307"/>
                    <a:pt x="0" y="354"/>
                    <a:pt x="0" y="408"/>
                  </a:cubicBezTo>
                  <a:cubicBezTo>
                    <a:pt x="0" y="466"/>
                    <a:pt x="21" y="510"/>
                    <a:pt x="63" y="537"/>
                  </a:cubicBezTo>
                  <a:lnTo>
                    <a:pt x="63" y="622"/>
                  </a:lnTo>
                  <a:cubicBezTo>
                    <a:pt x="63" y="628"/>
                    <a:pt x="68" y="633"/>
                    <a:pt x="74" y="633"/>
                  </a:cubicBezTo>
                  <a:cubicBezTo>
                    <a:pt x="80" y="633"/>
                    <a:pt x="85" y="628"/>
                    <a:pt x="85" y="622"/>
                  </a:cubicBezTo>
                  <a:lnTo>
                    <a:pt x="85" y="531"/>
                  </a:lnTo>
                  <a:cubicBezTo>
                    <a:pt x="85" y="527"/>
                    <a:pt x="83" y="523"/>
                    <a:pt x="79" y="521"/>
                  </a:cubicBezTo>
                  <a:lnTo>
                    <a:pt x="76" y="519"/>
                  </a:lnTo>
                  <a:cubicBezTo>
                    <a:pt x="49" y="502"/>
                    <a:pt x="32" y="476"/>
                    <a:pt x="26" y="442"/>
                  </a:cubicBezTo>
                  <a:lnTo>
                    <a:pt x="203" y="417"/>
                  </a:lnTo>
                  <a:cubicBezTo>
                    <a:pt x="217" y="438"/>
                    <a:pt x="241" y="451"/>
                    <a:pt x="267" y="451"/>
                  </a:cubicBezTo>
                  <a:lnTo>
                    <a:pt x="330" y="451"/>
                  </a:lnTo>
                  <a:cubicBezTo>
                    <a:pt x="331" y="456"/>
                    <a:pt x="332" y="460"/>
                    <a:pt x="332" y="464"/>
                  </a:cubicBezTo>
                  <a:cubicBezTo>
                    <a:pt x="332" y="464"/>
                    <a:pt x="332" y="469"/>
                    <a:pt x="329" y="469"/>
                  </a:cubicBezTo>
                  <a:lnTo>
                    <a:pt x="308" y="469"/>
                  </a:lnTo>
                  <a:cubicBezTo>
                    <a:pt x="302" y="469"/>
                    <a:pt x="296" y="474"/>
                    <a:pt x="296" y="480"/>
                  </a:cubicBezTo>
                  <a:lnTo>
                    <a:pt x="296" y="487"/>
                  </a:lnTo>
                  <a:cubicBezTo>
                    <a:pt x="296" y="516"/>
                    <a:pt x="291" y="541"/>
                    <a:pt x="286" y="546"/>
                  </a:cubicBezTo>
                  <a:cubicBezTo>
                    <a:pt x="279" y="553"/>
                    <a:pt x="264" y="555"/>
                    <a:pt x="240" y="556"/>
                  </a:cubicBezTo>
                  <a:lnTo>
                    <a:pt x="232" y="557"/>
                  </a:lnTo>
                  <a:cubicBezTo>
                    <a:pt x="226" y="557"/>
                    <a:pt x="222" y="562"/>
                    <a:pt x="222" y="568"/>
                  </a:cubicBezTo>
                  <a:lnTo>
                    <a:pt x="222" y="622"/>
                  </a:lnTo>
                  <a:cubicBezTo>
                    <a:pt x="222" y="628"/>
                    <a:pt x="227" y="634"/>
                    <a:pt x="233" y="634"/>
                  </a:cubicBezTo>
                  <a:lnTo>
                    <a:pt x="244" y="634"/>
                  </a:lnTo>
                  <a:cubicBezTo>
                    <a:pt x="250" y="634"/>
                    <a:pt x="255" y="628"/>
                    <a:pt x="255" y="622"/>
                  </a:cubicBezTo>
                  <a:cubicBezTo>
                    <a:pt x="255" y="616"/>
                    <a:pt x="250" y="611"/>
                    <a:pt x="244" y="611"/>
                  </a:cubicBezTo>
                  <a:lnTo>
                    <a:pt x="244" y="579"/>
                  </a:lnTo>
                  <a:cubicBezTo>
                    <a:pt x="272" y="577"/>
                    <a:pt x="290" y="574"/>
                    <a:pt x="302" y="562"/>
                  </a:cubicBezTo>
                  <a:cubicBezTo>
                    <a:pt x="317" y="547"/>
                    <a:pt x="319" y="506"/>
                    <a:pt x="319" y="491"/>
                  </a:cubicBezTo>
                  <a:lnTo>
                    <a:pt x="329" y="491"/>
                  </a:lnTo>
                  <a:cubicBezTo>
                    <a:pt x="345" y="491"/>
                    <a:pt x="355" y="477"/>
                    <a:pt x="355" y="464"/>
                  </a:cubicBezTo>
                  <a:cubicBezTo>
                    <a:pt x="355" y="460"/>
                    <a:pt x="354" y="455"/>
                    <a:pt x="353" y="449"/>
                  </a:cubicBezTo>
                  <a:cubicBezTo>
                    <a:pt x="389" y="442"/>
                    <a:pt x="389" y="402"/>
                    <a:pt x="389" y="373"/>
                  </a:cubicBezTo>
                  <a:cubicBezTo>
                    <a:pt x="389" y="342"/>
                    <a:pt x="389" y="295"/>
                    <a:pt x="339" y="295"/>
                  </a:cubicBezTo>
                  <a:moveTo>
                    <a:pt x="601" y="81"/>
                  </a:moveTo>
                  <a:cubicBezTo>
                    <a:pt x="608" y="81"/>
                    <a:pt x="614" y="87"/>
                    <a:pt x="614" y="95"/>
                  </a:cubicBezTo>
                  <a:cubicBezTo>
                    <a:pt x="614" y="102"/>
                    <a:pt x="608" y="109"/>
                    <a:pt x="601" y="109"/>
                  </a:cubicBezTo>
                  <a:cubicBezTo>
                    <a:pt x="593" y="109"/>
                    <a:pt x="587" y="102"/>
                    <a:pt x="587" y="95"/>
                  </a:cubicBezTo>
                  <a:cubicBezTo>
                    <a:pt x="587" y="87"/>
                    <a:pt x="593" y="81"/>
                    <a:pt x="601" y="81"/>
                  </a:cubicBezTo>
                  <a:close/>
                  <a:moveTo>
                    <a:pt x="564" y="95"/>
                  </a:moveTo>
                  <a:cubicBezTo>
                    <a:pt x="564" y="115"/>
                    <a:pt x="581" y="131"/>
                    <a:pt x="601" y="131"/>
                  </a:cubicBezTo>
                  <a:cubicBezTo>
                    <a:pt x="621" y="131"/>
                    <a:pt x="637" y="115"/>
                    <a:pt x="637" y="95"/>
                  </a:cubicBezTo>
                  <a:cubicBezTo>
                    <a:pt x="637" y="75"/>
                    <a:pt x="621" y="59"/>
                    <a:pt x="601" y="59"/>
                  </a:cubicBezTo>
                  <a:cubicBezTo>
                    <a:pt x="581" y="59"/>
                    <a:pt x="564" y="75"/>
                    <a:pt x="564" y="95"/>
                  </a:cubicBezTo>
                  <a:close/>
                  <a:moveTo>
                    <a:pt x="257" y="195"/>
                  </a:moveTo>
                  <a:cubicBezTo>
                    <a:pt x="257" y="203"/>
                    <a:pt x="250" y="209"/>
                    <a:pt x="243" y="209"/>
                  </a:cubicBezTo>
                  <a:cubicBezTo>
                    <a:pt x="235" y="209"/>
                    <a:pt x="229" y="203"/>
                    <a:pt x="229" y="195"/>
                  </a:cubicBezTo>
                  <a:cubicBezTo>
                    <a:pt x="229" y="187"/>
                    <a:pt x="235" y="181"/>
                    <a:pt x="243" y="181"/>
                  </a:cubicBezTo>
                  <a:cubicBezTo>
                    <a:pt x="250" y="181"/>
                    <a:pt x="257" y="187"/>
                    <a:pt x="257" y="195"/>
                  </a:cubicBezTo>
                  <a:close/>
                  <a:moveTo>
                    <a:pt x="207" y="195"/>
                  </a:moveTo>
                  <a:cubicBezTo>
                    <a:pt x="207" y="215"/>
                    <a:pt x="223" y="231"/>
                    <a:pt x="243" y="231"/>
                  </a:cubicBezTo>
                  <a:cubicBezTo>
                    <a:pt x="263" y="231"/>
                    <a:pt x="279" y="215"/>
                    <a:pt x="279" y="195"/>
                  </a:cubicBezTo>
                  <a:cubicBezTo>
                    <a:pt x="279" y="175"/>
                    <a:pt x="263" y="159"/>
                    <a:pt x="243" y="159"/>
                  </a:cubicBezTo>
                  <a:cubicBezTo>
                    <a:pt x="223" y="159"/>
                    <a:pt x="207" y="175"/>
                    <a:pt x="207" y="195"/>
                  </a:cubicBezTo>
                  <a:close/>
                </a:path>
              </a:pathLst>
            </a:custGeom>
            <a:solidFill>
              <a:srgbClr val="A100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03" name="Group 202">
              <a:extLst>
                <a:ext uri="{FF2B5EF4-FFF2-40B4-BE49-F238E27FC236}">
                  <a16:creationId xmlns:a16="http://schemas.microsoft.com/office/drawing/2014/main" id="{E0E2D8DA-4C88-9362-215C-80FD1518F148}"/>
                </a:ext>
              </a:extLst>
            </p:cNvPr>
            <p:cNvGrpSpPr/>
            <p:nvPr/>
          </p:nvGrpSpPr>
          <p:grpSpPr>
            <a:xfrm>
              <a:off x="1309053" y="5718507"/>
              <a:ext cx="4124184" cy="946722"/>
              <a:chOff x="1309053" y="6101286"/>
              <a:chExt cx="4124184" cy="946722"/>
            </a:xfrm>
          </p:grpSpPr>
          <p:grpSp>
            <p:nvGrpSpPr>
              <p:cNvPr id="158" name="Group 157">
                <a:extLst>
                  <a:ext uri="{FF2B5EF4-FFF2-40B4-BE49-F238E27FC236}">
                    <a16:creationId xmlns:a16="http://schemas.microsoft.com/office/drawing/2014/main" id="{920F0D39-6CE3-8596-DBED-5E573D82597E}"/>
                  </a:ext>
                </a:extLst>
              </p:cNvPr>
              <p:cNvGrpSpPr/>
              <p:nvPr/>
            </p:nvGrpSpPr>
            <p:grpSpPr>
              <a:xfrm>
                <a:off x="1309705" y="6101286"/>
                <a:ext cx="4123532" cy="338554"/>
                <a:chOff x="1309705" y="2156747"/>
                <a:chExt cx="4123532" cy="338554"/>
              </a:xfrm>
            </p:grpSpPr>
            <p:sp>
              <p:nvSpPr>
                <p:cNvPr id="159" name="TextBox 158">
                  <a:extLst>
                    <a:ext uri="{FF2B5EF4-FFF2-40B4-BE49-F238E27FC236}">
                      <a16:creationId xmlns:a16="http://schemas.microsoft.com/office/drawing/2014/main" id="{2C97220E-8910-228E-9DBB-DD9BC75AC3F8}"/>
                    </a:ext>
                  </a:extLst>
                </p:cNvPr>
                <p:cNvSpPr txBox="1"/>
                <p:nvPr/>
              </p:nvSpPr>
              <p:spPr>
                <a:xfrm>
                  <a:off x="1309705" y="2156747"/>
                  <a:ext cx="3986978" cy="338554"/>
                </a:xfrm>
                <a:prstGeom prst="rect">
                  <a:avLst/>
                </a:prstGeom>
                <a:noFill/>
              </p:spPr>
              <p:txBody>
                <a:bodyPr wrap="square" rtlCol="0">
                  <a:spAutoFit/>
                </a:bodyPr>
                <a:lstStyle/>
                <a:p>
                  <a:r>
                    <a:rPr lang="en-US" sz="1600" b="1" dirty="0"/>
                    <a:t>5. HARD-TO-SIMULATE ENVIRONMENT</a:t>
                  </a:r>
                </a:p>
              </p:txBody>
            </p:sp>
            <p:cxnSp>
              <p:nvCxnSpPr>
                <p:cNvPr id="160" name="Straight Connector 159">
                  <a:extLst>
                    <a:ext uri="{FF2B5EF4-FFF2-40B4-BE49-F238E27FC236}">
                      <a16:creationId xmlns:a16="http://schemas.microsoft.com/office/drawing/2014/main" id="{5F8E1421-C2A4-BE71-BD80-1B85DAEA4C3F}"/>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202" name="TextBox 201">
                <a:extLst>
                  <a:ext uri="{FF2B5EF4-FFF2-40B4-BE49-F238E27FC236}">
                    <a16:creationId xmlns:a16="http://schemas.microsoft.com/office/drawing/2014/main" id="{7DA36820-B8CD-03FB-CF2B-A30C26A7FEEF}"/>
                  </a:ext>
                </a:extLst>
              </p:cNvPr>
              <p:cNvSpPr txBox="1"/>
              <p:nvPr/>
            </p:nvSpPr>
            <p:spPr>
              <a:xfrm>
                <a:off x="1309053" y="6463233"/>
                <a:ext cx="4124184" cy="584775"/>
              </a:xfrm>
              <a:prstGeom prst="rect">
                <a:avLst/>
              </a:prstGeom>
              <a:noFill/>
            </p:spPr>
            <p:txBody>
              <a:bodyPr wrap="square">
                <a:spAutoFit/>
              </a:bodyPr>
              <a:lstStyle/>
              <a:p>
                <a:r>
                  <a:rPr lang="en-US" sz="1600" dirty="0"/>
                  <a:t>Process requires workers to work in hard-to-simulate environment.</a:t>
                </a:r>
              </a:p>
            </p:txBody>
          </p:sp>
        </p:grpSp>
      </p:grpSp>
      <p:grpSp>
        <p:nvGrpSpPr>
          <p:cNvPr id="222" name="Group 221">
            <a:extLst>
              <a:ext uri="{FF2B5EF4-FFF2-40B4-BE49-F238E27FC236}">
                <a16:creationId xmlns:a16="http://schemas.microsoft.com/office/drawing/2014/main" id="{17CDEE9D-E260-2FBE-26EA-73E087338752}"/>
              </a:ext>
            </a:extLst>
          </p:cNvPr>
          <p:cNvGrpSpPr/>
          <p:nvPr/>
        </p:nvGrpSpPr>
        <p:grpSpPr>
          <a:xfrm>
            <a:off x="6614974" y="1914871"/>
            <a:ext cx="4851030" cy="907417"/>
            <a:chOff x="6614974" y="1869612"/>
            <a:chExt cx="4851030" cy="907417"/>
          </a:xfrm>
        </p:grpSpPr>
        <p:sp>
          <p:nvSpPr>
            <p:cNvPr id="171" name="Freeform 48">
              <a:extLst>
                <a:ext uri="{FF2B5EF4-FFF2-40B4-BE49-F238E27FC236}">
                  <a16:creationId xmlns:a16="http://schemas.microsoft.com/office/drawing/2014/main" id="{DB49B9A0-49EB-4172-A6FA-36BCF1B6CA46}"/>
                </a:ext>
              </a:extLst>
            </p:cNvPr>
            <p:cNvSpPr>
              <a:spLocks noChangeAspect="1" noEditPoints="1"/>
            </p:cNvSpPr>
            <p:nvPr/>
          </p:nvSpPr>
          <p:spPr bwMode="auto">
            <a:xfrm>
              <a:off x="6614974" y="2119987"/>
              <a:ext cx="360000" cy="406667"/>
            </a:xfrm>
            <a:custGeom>
              <a:avLst/>
              <a:gdLst>
                <a:gd name="T0" fmla="*/ 117 w 255"/>
                <a:gd name="T1" fmla="*/ 288 h 288"/>
                <a:gd name="T2" fmla="*/ 73 w 255"/>
                <a:gd name="T3" fmla="*/ 269 h 288"/>
                <a:gd name="T4" fmla="*/ 9 w 255"/>
                <a:gd name="T5" fmla="*/ 152 h 288"/>
                <a:gd name="T6" fmla="*/ 43 w 255"/>
                <a:gd name="T7" fmla="*/ 150 h 288"/>
                <a:gd name="T8" fmla="*/ 49 w 255"/>
                <a:gd name="T9" fmla="*/ 53 h 288"/>
                <a:gd name="T10" fmla="*/ 68 w 255"/>
                <a:gd name="T11" fmla="*/ 24 h 288"/>
                <a:gd name="T12" fmla="*/ 96 w 255"/>
                <a:gd name="T13" fmla="*/ 43 h 288"/>
                <a:gd name="T14" fmla="*/ 105 w 255"/>
                <a:gd name="T15" fmla="*/ 24 h 288"/>
                <a:gd name="T16" fmla="*/ 153 w 255"/>
                <a:gd name="T17" fmla="*/ 24 h 288"/>
                <a:gd name="T18" fmla="*/ 161 w 255"/>
                <a:gd name="T19" fmla="*/ 47 h 288"/>
                <a:gd name="T20" fmla="*/ 189 w 255"/>
                <a:gd name="T21" fmla="*/ 29 h 288"/>
                <a:gd name="T22" fmla="*/ 208 w 255"/>
                <a:gd name="T23" fmla="*/ 57 h 288"/>
                <a:gd name="T24" fmla="*/ 210 w 255"/>
                <a:gd name="T25" fmla="*/ 107 h 288"/>
                <a:gd name="T26" fmla="*/ 243 w 255"/>
                <a:gd name="T27" fmla="*/ 99 h 288"/>
                <a:gd name="T28" fmla="*/ 251 w 255"/>
                <a:gd name="T29" fmla="*/ 132 h 288"/>
                <a:gd name="T30" fmla="*/ 219 w 255"/>
                <a:gd name="T31" fmla="*/ 208 h 288"/>
                <a:gd name="T32" fmla="*/ 82 w 255"/>
                <a:gd name="T33" fmla="*/ 261 h 288"/>
                <a:gd name="T34" fmla="*/ 159 w 255"/>
                <a:gd name="T35" fmla="*/ 276 h 288"/>
                <a:gd name="T36" fmla="*/ 215 w 255"/>
                <a:gd name="T37" fmla="*/ 175 h 288"/>
                <a:gd name="T38" fmla="*/ 242 w 255"/>
                <a:gd name="T39" fmla="*/ 117 h 288"/>
                <a:gd name="T40" fmla="*/ 228 w 255"/>
                <a:gd name="T41" fmla="*/ 108 h 288"/>
                <a:gd name="T42" fmla="*/ 188 w 255"/>
                <a:gd name="T43" fmla="*/ 165 h 288"/>
                <a:gd name="T44" fmla="*/ 177 w 255"/>
                <a:gd name="T45" fmla="*/ 161 h 288"/>
                <a:gd name="T46" fmla="*/ 195 w 255"/>
                <a:gd name="T47" fmla="*/ 46 h 288"/>
                <a:gd name="T48" fmla="*/ 178 w 255"/>
                <a:gd name="T49" fmla="*/ 42 h 288"/>
                <a:gd name="T50" fmla="*/ 152 w 255"/>
                <a:gd name="T51" fmla="*/ 139 h 288"/>
                <a:gd name="T52" fmla="*/ 141 w 255"/>
                <a:gd name="T53" fmla="*/ 138 h 288"/>
                <a:gd name="T54" fmla="*/ 129 w 255"/>
                <a:gd name="T55" fmla="*/ 12 h 288"/>
                <a:gd name="T56" fmla="*/ 117 w 255"/>
                <a:gd name="T57" fmla="*/ 138 h 288"/>
                <a:gd name="T58" fmla="*/ 105 w 255"/>
                <a:gd name="T59" fmla="*/ 139 h 288"/>
                <a:gd name="T60" fmla="*/ 79 w 255"/>
                <a:gd name="T61" fmla="*/ 38 h 288"/>
                <a:gd name="T62" fmla="*/ 63 w 255"/>
                <a:gd name="T63" fmla="*/ 41 h 288"/>
                <a:gd name="T64" fmla="*/ 61 w 255"/>
                <a:gd name="T65" fmla="*/ 51 h 288"/>
                <a:gd name="T66" fmla="*/ 77 w 255"/>
                <a:gd name="T67" fmla="*/ 191 h 288"/>
                <a:gd name="T68" fmla="*/ 35 w 255"/>
                <a:gd name="T69" fmla="*/ 159 h 288"/>
                <a:gd name="T70" fmla="*/ 18 w 255"/>
                <a:gd name="T71" fmla="*/ 160 h 288"/>
                <a:gd name="T72" fmla="*/ 19 w 255"/>
                <a:gd name="T73" fmla="*/ 17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 h="288">
                  <a:moveTo>
                    <a:pt x="159" y="288"/>
                  </a:moveTo>
                  <a:cubicBezTo>
                    <a:pt x="117" y="288"/>
                    <a:pt x="117" y="288"/>
                    <a:pt x="117" y="288"/>
                  </a:cubicBezTo>
                  <a:cubicBezTo>
                    <a:pt x="100" y="288"/>
                    <a:pt x="84" y="281"/>
                    <a:pt x="73" y="269"/>
                  </a:cubicBezTo>
                  <a:cubicBezTo>
                    <a:pt x="73" y="269"/>
                    <a:pt x="73" y="269"/>
                    <a:pt x="73" y="269"/>
                  </a:cubicBezTo>
                  <a:cubicBezTo>
                    <a:pt x="10" y="185"/>
                    <a:pt x="10" y="185"/>
                    <a:pt x="10" y="185"/>
                  </a:cubicBezTo>
                  <a:cubicBezTo>
                    <a:pt x="1" y="176"/>
                    <a:pt x="0" y="161"/>
                    <a:pt x="9" y="152"/>
                  </a:cubicBezTo>
                  <a:cubicBezTo>
                    <a:pt x="13" y="147"/>
                    <a:pt x="19" y="144"/>
                    <a:pt x="26" y="144"/>
                  </a:cubicBezTo>
                  <a:cubicBezTo>
                    <a:pt x="32" y="144"/>
                    <a:pt x="38" y="146"/>
                    <a:pt x="43" y="150"/>
                  </a:cubicBezTo>
                  <a:cubicBezTo>
                    <a:pt x="66" y="171"/>
                    <a:pt x="66" y="171"/>
                    <a:pt x="66" y="171"/>
                  </a:cubicBezTo>
                  <a:cubicBezTo>
                    <a:pt x="49" y="53"/>
                    <a:pt x="49" y="53"/>
                    <a:pt x="49" y="53"/>
                  </a:cubicBezTo>
                  <a:cubicBezTo>
                    <a:pt x="48" y="46"/>
                    <a:pt x="49" y="40"/>
                    <a:pt x="53" y="35"/>
                  </a:cubicBezTo>
                  <a:cubicBezTo>
                    <a:pt x="56" y="29"/>
                    <a:pt x="62" y="26"/>
                    <a:pt x="68" y="24"/>
                  </a:cubicBezTo>
                  <a:cubicBezTo>
                    <a:pt x="74" y="23"/>
                    <a:pt x="80" y="24"/>
                    <a:pt x="86" y="28"/>
                  </a:cubicBezTo>
                  <a:cubicBezTo>
                    <a:pt x="91" y="31"/>
                    <a:pt x="95" y="37"/>
                    <a:pt x="96" y="43"/>
                  </a:cubicBezTo>
                  <a:cubicBezTo>
                    <a:pt x="105" y="82"/>
                    <a:pt x="105" y="82"/>
                    <a:pt x="105" y="82"/>
                  </a:cubicBezTo>
                  <a:cubicBezTo>
                    <a:pt x="105" y="24"/>
                    <a:pt x="105" y="24"/>
                    <a:pt x="105" y="24"/>
                  </a:cubicBezTo>
                  <a:cubicBezTo>
                    <a:pt x="105" y="11"/>
                    <a:pt x="115" y="0"/>
                    <a:pt x="129" y="0"/>
                  </a:cubicBezTo>
                  <a:cubicBezTo>
                    <a:pt x="142" y="0"/>
                    <a:pt x="153" y="11"/>
                    <a:pt x="153" y="24"/>
                  </a:cubicBezTo>
                  <a:cubicBezTo>
                    <a:pt x="153" y="84"/>
                    <a:pt x="153" y="84"/>
                    <a:pt x="153" y="84"/>
                  </a:cubicBezTo>
                  <a:cubicBezTo>
                    <a:pt x="161" y="47"/>
                    <a:pt x="161" y="47"/>
                    <a:pt x="161" y="47"/>
                  </a:cubicBezTo>
                  <a:cubicBezTo>
                    <a:pt x="162" y="41"/>
                    <a:pt x="166" y="36"/>
                    <a:pt x="171" y="32"/>
                  </a:cubicBezTo>
                  <a:cubicBezTo>
                    <a:pt x="177" y="29"/>
                    <a:pt x="183" y="27"/>
                    <a:pt x="189" y="29"/>
                  </a:cubicBezTo>
                  <a:cubicBezTo>
                    <a:pt x="196" y="30"/>
                    <a:pt x="201" y="34"/>
                    <a:pt x="205" y="39"/>
                  </a:cubicBezTo>
                  <a:cubicBezTo>
                    <a:pt x="208" y="45"/>
                    <a:pt x="209" y="51"/>
                    <a:pt x="208" y="57"/>
                  </a:cubicBezTo>
                  <a:cubicBezTo>
                    <a:pt x="194" y="133"/>
                    <a:pt x="194" y="133"/>
                    <a:pt x="194" y="133"/>
                  </a:cubicBezTo>
                  <a:cubicBezTo>
                    <a:pt x="210" y="107"/>
                    <a:pt x="210" y="107"/>
                    <a:pt x="210" y="107"/>
                  </a:cubicBezTo>
                  <a:cubicBezTo>
                    <a:pt x="214" y="102"/>
                    <a:pt x="219" y="98"/>
                    <a:pt x="225" y="97"/>
                  </a:cubicBezTo>
                  <a:cubicBezTo>
                    <a:pt x="231" y="95"/>
                    <a:pt x="238" y="96"/>
                    <a:pt x="243" y="99"/>
                  </a:cubicBezTo>
                  <a:cubicBezTo>
                    <a:pt x="249" y="103"/>
                    <a:pt x="252" y="108"/>
                    <a:pt x="254" y="114"/>
                  </a:cubicBezTo>
                  <a:cubicBezTo>
                    <a:pt x="255" y="120"/>
                    <a:pt x="254" y="127"/>
                    <a:pt x="251" y="132"/>
                  </a:cubicBezTo>
                  <a:cubicBezTo>
                    <a:pt x="226" y="180"/>
                    <a:pt x="226" y="180"/>
                    <a:pt x="226" y="180"/>
                  </a:cubicBezTo>
                  <a:cubicBezTo>
                    <a:pt x="221" y="189"/>
                    <a:pt x="219" y="198"/>
                    <a:pt x="219" y="208"/>
                  </a:cubicBezTo>
                  <a:cubicBezTo>
                    <a:pt x="219" y="261"/>
                    <a:pt x="198" y="288"/>
                    <a:pt x="159" y="288"/>
                  </a:cubicBezTo>
                  <a:close/>
                  <a:moveTo>
                    <a:pt x="82" y="261"/>
                  </a:moveTo>
                  <a:cubicBezTo>
                    <a:pt x="91" y="271"/>
                    <a:pt x="104" y="276"/>
                    <a:pt x="117" y="276"/>
                  </a:cubicBezTo>
                  <a:cubicBezTo>
                    <a:pt x="159" y="276"/>
                    <a:pt x="159" y="276"/>
                    <a:pt x="159" y="276"/>
                  </a:cubicBezTo>
                  <a:cubicBezTo>
                    <a:pt x="191" y="276"/>
                    <a:pt x="207" y="254"/>
                    <a:pt x="207" y="208"/>
                  </a:cubicBezTo>
                  <a:cubicBezTo>
                    <a:pt x="207" y="196"/>
                    <a:pt x="210" y="185"/>
                    <a:pt x="215" y="175"/>
                  </a:cubicBezTo>
                  <a:cubicBezTo>
                    <a:pt x="241" y="126"/>
                    <a:pt x="241" y="126"/>
                    <a:pt x="241" y="126"/>
                  </a:cubicBezTo>
                  <a:cubicBezTo>
                    <a:pt x="243" y="123"/>
                    <a:pt x="243" y="120"/>
                    <a:pt x="242" y="117"/>
                  </a:cubicBezTo>
                  <a:cubicBezTo>
                    <a:pt x="242" y="114"/>
                    <a:pt x="240" y="111"/>
                    <a:pt x="237" y="110"/>
                  </a:cubicBezTo>
                  <a:cubicBezTo>
                    <a:pt x="234" y="108"/>
                    <a:pt x="231" y="107"/>
                    <a:pt x="228" y="108"/>
                  </a:cubicBezTo>
                  <a:cubicBezTo>
                    <a:pt x="225" y="109"/>
                    <a:pt x="222" y="111"/>
                    <a:pt x="220" y="114"/>
                  </a:cubicBezTo>
                  <a:cubicBezTo>
                    <a:pt x="188" y="165"/>
                    <a:pt x="188" y="165"/>
                    <a:pt x="188" y="165"/>
                  </a:cubicBezTo>
                  <a:cubicBezTo>
                    <a:pt x="186" y="167"/>
                    <a:pt x="183" y="168"/>
                    <a:pt x="180" y="167"/>
                  </a:cubicBezTo>
                  <a:cubicBezTo>
                    <a:pt x="178" y="166"/>
                    <a:pt x="176" y="164"/>
                    <a:pt x="177" y="161"/>
                  </a:cubicBezTo>
                  <a:cubicBezTo>
                    <a:pt x="196" y="55"/>
                    <a:pt x="196" y="55"/>
                    <a:pt x="196" y="55"/>
                  </a:cubicBezTo>
                  <a:cubicBezTo>
                    <a:pt x="197" y="52"/>
                    <a:pt x="196" y="48"/>
                    <a:pt x="195" y="46"/>
                  </a:cubicBezTo>
                  <a:cubicBezTo>
                    <a:pt x="193" y="43"/>
                    <a:pt x="190" y="41"/>
                    <a:pt x="187" y="40"/>
                  </a:cubicBezTo>
                  <a:cubicBezTo>
                    <a:pt x="184" y="40"/>
                    <a:pt x="181" y="40"/>
                    <a:pt x="178" y="42"/>
                  </a:cubicBezTo>
                  <a:cubicBezTo>
                    <a:pt x="175" y="44"/>
                    <a:pt x="173" y="47"/>
                    <a:pt x="173" y="50"/>
                  </a:cubicBezTo>
                  <a:cubicBezTo>
                    <a:pt x="152" y="139"/>
                    <a:pt x="152" y="139"/>
                    <a:pt x="152" y="139"/>
                  </a:cubicBezTo>
                  <a:cubicBezTo>
                    <a:pt x="152" y="142"/>
                    <a:pt x="149" y="144"/>
                    <a:pt x="146" y="144"/>
                  </a:cubicBezTo>
                  <a:cubicBezTo>
                    <a:pt x="143" y="143"/>
                    <a:pt x="141" y="141"/>
                    <a:pt x="141" y="138"/>
                  </a:cubicBezTo>
                  <a:cubicBezTo>
                    <a:pt x="141" y="24"/>
                    <a:pt x="141" y="24"/>
                    <a:pt x="141" y="24"/>
                  </a:cubicBezTo>
                  <a:cubicBezTo>
                    <a:pt x="141" y="17"/>
                    <a:pt x="135" y="12"/>
                    <a:pt x="129" y="12"/>
                  </a:cubicBezTo>
                  <a:cubicBezTo>
                    <a:pt x="122" y="12"/>
                    <a:pt x="117" y="17"/>
                    <a:pt x="117" y="24"/>
                  </a:cubicBezTo>
                  <a:cubicBezTo>
                    <a:pt x="117" y="138"/>
                    <a:pt x="117" y="138"/>
                    <a:pt x="117" y="138"/>
                  </a:cubicBezTo>
                  <a:cubicBezTo>
                    <a:pt x="117" y="141"/>
                    <a:pt x="114" y="144"/>
                    <a:pt x="111" y="144"/>
                  </a:cubicBezTo>
                  <a:cubicBezTo>
                    <a:pt x="108" y="144"/>
                    <a:pt x="105" y="142"/>
                    <a:pt x="105" y="139"/>
                  </a:cubicBezTo>
                  <a:cubicBezTo>
                    <a:pt x="85" y="45"/>
                    <a:pt x="85" y="45"/>
                    <a:pt x="85" y="45"/>
                  </a:cubicBezTo>
                  <a:cubicBezTo>
                    <a:pt x="84" y="42"/>
                    <a:pt x="82" y="40"/>
                    <a:pt x="79" y="38"/>
                  </a:cubicBezTo>
                  <a:cubicBezTo>
                    <a:pt x="77" y="36"/>
                    <a:pt x="73" y="35"/>
                    <a:pt x="70" y="36"/>
                  </a:cubicBezTo>
                  <a:cubicBezTo>
                    <a:pt x="67" y="37"/>
                    <a:pt x="64" y="39"/>
                    <a:pt x="63" y="41"/>
                  </a:cubicBezTo>
                  <a:cubicBezTo>
                    <a:pt x="61" y="44"/>
                    <a:pt x="60" y="47"/>
                    <a:pt x="61" y="50"/>
                  </a:cubicBezTo>
                  <a:cubicBezTo>
                    <a:pt x="61" y="51"/>
                    <a:pt x="61" y="51"/>
                    <a:pt x="61" y="51"/>
                  </a:cubicBezTo>
                  <a:cubicBezTo>
                    <a:pt x="81" y="185"/>
                    <a:pt x="81" y="185"/>
                    <a:pt x="81" y="185"/>
                  </a:cubicBezTo>
                  <a:cubicBezTo>
                    <a:pt x="81" y="187"/>
                    <a:pt x="80" y="190"/>
                    <a:pt x="77" y="191"/>
                  </a:cubicBezTo>
                  <a:cubicBezTo>
                    <a:pt x="75" y="192"/>
                    <a:pt x="73" y="192"/>
                    <a:pt x="71" y="190"/>
                  </a:cubicBezTo>
                  <a:cubicBezTo>
                    <a:pt x="35" y="159"/>
                    <a:pt x="35" y="159"/>
                    <a:pt x="35" y="159"/>
                  </a:cubicBezTo>
                  <a:cubicBezTo>
                    <a:pt x="32" y="157"/>
                    <a:pt x="29" y="156"/>
                    <a:pt x="26" y="156"/>
                  </a:cubicBezTo>
                  <a:cubicBezTo>
                    <a:pt x="23" y="156"/>
                    <a:pt x="20" y="157"/>
                    <a:pt x="18" y="160"/>
                  </a:cubicBezTo>
                  <a:cubicBezTo>
                    <a:pt x="13" y="165"/>
                    <a:pt x="14" y="172"/>
                    <a:pt x="19" y="177"/>
                  </a:cubicBezTo>
                  <a:cubicBezTo>
                    <a:pt x="19" y="177"/>
                    <a:pt x="19" y="177"/>
                    <a:pt x="19" y="178"/>
                  </a:cubicBezTo>
                  <a:lnTo>
                    <a:pt x="82" y="261"/>
                  </a:lnTo>
                  <a:close/>
                </a:path>
              </a:pathLst>
            </a:custGeom>
            <a:solidFill>
              <a:srgbClr val="A100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2"/>
                </a:solidFill>
                <a:effectLst/>
                <a:uLnTx/>
                <a:uFillTx/>
                <a:cs typeface="Arial" charset="0"/>
              </a:endParaRPr>
            </a:p>
          </p:txBody>
        </p:sp>
        <p:grpSp>
          <p:nvGrpSpPr>
            <p:cNvPr id="218" name="Group 217">
              <a:extLst>
                <a:ext uri="{FF2B5EF4-FFF2-40B4-BE49-F238E27FC236}">
                  <a16:creationId xmlns:a16="http://schemas.microsoft.com/office/drawing/2014/main" id="{98A5A8A9-56C6-9C26-C1C3-C7CD9B2C9556}"/>
                </a:ext>
              </a:extLst>
            </p:cNvPr>
            <p:cNvGrpSpPr/>
            <p:nvPr/>
          </p:nvGrpSpPr>
          <p:grpSpPr>
            <a:xfrm>
              <a:off x="7018484" y="1869612"/>
              <a:ext cx="4447520" cy="907417"/>
              <a:chOff x="7018484" y="1886640"/>
              <a:chExt cx="4447520" cy="907417"/>
            </a:xfrm>
          </p:grpSpPr>
          <p:grpSp>
            <p:nvGrpSpPr>
              <p:cNvPr id="179" name="Group 178">
                <a:extLst>
                  <a:ext uri="{FF2B5EF4-FFF2-40B4-BE49-F238E27FC236}">
                    <a16:creationId xmlns:a16="http://schemas.microsoft.com/office/drawing/2014/main" id="{BF5995A6-7312-37D3-A632-DE3B12D4B038}"/>
                  </a:ext>
                </a:extLst>
              </p:cNvPr>
              <p:cNvGrpSpPr/>
              <p:nvPr/>
            </p:nvGrpSpPr>
            <p:grpSpPr>
              <a:xfrm>
                <a:off x="7018484" y="1886640"/>
                <a:ext cx="4123532" cy="338554"/>
                <a:chOff x="1309705" y="2156747"/>
                <a:chExt cx="4123532" cy="338554"/>
              </a:xfrm>
            </p:grpSpPr>
            <p:sp>
              <p:nvSpPr>
                <p:cNvPr id="180" name="TextBox 179">
                  <a:extLst>
                    <a:ext uri="{FF2B5EF4-FFF2-40B4-BE49-F238E27FC236}">
                      <a16:creationId xmlns:a16="http://schemas.microsoft.com/office/drawing/2014/main" id="{1864AF76-7C0A-2486-56BB-A951853900DA}"/>
                    </a:ext>
                  </a:extLst>
                </p:cNvPr>
                <p:cNvSpPr txBox="1"/>
                <p:nvPr/>
              </p:nvSpPr>
              <p:spPr>
                <a:xfrm>
                  <a:off x="1309705" y="2156747"/>
                  <a:ext cx="3363435" cy="338554"/>
                </a:xfrm>
                <a:prstGeom prst="rect">
                  <a:avLst/>
                </a:prstGeom>
                <a:noFill/>
              </p:spPr>
              <p:txBody>
                <a:bodyPr wrap="square" rtlCol="0">
                  <a:spAutoFit/>
                </a:bodyPr>
                <a:lstStyle/>
                <a:p>
                  <a:r>
                    <a:rPr lang="en-US" sz="1600" b="1" dirty="0"/>
                    <a:t>1. GESTURE CONTROL</a:t>
                  </a:r>
                </a:p>
              </p:txBody>
            </p:sp>
            <p:cxnSp>
              <p:nvCxnSpPr>
                <p:cNvPr id="181" name="Straight Connector 180">
                  <a:extLst>
                    <a:ext uri="{FF2B5EF4-FFF2-40B4-BE49-F238E27FC236}">
                      <a16:creationId xmlns:a16="http://schemas.microsoft.com/office/drawing/2014/main" id="{0D9E5C9D-211C-6729-8043-3FB0AD73D692}"/>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209" name="TextBox 208">
                <a:extLst>
                  <a:ext uri="{FF2B5EF4-FFF2-40B4-BE49-F238E27FC236}">
                    <a16:creationId xmlns:a16="http://schemas.microsoft.com/office/drawing/2014/main" id="{1505EDDF-0245-2EA4-132F-E4C5B0524859}"/>
                  </a:ext>
                </a:extLst>
              </p:cNvPr>
              <p:cNvSpPr txBox="1"/>
              <p:nvPr/>
            </p:nvSpPr>
            <p:spPr>
              <a:xfrm>
                <a:off x="7033353" y="2209282"/>
                <a:ext cx="4432651" cy="584775"/>
              </a:xfrm>
              <a:prstGeom prst="rect">
                <a:avLst/>
              </a:prstGeom>
              <a:noFill/>
            </p:spPr>
            <p:txBody>
              <a:bodyPr wrap="square" rtlCol="0">
                <a:spAutoFit/>
              </a:bodyPr>
              <a:lstStyle/>
              <a:p>
                <a:r>
                  <a:rPr lang="en-US" sz="1600" dirty="0"/>
                  <a:t>User uses hand gesture to control and modify 3D contents.</a:t>
                </a:r>
              </a:p>
            </p:txBody>
          </p:sp>
        </p:grpSp>
      </p:grpSp>
      <p:grpSp>
        <p:nvGrpSpPr>
          <p:cNvPr id="217" name="Group 216">
            <a:extLst>
              <a:ext uri="{FF2B5EF4-FFF2-40B4-BE49-F238E27FC236}">
                <a16:creationId xmlns:a16="http://schemas.microsoft.com/office/drawing/2014/main" id="{9EB16FE8-507A-6429-5CAA-45E9AC2713B1}"/>
              </a:ext>
            </a:extLst>
          </p:cNvPr>
          <p:cNvGrpSpPr/>
          <p:nvPr/>
        </p:nvGrpSpPr>
        <p:grpSpPr>
          <a:xfrm>
            <a:off x="6608125" y="2839732"/>
            <a:ext cx="4857878" cy="680459"/>
            <a:chOff x="6608125" y="2872757"/>
            <a:chExt cx="4857878" cy="680459"/>
          </a:xfrm>
        </p:grpSpPr>
        <p:grpSp>
          <p:nvGrpSpPr>
            <p:cNvPr id="166" name="Group 165">
              <a:extLst>
                <a:ext uri="{FF2B5EF4-FFF2-40B4-BE49-F238E27FC236}">
                  <a16:creationId xmlns:a16="http://schemas.microsoft.com/office/drawing/2014/main" id="{A25BBE0F-1C64-41D3-B9ED-CD85B718081C}"/>
                </a:ext>
              </a:extLst>
            </p:cNvPr>
            <p:cNvGrpSpPr>
              <a:grpSpLocks noChangeAspect="1"/>
            </p:cNvGrpSpPr>
            <p:nvPr/>
          </p:nvGrpSpPr>
          <p:grpSpPr bwMode="auto">
            <a:xfrm>
              <a:off x="6608125" y="3038281"/>
              <a:ext cx="396000" cy="349410"/>
              <a:chOff x="2406" y="1744"/>
              <a:chExt cx="425" cy="375"/>
            </a:xfrm>
            <a:solidFill>
              <a:srgbClr val="A100FF"/>
            </a:solidFill>
          </p:grpSpPr>
          <p:sp>
            <p:nvSpPr>
              <p:cNvPr id="167" name="Freeform 85">
                <a:extLst>
                  <a:ext uri="{FF2B5EF4-FFF2-40B4-BE49-F238E27FC236}">
                    <a16:creationId xmlns:a16="http://schemas.microsoft.com/office/drawing/2014/main" id="{F5C9A577-FFBC-4E23-BAF4-27658F5A879E}"/>
                  </a:ext>
                </a:extLst>
              </p:cNvPr>
              <p:cNvSpPr>
                <a:spLocks noEditPoints="1"/>
              </p:cNvSpPr>
              <p:nvPr/>
            </p:nvSpPr>
            <p:spPr bwMode="auto">
              <a:xfrm>
                <a:off x="2406" y="1744"/>
                <a:ext cx="230" cy="375"/>
              </a:xfrm>
              <a:custGeom>
                <a:avLst/>
                <a:gdLst>
                  <a:gd name="T0" fmla="*/ 150 w 156"/>
                  <a:gd name="T1" fmla="*/ 253 h 253"/>
                  <a:gd name="T2" fmla="*/ 146 w 156"/>
                  <a:gd name="T3" fmla="*/ 251 h 253"/>
                  <a:gd name="T4" fmla="*/ 64 w 156"/>
                  <a:gd name="T5" fmla="*/ 169 h 253"/>
                  <a:gd name="T6" fmla="*/ 24 w 156"/>
                  <a:gd name="T7" fmla="*/ 169 h 253"/>
                  <a:gd name="T8" fmla="*/ 0 w 156"/>
                  <a:gd name="T9" fmla="*/ 145 h 253"/>
                  <a:gd name="T10" fmla="*/ 0 w 156"/>
                  <a:gd name="T11" fmla="*/ 109 h 253"/>
                  <a:gd name="T12" fmla="*/ 24 w 156"/>
                  <a:gd name="T13" fmla="*/ 85 h 253"/>
                  <a:gd name="T14" fmla="*/ 64 w 156"/>
                  <a:gd name="T15" fmla="*/ 85 h 253"/>
                  <a:gd name="T16" fmla="*/ 146 w 156"/>
                  <a:gd name="T17" fmla="*/ 3 h 253"/>
                  <a:gd name="T18" fmla="*/ 153 w 156"/>
                  <a:gd name="T19" fmla="*/ 1 h 253"/>
                  <a:gd name="T20" fmla="*/ 156 w 156"/>
                  <a:gd name="T21" fmla="*/ 7 h 253"/>
                  <a:gd name="T22" fmla="*/ 156 w 156"/>
                  <a:gd name="T23" fmla="*/ 247 h 253"/>
                  <a:gd name="T24" fmla="*/ 153 w 156"/>
                  <a:gd name="T25" fmla="*/ 252 h 253"/>
                  <a:gd name="T26" fmla="*/ 150 w 156"/>
                  <a:gd name="T27" fmla="*/ 253 h 253"/>
                  <a:gd name="T28" fmla="*/ 24 w 156"/>
                  <a:gd name="T29" fmla="*/ 97 h 253"/>
                  <a:gd name="T30" fmla="*/ 12 w 156"/>
                  <a:gd name="T31" fmla="*/ 109 h 253"/>
                  <a:gd name="T32" fmla="*/ 12 w 156"/>
                  <a:gd name="T33" fmla="*/ 145 h 253"/>
                  <a:gd name="T34" fmla="*/ 24 w 156"/>
                  <a:gd name="T35" fmla="*/ 157 h 253"/>
                  <a:gd name="T36" fmla="*/ 66 w 156"/>
                  <a:gd name="T37" fmla="*/ 157 h 253"/>
                  <a:gd name="T38" fmla="*/ 70 w 156"/>
                  <a:gd name="T39" fmla="*/ 159 h 253"/>
                  <a:gd name="T40" fmla="*/ 144 w 156"/>
                  <a:gd name="T41" fmla="*/ 232 h 253"/>
                  <a:gd name="T42" fmla="*/ 144 w 156"/>
                  <a:gd name="T43" fmla="*/ 21 h 253"/>
                  <a:gd name="T44" fmla="*/ 70 w 156"/>
                  <a:gd name="T45" fmla="*/ 95 h 253"/>
                  <a:gd name="T46" fmla="*/ 66 w 156"/>
                  <a:gd name="T47" fmla="*/ 97 h 253"/>
                  <a:gd name="T48" fmla="*/ 24 w 156"/>
                  <a:gd name="T49" fmla="*/ 97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253">
                    <a:moveTo>
                      <a:pt x="150" y="253"/>
                    </a:moveTo>
                    <a:cubicBezTo>
                      <a:pt x="149" y="253"/>
                      <a:pt x="147" y="252"/>
                      <a:pt x="146" y="251"/>
                    </a:cubicBezTo>
                    <a:cubicBezTo>
                      <a:pt x="64" y="169"/>
                      <a:pt x="64" y="169"/>
                      <a:pt x="64" y="169"/>
                    </a:cubicBezTo>
                    <a:cubicBezTo>
                      <a:pt x="24" y="169"/>
                      <a:pt x="24" y="169"/>
                      <a:pt x="24" y="169"/>
                    </a:cubicBezTo>
                    <a:cubicBezTo>
                      <a:pt x="11" y="169"/>
                      <a:pt x="0" y="158"/>
                      <a:pt x="0" y="145"/>
                    </a:cubicBezTo>
                    <a:cubicBezTo>
                      <a:pt x="0" y="109"/>
                      <a:pt x="0" y="109"/>
                      <a:pt x="0" y="109"/>
                    </a:cubicBezTo>
                    <a:cubicBezTo>
                      <a:pt x="0" y="96"/>
                      <a:pt x="11" y="85"/>
                      <a:pt x="24" y="85"/>
                    </a:cubicBezTo>
                    <a:cubicBezTo>
                      <a:pt x="64" y="85"/>
                      <a:pt x="64" y="85"/>
                      <a:pt x="64" y="85"/>
                    </a:cubicBezTo>
                    <a:cubicBezTo>
                      <a:pt x="146" y="3"/>
                      <a:pt x="146" y="3"/>
                      <a:pt x="146" y="3"/>
                    </a:cubicBezTo>
                    <a:cubicBezTo>
                      <a:pt x="148" y="1"/>
                      <a:pt x="150" y="0"/>
                      <a:pt x="153" y="1"/>
                    </a:cubicBezTo>
                    <a:cubicBezTo>
                      <a:pt x="155" y="2"/>
                      <a:pt x="156" y="4"/>
                      <a:pt x="156" y="7"/>
                    </a:cubicBezTo>
                    <a:cubicBezTo>
                      <a:pt x="156" y="247"/>
                      <a:pt x="156" y="247"/>
                      <a:pt x="156" y="247"/>
                    </a:cubicBezTo>
                    <a:cubicBezTo>
                      <a:pt x="156" y="249"/>
                      <a:pt x="155" y="251"/>
                      <a:pt x="153" y="252"/>
                    </a:cubicBezTo>
                    <a:cubicBezTo>
                      <a:pt x="152" y="253"/>
                      <a:pt x="151" y="253"/>
                      <a:pt x="150" y="253"/>
                    </a:cubicBezTo>
                    <a:close/>
                    <a:moveTo>
                      <a:pt x="24" y="97"/>
                    </a:moveTo>
                    <a:cubicBezTo>
                      <a:pt x="18" y="97"/>
                      <a:pt x="12" y="102"/>
                      <a:pt x="12" y="109"/>
                    </a:cubicBezTo>
                    <a:cubicBezTo>
                      <a:pt x="12" y="145"/>
                      <a:pt x="12" y="145"/>
                      <a:pt x="12" y="145"/>
                    </a:cubicBezTo>
                    <a:cubicBezTo>
                      <a:pt x="12" y="151"/>
                      <a:pt x="18" y="157"/>
                      <a:pt x="24" y="157"/>
                    </a:cubicBezTo>
                    <a:cubicBezTo>
                      <a:pt x="66" y="157"/>
                      <a:pt x="66" y="157"/>
                      <a:pt x="66" y="157"/>
                    </a:cubicBezTo>
                    <a:cubicBezTo>
                      <a:pt x="68" y="157"/>
                      <a:pt x="69" y="157"/>
                      <a:pt x="70" y="159"/>
                    </a:cubicBezTo>
                    <a:cubicBezTo>
                      <a:pt x="144" y="232"/>
                      <a:pt x="144" y="232"/>
                      <a:pt x="144" y="232"/>
                    </a:cubicBezTo>
                    <a:cubicBezTo>
                      <a:pt x="144" y="21"/>
                      <a:pt x="144" y="21"/>
                      <a:pt x="144" y="21"/>
                    </a:cubicBezTo>
                    <a:cubicBezTo>
                      <a:pt x="70" y="95"/>
                      <a:pt x="70" y="95"/>
                      <a:pt x="70" y="95"/>
                    </a:cubicBezTo>
                    <a:cubicBezTo>
                      <a:pt x="69" y="96"/>
                      <a:pt x="68" y="97"/>
                      <a:pt x="66" y="97"/>
                    </a:cubicBezTo>
                    <a:lnTo>
                      <a:pt x="2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panose="020B0604020202020204" pitchFamily="34" charset="0"/>
                </a:endParaRPr>
              </a:p>
            </p:txBody>
          </p:sp>
          <p:sp>
            <p:nvSpPr>
              <p:cNvPr id="168" name="Freeform 86">
                <a:extLst>
                  <a:ext uri="{FF2B5EF4-FFF2-40B4-BE49-F238E27FC236}">
                    <a16:creationId xmlns:a16="http://schemas.microsoft.com/office/drawing/2014/main" id="{940EA7C5-ACDA-4C8A-9D19-50E399EB2D11}"/>
                  </a:ext>
                </a:extLst>
              </p:cNvPr>
              <p:cNvSpPr>
                <a:spLocks/>
              </p:cNvSpPr>
              <p:nvPr/>
            </p:nvSpPr>
            <p:spPr bwMode="auto">
              <a:xfrm>
                <a:off x="2751" y="1780"/>
                <a:ext cx="80" cy="303"/>
              </a:xfrm>
              <a:custGeom>
                <a:avLst/>
                <a:gdLst>
                  <a:gd name="T0" fmla="*/ 6 w 54"/>
                  <a:gd name="T1" fmla="*/ 205 h 205"/>
                  <a:gd name="T2" fmla="*/ 2 w 54"/>
                  <a:gd name="T3" fmla="*/ 203 h 205"/>
                  <a:gd name="T4" fmla="*/ 2 w 54"/>
                  <a:gd name="T5" fmla="*/ 194 h 205"/>
                  <a:gd name="T6" fmla="*/ 42 w 54"/>
                  <a:gd name="T7" fmla="*/ 103 h 205"/>
                  <a:gd name="T8" fmla="*/ 2 w 54"/>
                  <a:gd name="T9" fmla="*/ 11 h 205"/>
                  <a:gd name="T10" fmla="*/ 2 w 54"/>
                  <a:gd name="T11" fmla="*/ 3 h 205"/>
                  <a:gd name="T12" fmla="*/ 10 w 54"/>
                  <a:gd name="T13" fmla="*/ 2 h 205"/>
                  <a:gd name="T14" fmla="*/ 54 w 54"/>
                  <a:gd name="T15" fmla="*/ 103 h 205"/>
                  <a:gd name="T16" fmla="*/ 10 w 54"/>
                  <a:gd name="T17" fmla="*/ 203 h 205"/>
                  <a:gd name="T18" fmla="*/ 6 w 54"/>
                  <a:gd name="T19"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5">
                    <a:moveTo>
                      <a:pt x="6" y="205"/>
                    </a:moveTo>
                    <a:cubicBezTo>
                      <a:pt x="5" y="205"/>
                      <a:pt x="3" y="204"/>
                      <a:pt x="2" y="203"/>
                    </a:cubicBezTo>
                    <a:cubicBezTo>
                      <a:pt x="0" y="200"/>
                      <a:pt x="0" y="197"/>
                      <a:pt x="2" y="194"/>
                    </a:cubicBezTo>
                    <a:cubicBezTo>
                      <a:pt x="28" y="172"/>
                      <a:pt x="42" y="139"/>
                      <a:pt x="42" y="103"/>
                    </a:cubicBezTo>
                    <a:cubicBezTo>
                      <a:pt x="42" y="67"/>
                      <a:pt x="28" y="34"/>
                      <a:pt x="2" y="11"/>
                    </a:cubicBezTo>
                    <a:cubicBezTo>
                      <a:pt x="0" y="9"/>
                      <a:pt x="0" y="5"/>
                      <a:pt x="2" y="3"/>
                    </a:cubicBezTo>
                    <a:cubicBezTo>
                      <a:pt x="4" y="0"/>
                      <a:pt x="8" y="0"/>
                      <a:pt x="10" y="2"/>
                    </a:cubicBezTo>
                    <a:cubicBezTo>
                      <a:pt x="38" y="27"/>
                      <a:pt x="54" y="63"/>
                      <a:pt x="54" y="103"/>
                    </a:cubicBezTo>
                    <a:cubicBezTo>
                      <a:pt x="54" y="142"/>
                      <a:pt x="38" y="179"/>
                      <a:pt x="10" y="203"/>
                    </a:cubicBezTo>
                    <a:cubicBezTo>
                      <a:pt x="9" y="204"/>
                      <a:pt x="8" y="205"/>
                      <a:pt x="6"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panose="020B0604020202020204" pitchFamily="34" charset="0"/>
                </a:endParaRPr>
              </a:p>
            </p:txBody>
          </p:sp>
          <p:sp>
            <p:nvSpPr>
              <p:cNvPr id="169" name="Freeform 87">
                <a:extLst>
                  <a:ext uri="{FF2B5EF4-FFF2-40B4-BE49-F238E27FC236}">
                    <a16:creationId xmlns:a16="http://schemas.microsoft.com/office/drawing/2014/main" id="{A06C9FFB-E31A-48B1-A679-7A7FC39367A4}"/>
                  </a:ext>
                </a:extLst>
              </p:cNvPr>
              <p:cNvSpPr>
                <a:spLocks/>
              </p:cNvSpPr>
              <p:nvPr/>
            </p:nvSpPr>
            <p:spPr bwMode="auto">
              <a:xfrm>
                <a:off x="2707" y="1816"/>
                <a:ext cx="71" cy="232"/>
              </a:xfrm>
              <a:custGeom>
                <a:avLst/>
                <a:gdLst>
                  <a:gd name="T0" fmla="*/ 6 w 48"/>
                  <a:gd name="T1" fmla="*/ 157 h 157"/>
                  <a:gd name="T2" fmla="*/ 2 w 48"/>
                  <a:gd name="T3" fmla="*/ 155 h 157"/>
                  <a:gd name="T4" fmla="*/ 2 w 48"/>
                  <a:gd name="T5" fmla="*/ 146 h 157"/>
                  <a:gd name="T6" fmla="*/ 36 w 48"/>
                  <a:gd name="T7" fmla="*/ 79 h 157"/>
                  <a:gd name="T8" fmla="*/ 2 w 48"/>
                  <a:gd name="T9" fmla="*/ 11 h 157"/>
                  <a:gd name="T10" fmla="*/ 2 w 48"/>
                  <a:gd name="T11" fmla="*/ 3 h 157"/>
                  <a:gd name="T12" fmla="*/ 10 w 48"/>
                  <a:gd name="T13" fmla="*/ 2 h 157"/>
                  <a:gd name="T14" fmla="*/ 48 w 48"/>
                  <a:gd name="T15" fmla="*/ 79 h 157"/>
                  <a:gd name="T16" fmla="*/ 10 w 48"/>
                  <a:gd name="T17" fmla="*/ 155 h 157"/>
                  <a:gd name="T18" fmla="*/ 6 w 48"/>
                  <a:gd name="T1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157">
                    <a:moveTo>
                      <a:pt x="6" y="157"/>
                    </a:moveTo>
                    <a:cubicBezTo>
                      <a:pt x="5" y="157"/>
                      <a:pt x="3" y="156"/>
                      <a:pt x="2" y="155"/>
                    </a:cubicBezTo>
                    <a:cubicBezTo>
                      <a:pt x="0" y="152"/>
                      <a:pt x="0" y="148"/>
                      <a:pt x="2" y="146"/>
                    </a:cubicBezTo>
                    <a:cubicBezTo>
                      <a:pt x="23" y="129"/>
                      <a:pt x="36" y="103"/>
                      <a:pt x="36" y="79"/>
                    </a:cubicBezTo>
                    <a:cubicBezTo>
                      <a:pt x="36" y="55"/>
                      <a:pt x="23" y="28"/>
                      <a:pt x="2" y="11"/>
                    </a:cubicBezTo>
                    <a:cubicBezTo>
                      <a:pt x="0" y="9"/>
                      <a:pt x="0" y="6"/>
                      <a:pt x="2" y="3"/>
                    </a:cubicBezTo>
                    <a:cubicBezTo>
                      <a:pt x="4" y="0"/>
                      <a:pt x="8" y="0"/>
                      <a:pt x="10" y="2"/>
                    </a:cubicBezTo>
                    <a:cubicBezTo>
                      <a:pt x="33" y="21"/>
                      <a:pt x="48" y="51"/>
                      <a:pt x="48" y="79"/>
                    </a:cubicBezTo>
                    <a:cubicBezTo>
                      <a:pt x="48" y="106"/>
                      <a:pt x="33" y="136"/>
                      <a:pt x="10" y="155"/>
                    </a:cubicBezTo>
                    <a:cubicBezTo>
                      <a:pt x="9" y="156"/>
                      <a:pt x="8" y="157"/>
                      <a:pt x="6"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panose="020B0604020202020204" pitchFamily="34" charset="0"/>
                </a:endParaRPr>
              </a:p>
            </p:txBody>
          </p:sp>
          <p:sp>
            <p:nvSpPr>
              <p:cNvPr id="170" name="Freeform 88">
                <a:extLst>
                  <a:ext uri="{FF2B5EF4-FFF2-40B4-BE49-F238E27FC236}">
                    <a16:creationId xmlns:a16="http://schemas.microsoft.com/office/drawing/2014/main" id="{DE3AEBAB-AB73-4EA9-8374-0883FBFD5131}"/>
                  </a:ext>
                </a:extLst>
              </p:cNvPr>
              <p:cNvSpPr>
                <a:spLocks/>
              </p:cNvSpPr>
              <p:nvPr/>
            </p:nvSpPr>
            <p:spPr bwMode="auto">
              <a:xfrm>
                <a:off x="2670" y="1860"/>
                <a:ext cx="55" cy="143"/>
              </a:xfrm>
              <a:custGeom>
                <a:avLst/>
                <a:gdLst>
                  <a:gd name="T0" fmla="*/ 7 w 37"/>
                  <a:gd name="T1" fmla="*/ 97 h 97"/>
                  <a:gd name="T2" fmla="*/ 2 w 37"/>
                  <a:gd name="T3" fmla="*/ 94 h 97"/>
                  <a:gd name="T4" fmla="*/ 4 w 37"/>
                  <a:gd name="T5" fmla="*/ 86 h 97"/>
                  <a:gd name="T6" fmla="*/ 25 w 37"/>
                  <a:gd name="T7" fmla="*/ 49 h 97"/>
                  <a:gd name="T8" fmla="*/ 4 w 37"/>
                  <a:gd name="T9" fmla="*/ 12 h 97"/>
                  <a:gd name="T10" fmla="*/ 2 w 37"/>
                  <a:gd name="T11" fmla="*/ 3 h 97"/>
                  <a:gd name="T12" fmla="*/ 11 w 37"/>
                  <a:gd name="T13" fmla="*/ 2 h 97"/>
                  <a:gd name="T14" fmla="*/ 37 w 37"/>
                  <a:gd name="T15" fmla="*/ 49 h 97"/>
                  <a:gd name="T16" fmla="*/ 11 w 37"/>
                  <a:gd name="T17" fmla="*/ 96 h 97"/>
                  <a:gd name="T18" fmla="*/ 7 w 37"/>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97">
                    <a:moveTo>
                      <a:pt x="7" y="97"/>
                    </a:moveTo>
                    <a:cubicBezTo>
                      <a:pt x="5" y="97"/>
                      <a:pt x="4" y="96"/>
                      <a:pt x="2" y="94"/>
                    </a:cubicBezTo>
                    <a:cubicBezTo>
                      <a:pt x="0" y="92"/>
                      <a:pt x="1" y="88"/>
                      <a:pt x="4" y="86"/>
                    </a:cubicBezTo>
                    <a:cubicBezTo>
                      <a:pt x="14" y="79"/>
                      <a:pt x="25" y="67"/>
                      <a:pt x="25" y="49"/>
                    </a:cubicBezTo>
                    <a:cubicBezTo>
                      <a:pt x="25" y="31"/>
                      <a:pt x="14" y="19"/>
                      <a:pt x="4" y="12"/>
                    </a:cubicBezTo>
                    <a:cubicBezTo>
                      <a:pt x="1" y="10"/>
                      <a:pt x="0" y="6"/>
                      <a:pt x="2" y="3"/>
                    </a:cubicBezTo>
                    <a:cubicBezTo>
                      <a:pt x="4" y="1"/>
                      <a:pt x="8" y="0"/>
                      <a:pt x="11" y="2"/>
                    </a:cubicBezTo>
                    <a:cubicBezTo>
                      <a:pt x="28" y="14"/>
                      <a:pt x="37" y="31"/>
                      <a:pt x="37" y="49"/>
                    </a:cubicBezTo>
                    <a:cubicBezTo>
                      <a:pt x="37" y="67"/>
                      <a:pt x="28" y="83"/>
                      <a:pt x="11" y="96"/>
                    </a:cubicBezTo>
                    <a:cubicBezTo>
                      <a:pt x="10" y="96"/>
                      <a:pt x="8" y="97"/>
                      <a:pt x="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panose="020B0604020202020204" pitchFamily="34" charset="0"/>
                </a:endParaRPr>
              </a:p>
            </p:txBody>
          </p:sp>
        </p:grpSp>
        <p:grpSp>
          <p:nvGrpSpPr>
            <p:cNvPr id="216" name="Group 215">
              <a:extLst>
                <a:ext uri="{FF2B5EF4-FFF2-40B4-BE49-F238E27FC236}">
                  <a16:creationId xmlns:a16="http://schemas.microsoft.com/office/drawing/2014/main" id="{A560557C-A061-B2E2-2F3F-BFD6B2F7D671}"/>
                </a:ext>
              </a:extLst>
            </p:cNvPr>
            <p:cNvGrpSpPr/>
            <p:nvPr/>
          </p:nvGrpSpPr>
          <p:grpSpPr>
            <a:xfrm>
              <a:off x="7016412" y="2872757"/>
              <a:ext cx="4449591" cy="680459"/>
              <a:chOff x="7016412" y="2875471"/>
              <a:chExt cx="4449591" cy="680459"/>
            </a:xfrm>
          </p:grpSpPr>
          <p:grpSp>
            <p:nvGrpSpPr>
              <p:cNvPr id="176" name="Group 175">
                <a:extLst>
                  <a:ext uri="{FF2B5EF4-FFF2-40B4-BE49-F238E27FC236}">
                    <a16:creationId xmlns:a16="http://schemas.microsoft.com/office/drawing/2014/main" id="{36F4AC62-90AD-6488-9BC8-0E2D9BE6254B}"/>
                  </a:ext>
                </a:extLst>
              </p:cNvPr>
              <p:cNvGrpSpPr/>
              <p:nvPr/>
            </p:nvGrpSpPr>
            <p:grpSpPr>
              <a:xfrm>
                <a:off x="7016412" y="2875471"/>
                <a:ext cx="4123532" cy="338554"/>
                <a:chOff x="1309705" y="2156747"/>
                <a:chExt cx="4123532" cy="338554"/>
              </a:xfrm>
            </p:grpSpPr>
            <p:sp>
              <p:nvSpPr>
                <p:cNvPr id="177" name="TextBox 176">
                  <a:extLst>
                    <a:ext uri="{FF2B5EF4-FFF2-40B4-BE49-F238E27FC236}">
                      <a16:creationId xmlns:a16="http://schemas.microsoft.com/office/drawing/2014/main" id="{550BD50E-A8BE-1F32-C7B6-B8B6B85779AB}"/>
                    </a:ext>
                  </a:extLst>
                </p:cNvPr>
                <p:cNvSpPr txBox="1"/>
                <p:nvPr/>
              </p:nvSpPr>
              <p:spPr>
                <a:xfrm>
                  <a:off x="1309705" y="2156747"/>
                  <a:ext cx="3363435" cy="338554"/>
                </a:xfrm>
                <a:prstGeom prst="rect">
                  <a:avLst/>
                </a:prstGeom>
                <a:noFill/>
              </p:spPr>
              <p:txBody>
                <a:bodyPr wrap="square" rtlCol="0">
                  <a:spAutoFit/>
                </a:bodyPr>
                <a:lstStyle/>
                <a:p>
                  <a:r>
                    <a:rPr lang="en-US" sz="1600" b="1" dirty="0"/>
                    <a:t>2. VOICE CONTROL</a:t>
                  </a:r>
                </a:p>
              </p:txBody>
            </p:sp>
            <p:cxnSp>
              <p:nvCxnSpPr>
                <p:cNvPr id="178" name="Straight Connector 177">
                  <a:extLst>
                    <a:ext uri="{FF2B5EF4-FFF2-40B4-BE49-F238E27FC236}">
                      <a16:creationId xmlns:a16="http://schemas.microsoft.com/office/drawing/2014/main" id="{174A68AE-A5A3-109A-25F0-A3922BB3B952}"/>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210" name="TextBox 209">
                <a:extLst>
                  <a:ext uri="{FF2B5EF4-FFF2-40B4-BE49-F238E27FC236}">
                    <a16:creationId xmlns:a16="http://schemas.microsoft.com/office/drawing/2014/main" id="{54DD00FD-A6ED-80D4-D8DD-8A1C209B4C59}"/>
                  </a:ext>
                </a:extLst>
              </p:cNvPr>
              <p:cNvSpPr txBox="1"/>
              <p:nvPr/>
            </p:nvSpPr>
            <p:spPr>
              <a:xfrm>
                <a:off x="7033352" y="3217376"/>
                <a:ext cx="4432651" cy="338554"/>
              </a:xfrm>
              <a:prstGeom prst="rect">
                <a:avLst/>
              </a:prstGeom>
              <a:noFill/>
            </p:spPr>
            <p:txBody>
              <a:bodyPr wrap="square" rtlCol="0">
                <a:spAutoFit/>
              </a:bodyPr>
              <a:lstStyle/>
              <a:p>
                <a:r>
                  <a:rPr lang="en-US" sz="1600" dirty="0"/>
                  <a:t>User uses voice to control and modify 3D contents.</a:t>
                </a:r>
              </a:p>
            </p:txBody>
          </p:sp>
        </p:grpSp>
      </p:grpSp>
      <p:grpSp>
        <p:nvGrpSpPr>
          <p:cNvPr id="220" name="Group 219">
            <a:extLst>
              <a:ext uri="{FF2B5EF4-FFF2-40B4-BE49-F238E27FC236}">
                <a16:creationId xmlns:a16="http://schemas.microsoft.com/office/drawing/2014/main" id="{68720BBE-650C-3E36-DB40-F2F9E1E06AD4}"/>
              </a:ext>
            </a:extLst>
          </p:cNvPr>
          <p:cNvGrpSpPr/>
          <p:nvPr/>
        </p:nvGrpSpPr>
        <p:grpSpPr>
          <a:xfrm>
            <a:off x="6544685" y="3798078"/>
            <a:ext cx="4961098" cy="931918"/>
            <a:chOff x="6544685" y="3755904"/>
            <a:chExt cx="4961098" cy="931918"/>
          </a:xfrm>
        </p:grpSpPr>
        <p:sp>
          <p:nvSpPr>
            <p:cNvPr id="172" name="Freeform 8">
              <a:extLst>
                <a:ext uri="{FF2B5EF4-FFF2-40B4-BE49-F238E27FC236}">
                  <a16:creationId xmlns:a16="http://schemas.microsoft.com/office/drawing/2014/main" id="{19F73B6D-07CE-8898-3C04-AB68C83F5D11}"/>
                </a:ext>
              </a:extLst>
            </p:cNvPr>
            <p:cNvSpPr>
              <a:spLocks noChangeAspect="1" noEditPoints="1"/>
            </p:cNvSpPr>
            <p:nvPr/>
          </p:nvSpPr>
          <p:spPr bwMode="auto">
            <a:xfrm>
              <a:off x="6544685" y="4062599"/>
              <a:ext cx="396000" cy="339794"/>
            </a:xfrm>
            <a:custGeom>
              <a:avLst/>
              <a:gdLst>
                <a:gd name="T0" fmla="*/ 244 w 661"/>
                <a:gd name="T1" fmla="*/ 283 h 567"/>
                <a:gd name="T2" fmla="*/ 292 w 661"/>
                <a:gd name="T3" fmla="*/ 121 h 567"/>
                <a:gd name="T4" fmla="*/ 38 w 661"/>
                <a:gd name="T5" fmla="*/ 283 h 567"/>
                <a:gd name="T6" fmla="*/ 292 w 661"/>
                <a:gd name="T7" fmla="*/ 445 h 567"/>
                <a:gd name="T8" fmla="*/ 354 w 661"/>
                <a:gd name="T9" fmla="*/ 232 h 567"/>
                <a:gd name="T10" fmla="*/ 354 w 661"/>
                <a:gd name="T11" fmla="*/ 334 h 567"/>
                <a:gd name="T12" fmla="*/ 394 w 661"/>
                <a:gd name="T13" fmla="*/ 283 h 567"/>
                <a:gd name="T14" fmla="*/ 354 w 661"/>
                <a:gd name="T15" fmla="*/ 232 h 567"/>
                <a:gd name="T16" fmla="*/ 338 w 661"/>
                <a:gd name="T17" fmla="*/ 350 h 567"/>
                <a:gd name="T18" fmla="*/ 371 w 661"/>
                <a:gd name="T19" fmla="*/ 195 h 567"/>
                <a:gd name="T20" fmla="*/ 267 w 661"/>
                <a:gd name="T21" fmla="*/ 283 h 567"/>
                <a:gd name="T22" fmla="*/ 371 w 661"/>
                <a:gd name="T23" fmla="*/ 371 h 567"/>
                <a:gd name="T24" fmla="*/ 311 w 661"/>
                <a:gd name="T25" fmla="*/ 461 h 567"/>
                <a:gd name="T26" fmla="*/ 370 w 661"/>
                <a:gd name="T27" fmla="*/ 530 h 567"/>
                <a:gd name="T28" fmla="*/ 354 w 661"/>
                <a:gd name="T29" fmla="*/ 530 h 567"/>
                <a:gd name="T30" fmla="*/ 7 w 661"/>
                <a:gd name="T31" fmla="*/ 293 h 567"/>
                <a:gd name="T32" fmla="*/ 7 w 661"/>
                <a:gd name="T33" fmla="*/ 273 h 567"/>
                <a:gd name="T34" fmla="*/ 354 w 661"/>
                <a:gd name="T35" fmla="*/ 36 h 567"/>
                <a:gd name="T36" fmla="*/ 370 w 661"/>
                <a:gd name="T37" fmla="*/ 52 h 567"/>
                <a:gd name="T38" fmla="*/ 354 w 661"/>
                <a:gd name="T39" fmla="*/ 137 h 567"/>
                <a:gd name="T40" fmla="*/ 354 w 661"/>
                <a:gd name="T41" fmla="*/ 429 h 567"/>
                <a:gd name="T42" fmla="*/ 658 w 661"/>
                <a:gd name="T43" fmla="*/ 275 h 567"/>
                <a:gd name="T44" fmla="*/ 572 w 661"/>
                <a:gd name="T45" fmla="*/ 205 h 567"/>
                <a:gd name="T46" fmla="*/ 622 w 661"/>
                <a:gd name="T47" fmla="*/ 272 h 567"/>
                <a:gd name="T48" fmla="*/ 471 w 661"/>
                <a:gd name="T49" fmla="*/ 283 h 567"/>
                <a:gd name="T50" fmla="*/ 622 w 661"/>
                <a:gd name="T51" fmla="*/ 294 h 567"/>
                <a:gd name="T52" fmla="*/ 568 w 661"/>
                <a:gd name="T53" fmla="*/ 353 h 567"/>
                <a:gd name="T54" fmla="*/ 580 w 661"/>
                <a:gd name="T55" fmla="*/ 365 h 567"/>
                <a:gd name="T56" fmla="*/ 658 w 661"/>
                <a:gd name="T57" fmla="*/ 291 h 567"/>
                <a:gd name="T58" fmla="*/ 600 w 661"/>
                <a:gd name="T59" fmla="*/ 445 h 567"/>
                <a:gd name="T60" fmla="*/ 589 w 661"/>
                <a:gd name="T61" fmla="*/ 528 h 567"/>
                <a:gd name="T62" fmla="*/ 474 w 661"/>
                <a:gd name="T63" fmla="*/ 429 h 567"/>
                <a:gd name="T64" fmla="*/ 573 w 661"/>
                <a:gd name="T65" fmla="*/ 544 h 567"/>
                <a:gd name="T66" fmla="*/ 490 w 661"/>
                <a:gd name="T67" fmla="*/ 556 h 567"/>
                <a:gd name="T68" fmla="*/ 600 w 661"/>
                <a:gd name="T69" fmla="*/ 567 h 567"/>
                <a:gd name="T70" fmla="*/ 612 w 661"/>
                <a:gd name="T71" fmla="*/ 556 h 567"/>
                <a:gd name="T72" fmla="*/ 600 w 661"/>
                <a:gd name="T73" fmla="*/ 445 h 567"/>
                <a:gd name="T74" fmla="*/ 474 w 661"/>
                <a:gd name="T75" fmla="*/ 121 h 567"/>
                <a:gd name="T76" fmla="*/ 501 w 661"/>
                <a:gd name="T77" fmla="*/ 22 h 567"/>
                <a:gd name="T78" fmla="*/ 501 w 661"/>
                <a:gd name="T79" fmla="*/ 0 h 567"/>
                <a:gd name="T80" fmla="*/ 609 w 661"/>
                <a:gd name="T81" fmla="*/ 4 h 567"/>
                <a:gd name="T82" fmla="*/ 612 w 661"/>
                <a:gd name="T83" fmla="*/ 110 h 567"/>
                <a:gd name="T84" fmla="*/ 589 w 661"/>
                <a:gd name="T85" fmla="*/ 110 h 567"/>
                <a:gd name="T86" fmla="*/ 490 w 661"/>
                <a:gd name="T87" fmla="*/ 137 h 567"/>
                <a:gd name="T88" fmla="*/ 474 w 661"/>
                <a:gd name="T89" fmla="*/ 1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1" h="567">
                  <a:moveTo>
                    <a:pt x="326" y="424"/>
                  </a:moveTo>
                  <a:cubicBezTo>
                    <a:pt x="276" y="396"/>
                    <a:pt x="244" y="342"/>
                    <a:pt x="244" y="283"/>
                  </a:cubicBezTo>
                  <a:cubicBezTo>
                    <a:pt x="244" y="224"/>
                    <a:pt x="276" y="171"/>
                    <a:pt x="326" y="143"/>
                  </a:cubicBezTo>
                  <a:cubicBezTo>
                    <a:pt x="316" y="134"/>
                    <a:pt x="304" y="127"/>
                    <a:pt x="292" y="121"/>
                  </a:cubicBezTo>
                  <a:cubicBezTo>
                    <a:pt x="269" y="140"/>
                    <a:pt x="245" y="159"/>
                    <a:pt x="219" y="176"/>
                  </a:cubicBezTo>
                  <a:cubicBezTo>
                    <a:pt x="163" y="215"/>
                    <a:pt x="102" y="251"/>
                    <a:pt x="38" y="283"/>
                  </a:cubicBezTo>
                  <a:cubicBezTo>
                    <a:pt x="102" y="315"/>
                    <a:pt x="163" y="351"/>
                    <a:pt x="219" y="390"/>
                  </a:cubicBezTo>
                  <a:cubicBezTo>
                    <a:pt x="245" y="408"/>
                    <a:pt x="269" y="426"/>
                    <a:pt x="292" y="445"/>
                  </a:cubicBezTo>
                  <a:cubicBezTo>
                    <a:pt x="304" y="439"/>
                    <a:pt x="316" y="432"/>
                    <a:pt x="326" y="424"/>
                  </a:cubicBezTo>
                  <a:close/>
                  <a:moveTo>
                    <a:pt x="354" y="232"/>
                  </a:moveTo>
                  <a:cubicBezTo>
                    <a:pt x="326" y="260"/>
                    <a:pt x="326" y="306"/>
                    <a:pt x="354" y="334"/>
                  </a:cubicBezTo>
                  <a:lnTo>
                    <a:pt x="354" y="334"/>
                  </a:lnTo>
                  <a:cubicBezTo>
                    <a:pt x="362" y="342"/>
                    <a:pt x="371" y="347"/>
                    <a:pt x="381" y="351"/>
                  </a:cubicBezTo>
                  <a:cubicBezTo>
                    <a:pt x="390" y="329"/>
                    <a:pt x="394" y="306"/>
                    <a:pt x="394" y="283"/>
                  </a:cubicBezTo>
                  <a:cubicBezTo>
                    <a:pt x="394" y="260"/>
                    <a:pt x="390" y="237"/>
                    <a:pt x="381" y="215"/>
                  </a:cubicBezTo>
                  <a:cubicBezTo>
                    <a:pt x="371" y="219"/>
                    <a:pt x="362" y="225"/>
                    <a:pt x="354" y="232"/>
                  </a:cubicBezTo>
                  <a:close/>
                  <a:moveTo>
                    <a:pt x="371" y="371"/>
                  </a:moveTo>
                  <a:cubicBezTo>
                    <a:pt x="359" y="366"/>
                    <a:pt x="347" y="359"/>
                    <a:pt x="338" y="350"/>
                  </a:cubicBezTo>
                  <a:cubicBezTo>
                    <a:pt x="301" y="313"/>
                    <a:pt x="301" y="253"/>
                    <a:pt x="338" y="216"/>
                  </a:cubicBezTo>
                  <a:cubicBezTo>
                    <a:pt x="347" y="207"/>
                    <a:pt x="359" y="200"/>
                    <a:pt x="371" y="195"/>
                  </a:cubicBezTo>
                  <a:cubicBezTo>
                    <a:pt x="363" y="182"/>
                    <a:pt x="354" y="170"/>
                    <a:pt x="344" y="159"/>
                  </a:cubicBezTo>
                  <a:cubicBezTo>
                    <a:pt x="297" y="182"/>
                    <a:pt x="267" y="230"/>
                    <a:pt x="267" y="283"/>
                  </a:cubicBezTo>
                  <a:cubicBezTo>
                    <a:pt x="267" y="336"/>
                    <a:pt x="297" y="384"/>
                    <a:pt x="344" y="407"/>
                  </a:cubicBezTo>
                  <a:cubicBezTo>
                    <a:pt x="354" y="396"/>
                    <a:pt x="363" y="384"/>
                    <a:pt x="371" y="371"/>
                  </a:cubicBezTo>
                  <a:close/>
                  <a:moveTo>
                    <a:pt x="354" y="429"/>
                  </a:moveTo>
                  <a:cubicBezTo>
                    <a:pt x="341" y="442"/>
                    <a:pt x="327" y="452"/>
                    <a:pt x="311" y="461"/>
                  </a:cubicBezTo>
                  <a:cubicBezTo>
                    <a:pt x="332" y="478"/>
                    <a:pt x="351" y="496"/>
                    <a:pt x="370" y="514"/>
                  </a:cubicBezTo>
                  <a:cubicBezTo>
                    <a:pt x="374" y="518"/>
                    <a:pt x="374" y="525"/>
                    <a:pt x="370" y="530"/>
                  </a:cubicBezTo>
                  <a:cubicBezTo>
                    <a:pt x="368" y="532"/>
                    <a:pt x="365" y="533"/>
                    <a:pt x="362" y="533"/>
                  </a:cubicBezTo>
                  <a:cubicBezTo>
                    <a:pt x="359" y="533"/>
                    <a:pt x="356" y="532"/>
                    <a:pt x="354" y="530"/>
                  </a:cubicBezTo>
                  <a:cubicBezTo>
                    <a:pt x="310" y="487"/>
                    <a:pt x="260" y="446"/>
                    <a:pt x="206" y="409"/>
                  </a:cubicBezTo>
                  <a:cubicBezTo>
                    <a:pt x="145" y="366"/>
                    <a:pt x="78" y="327"/>
                    <a:pt x="7" y="293"/>
                  </a:cubicBezTo>
                  <a:cubicBezTo>
                    <a:pt x="3" y="291"/>
                    <a:pt x="0" y="288"/>
                    <a:pt x="0" y="283"/>
                  </a:cubicBezTo>
                  <a:cubicBezTo>
                    <a:pt x="0" y="279"/>
                    <a:pt x="3" y="275"/>
                    <a:pt x="7" y="273"/>
                  </a:cubicBezTo>
                  <a:cubicBezTo>
                    <a:pt x="78" y="239"/>
                    <a:pt x="145" y="201"/>
                    <a:pt x="206" y="158"/>
                  </a:cubicBezTo>
                  <a:cubicBezTo>
                    <a:pt x="260" y="120"/>
                    <a:pt x="310" y="79"/>
                    <a:pt x="354" y="36"/>
                  </a:cubicBezTo>
                  <a:cubicBezTo>
                    <a:pt x="359" y="32"/>
                    <a:pt x="366" y="32"/>
                    <a:pt x="370" y="37"/>
                  </a:cubicBezTo>
                  <a:cubicBezTo>
                    <a:pt x="374" y="41"/>
                    <a:pt x="374" y="48"/>
                    <a:pt x="370" y="52"/>
                  </a:cubicBezTo>
                  <a:cubicBezTo>
                    <a:pt x="351" y="71"/>
                    <a:pt x="332" y="88"/>
                    <a:pt x="311" y="105"/>
                  </a:cubicBezTo>
                  <a:cubicBezTo>
                    <a:pt x="327" y="114"/>
                    <a:pt x="341" y="125"/>
                    <a:pt x="354" y="137"/>
                  </a:cubicBezTo>
                  <a:cubicBezTo>
                    <a:pt x="372" y="154"/>
                    <a:pt x="387" y="175"/>
                    <a:pt x="397" y="197"/>
                  </a:cubicBezTo>
                  <a:cubicBezTo>
                    <a:pt x="435" y="274"/>
                    <a:pt x="416" y="371"/>
                    <a:pt x="354" y="429"/>
                  </a:cubicBezTo>
                  <a:close/>
                  <a:moveTo>
                    <a:pt x="661" y="282"/>
                  </a:moveTo>
                  <a:cubicBezTo>
                    <a:pt x="660" y="279"/>
                    <a:pt x="659" y="277"/>
                    <a:pt x="658" y="275"/>
                  </a:cubicBezTo>
                  <a:cubicBezTo>
                    <a:pt x="640" y="258"/>
                    <a:pt x="587" y="205"/>
                    <a:pt x="587" y="205"/>
                  </a:cubicBezTo>
                  <a:cubicBezTo>
                    <a:pt x="583" y="201"/>
                    <a:pt x="576" y="201"/>
                    <a:pt x="572" y="205"/>
                  </a:cubicBezTo>
                  <a:cubicBezTo>
                    <a:pt x="567" y="210"/>
                    <a:pt x="567" y="217"/>
                    <a:pt x="572" y="221"/>
                  </a:cubicBezTo>
                  <a:lnTo>
                    <a:pt x="622" y="272"/>
                  </a:lnTo>
                  <a:lnTo>
                    <a:pt x="482" y="272"/>
                  </a:lnTo>
                  <a:cubicBezTo>
                    <a:pt x="476" y="272"/>
                    <a:pt x="471" y="277"/>
                    <a:pt x="471" y="283"/>
                  </a:cubicBezTo>
                  <a:cubicBezTo>
                    <a:pt x="471" y="289"/>
                    <a:pt x="476" y="294"/>
                    <a:pt x="482" y="294"/>
                  </a:cubicBezTo>
                  <a:lnTo>
                    <a:pt x="622" y="294"/>
                  </a:lnTo>
                  <a:lnTo>
                    <a:pt x="572" y="345"/>
                  </a:lnTo>
                  <a:cubicBezTo>
                    <a:pt x="569" y="348"/>
                    <a:pt x="568" y="350"/>
                    <a:pt x="568" y="353"/>
                  </a:cubicBezTo>
                  <a:cubicBezTo>
                    <a:pt x="568" y="356"/>
                    <a:pt x="569" y="359"/>
                    <a:pt x="572" y="361"/>
                  </a:cubicBezTo>
                  <a:cubicBezTo>
                    <a:pt x="574" y="363"/>
                    <a:pt x="577" y="365"/>
                    <a:pt x="580" y="365"/>
                  </a:cubicBezTo>
                  <a:cubicBezTo>
                    <a:pt x="582" y="365"/>
                    <a:pt x="585" y="363"/>
                    <a:pt x="587" y="361"/>
                  </a:cubicBezTo>
                  <a:cubicBezTo>
                    <a:pt x="587" y="361"/>
                    <a:pt x="640" y="309"/>
                    <a:pt x="658" y="291"/>
                  </a:cubicBezTo>
                  <a:cubicBezTo>
                    <a:pt x="660" y="288"/>
                    <a:pt x="661" y="285"/>
                    <a:pt x="661" y="282"/>
                  </a:cubicBezTo>
                  <a:moveTo>
                    <a:pt x="600" y="445"/>
                  </a:moveTo>
                  <a:cubicBezTo>
                    <a:pt x="594" y="445"/>
                    <a:pt x="589" y="450"/>
                    <a:pt x="589" y="456"/>
                  </a:cubicBezTo>
                  <a:lnTo>
                    <a:pt x="589" y="528"/>
                  </a:lnTo>
                  <a:lnTo>
                    <a:pt x="490" y="429"/>
                  </a:lnTo>
                  <a:cubicBezTo>
                    <a:pt x="485" y="425"/>
                    <a:pt x="478" y="425"/>
                    <a:pt x="474" y="429"/>
                  </a:cubicBezTo>
                  <a:cubicBezTo>
                    <a:pt x="470" y="433"/>
                    <a:pt x="470" y="441"/>
                    <a:pt x="474" y="445"/>
                  </a:cubicBezTo>
                  <a:lnTo>
                    <a:pt x="573" y="544"/>
                  </a:lnTo>
                  <a:lnTo>
                    <a:pt x="501" y="544"/>
                  </a:lnTo>
                  <a:cubicBezTo>
                    <a:pt x="495" y="544"/>
                    <a:pt x="490" y="549"/>
                    <a:pt x="490" y="556"/>
                  </a:cubicBezTo>
                  <a:cubicBezTo>
                    <a:pt x="490" y="562"/>
                    <a:pt x="495" y="567"/>
                    <a:pt x="501" y="567"/>
                  </a:cubicBezTo>
                  <a:lnTo>
                    <a:pt x="600" y="567"/>
                  </a:lnTo>
                  <a:cubicBezTo>
                    <a:pt x="604" y="567"/>
                    <a:pt x="607" y="565"/>
                    <a:pt x="609" y="562"/>
                  </a:cubicBezTo>
                  <a:cubicBezTo>
                    <a:pt x="611" y="561"/>
                    <a:pt x="612" y="558"/>
                    <a:pt x="612" y="556"/>
                  </a:cubicBezTo>
                  <a:lnTo>
                    <a:pt x="612" y="456"/>
                  </a:lnTo>
                  <a:cubicBezTo>
                    <a:pt x="612" y="450"/>
                    <a:pt x="607" y="445"/>
                    <a:pt x="600" y="445"/>
                  </a:cubicBezTo>
                  <a:close/>
                  <a:moveTo>
                    <a:pt x="474" y="137"/>
                  </a:moveTo>
                  <a:cubicBezTo>
                    <a:pt x="470" y="133"/>
                    <a:pt x="470" y="126"/>
                    <a:pt x="474" y="121"/>
                  </a:cubicBezTo>
                  <a:lnTo>
                    <a:pt x="573" y="22"/>
                  </a:lnTo>
                  <a:lnTo>
                    <a:pt x="501" y="22"/>
                  </a:lnTo>
                  <a:cubicBezTo>
                    <a:pt x="495" y="22"/>
                    <a:pt x="490" y="17"/>
                    <a:pt x="490" y="11"/>
                  </a:cubicBezTo>
                  <a:cubicBezTo>
                    <a:pt x="490" y="5"/>
                    <a:pt x="495" y="0"/>
                    <a:pt x="501" y="0"/>
                  </a:cubicBezTo>
                  <a:lnTo>
                    <a:pt x="600" y="0"/>
                  </a:lnTo>
                  <a:cubicBezTo>
                    <a:pt x="604" y="0"/>
                    <a:pt x="607" y="1"/>
                    <a:pt x="609" y="4"/>
                  </a:cubicBezTo>
                  <a:cubicBezTo>
                    <a:pt x="611" y="6"/>
                    <a:pt x="612" y="8"/>
                    <a:pt x="612" y="11"/>
                  </a:cubicBezTo>
                  <a:lnTo>
                    <a:pt x="612" y="110"/>
                  </a:lnTo>
                  <a:cubicBezTo>
                    <a:pt x="612" y="116"/>
                    <a:pt x="607" y="121"/>
                    <a:pt x="600" y="121"/>
                  </a:cubicBezTo>
                  <a:cubicBezTo>
                    <a:pt x="594" y="121"/>
                    <a:pt x="589" y="116"/>
                    <a:pt x="589" y="110"/>
                  </a:cubicBezTo>
                  <a:lnTo>
                    <a:pt x="589" y="38"/>
                  </a:lnTo>
                  <a:lnTo>
                    <a:pt x="490" y="137"/>
                  </a:lnTo>
                  <a:cubicBezTo>
                    <a:pt x="488" y="140"/>
                    <a:pt x="485" y="141"/>
                    <a:pt x="482" y="141"/>
                  </a:cubicBezTo>
                  <a:cubicBezTo>
                    <a:pt x="479" y="141"/>
                    <a:pt x="476" y="140"/>
                    <a:pt x="474" y="137"/>
                  </a:cubicBezTo>
                  <a:close/>
                </a:path>
              </a:pathLst>
            </a:custGeom>
            <a:solidFill>
              <a:srgbClr val="A100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15" name="Group 214">
              <a:extLst>
                <a:ext uri="{FF2B5EF4-FFF2-40B4-BE49-F238E27FC236}">
                  <a16:creationId xmlns:a16="http://schemas.microsoft.com/office/drawing/2014/main" id="{0412FE4D-EDC0-5A72-BCA3-6BA5BB8462F1}"/>
                </a:ext>
              </a:extLst>
            </p:cNvPr>
            <p:cNvGrpSpPr/>
            <p:nvPr/>
          </p:nvGrpSpPr>
          <p:grpSpPr>
            <a:xfrm>
              <a:off x="7016412" y="3755904"/>
              <a:ext cx="4489371" cy="931918"/>
              <a:chOff x="7016412" y="3756214"/>
              <a:chExt cx="4489371" cy="931918"/>
            </a:xfrm>
          </p:grpSpPr>
          <p:grpSp>
            <p:nvGrpSpPr>
              <p:cNvPr id="186" name="Group 185">
                <a:extLst>
                  <a:ext uri="{FF2B5EF4-FFF2-40B4-BE49-F238E27FC236}">
                    <a16:creationId xmlns:a16="http://schemas.microsoft.com/office/drawing/2014/main" id="{CE02719D-11E0-E550-17F1-502ACE084933}"/>
                  </a:ext>
                </a:extLst>
              </p:cNvPr>
              <p:cNvGrpSpPr/>
              <p:nvPr/>
            </p:nvGrpSpPr>
            <p:grpSpPr>
              <a:xfrm>
                <a:off x="7016412" y="3756214"/>
                <a:ext cx="4123532" cy="338554"/>
                <a:chOff x="1309705" y="2156747"/>
                <a:chExt cx="4123532" cy="338554"/>
              </a:xfrm>
            </p:grpSpPr>
            <p:sp>
              <p:nvSpPr>
                <p:cNvPr id="187" name="TextBox 186">
                  <a:extLst>
                    <a:ext uri="{FF2B5EF4-FFF2-40B4-BE49-F238E27FC236}">
                      <a16:creationId xmlns:a16="http://schemas.microsoft.com/office/drawing/2014/main" id="{68E60342-0E2D-0F92-95C3-870FD8EFFE52}"/>
                    </a:ext>
                  </a:extLst>
                </p:cNvPr>
                <p:cNvSpPr txBox="1"/>
                <p:nvPr/>
              </p:nvSpPr>
              <p:spPr>
                <a:xfrm>
                  <a:off x="1309705" y="2156747"/>
                  <a:ext cx="3363435" cy="338554"/>
                </a:xfrm>
                <a:prstGeom prst="rect">
                  <a:avLst/>
                </a:prstGeom>
                <a:noFill/>
              </p:spPr>
              <p:txBody>
                <a:bodyPr wrap="square" rtlCol="0">
                  <a:spAutoFit/>
                </a:bodyPr>
                <a:lstStyle/>
                <a:p>
                  <a:r>
                    <a:rPr lang="en-US" sz="1600" b="1" dirty="0"/>
                    <a:t>3. GAZE CONTROL</a:t>
                  </a:r>
                </a:p>
              </p:txBody>
            </p:sp>
            <p:cxnSp>
              <p:nvCxnSpPr>
                <p:cNvPr id="188" name="Straight Connector 187">
                  <a:extLst>
                    <a:ext uri="{FF2B5EF4-FFF2-40B4-BE49-F238E27FC236}">
                      <a16:creationId xmlns:a16="http://schemas.microsoft.com/office/drawing/2014/main" id="{8102E9F9-371C-9B34-7409-94A02C5703F2}"/>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211" name="TextBox 210">
                <a:extLst>
                  <a:ext uri="{FF2B5EF4-FFF2-40B4-BE49-F238E27FC236}">
                    <a16:creationId xmlns:a16="http://schemas.microsoft.com/office/drawing/2014/main" id="{74874AF8-8DFE-F80A-0B1B-2036DF1731A8}"/>
                  </a:ext>
                </a:extLst>
              </p:cNvPr>
              <p:cNvSpPr txBox="1"/>
              <p:nvPr/>
            </p:nvSpPr>
            <p:spPr>
              <a:xfrm>
                <a:off x="7073132" y="4103357"/>
                <a:ext cx="4432651" cy="584775"/>
              </a:xfrm>
              <a:prstGeom prst="rect">
                <a:avLst/>
              </a:prstGeom>
              <a:noFill/>
            </p:spPr>
            <p:txBody>
              <a:bodyPr wrap="square" rtlCol="0">
                <a:spAutoFit/>
              </a:bodyPr>
              <a:lstStyle/>
              <a:p>
                <a:r>
                  <a:rPr lang="en-US" sz="1600" dirty="0"/>
                  <a:t>User uses eye movements to control and modify 3D contents.</a:t>
                </a:r>
              </a:p>
            </p:txBody>
          </p:sp>
        </p:grpSp>
      </p:grpSp>
      <p:grpSp>
        <p:nvGrpSpPr>
          <p:cNvPr id="214" name="Group 213">
            <a:extLst>
              <a:ext uri="{FF2B5EF4-FFF2-40B4-BE49-F238E27FC236}">
                <a16:creationId xmlns:a16="http://schemas.microsoft.com/office/drawing/2014/main" id="{46453808-E06D-5613-DE32-475A6CB74366}"/>
              </a:ext>
            </a:extLst>
          </p:cNvPr>
          <p:cNvGrpSpPr/>
          <p:nvPr/>
        </p:nvGrpSpPr>
        <p:grpSpPr>
          <a:xfrm>
            <a:off x="6606278" y="4745836"/>
            <a:ext cx="4889288" cy="934008"/>
            <a:chOff x="6606278" y="4798201"/>
            <a:chExt cx="4889288" cy="934008"/>
          </a:xfrm>
        </p:grpSpPr>
        <p:sp>
          <p:nvSpPr>
            <p:cNvPr id="175" name="Freeform 11">
              <a:extLst>
                <a:ext uri="{FF2B5EF4-FFF2-40B4-BE49-F238E27FC236}">
                  <a16:creationId xmlns:a16="http://schemas.microsoft.com/office/drawing/2014/main" id="{5E6048D4-D98B-D986-44C8-265A305B7E1A}"/>
                </a:ext>
              </a:extLst>
            </p:cNvPr>
            <p:cNvSpPr>
              <a:spLocks noChangeAspect="1" noEditPoints="1"/>
            </p:cNvSpPr>
            <p:nvPr/>
          </p:nvSpPr>
          <p:spPr bwMode="auto">
            <a:xfrm>
              <a:off x="6606278" y="5117651"/>
              <a:ext cx="396000" cy="295108"/>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rgbClr val="A100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13" name="Group 212">
              <a:extLst>
                <a:ext uri="{FF2B5EF4-FFF2-40B4-BE49-F238E27FC236}">
                  <a16:creationId xmlns:a16="http://schemas.microsoft.com/office/drawing/2014/main" id="{0EA46508-27C6-DF08-1E5C-B0CABCF1D697}"/>
                </a:ext>
              </a:extLst>
            </p:cNvPr>
            <p:cNvGrpSpPr/>
            <p:nvPr/>
          </p:nvGrpSpPr>
          <p:grpSpPr>
            <a:xfrm>
              <a:off x="7060803" y="4798201"/>
              <a:ext cx="4434763" cy="934008"/>
              <a:chOff x="7060803" y="4798201"/>
              <a:chExt cx="4434763" cy="934008"/>
            </a:xfrm>
          </p:grpSpPr>
          <p:grpSp>
            <p:nvGrpSpPr>
              <p:cNvPr id="183" name="Group 182">
                <a:extLst>
                  <a:ext uri="{FF2B5EF4-FFF2-40B4-BE49-F238E27FC236}">
                    <a16:creationId xmlns:a16="http://schemas.microsoft.com/office/drawing/2014/main" id="{C5113611-254C-F31E-829B-9D16036A1A7F}"/>
                  </a:ext>
                </a:extLst>
              </p:cNvPr>
              <p:cNvGrpSpPr/>
              <p:nvPr/>
            </p:nvGrpSpPr>
            <p:grpSpPr>
              <a:xfrm>
                <a:off x="7060803" y="4798201"/>
                <a:ext cx="4123532" cy="338554"/>
                <a:chOff x="1309705" y="2156747"/>
                <a:chExt cx="4123532" cy="338554"/>
              </a:xfrm>
            </p:grpSpPr>
            <p:sp>
              <p:nvSpPr>
                <p:cNvPr id="184" name="TextBox 183">
                  <a:extLst>
                    <a:ext uri="{FF2B5EF4-FFF2-40B4-BE49-F238E27FC236}">
                      <a16:creationId xmlns:a16="http://schemas.microsoft.com/office/drawing/2014/main" id="{6D403383-8F6F-CF54-370F-2922983EA95B}"/>
                    </a:ext>
                  </a:extLst>
                </p:cNvPr>
                <p:cNvSpPr txBox="1"/>
                <p:nvPr/>
              </p:nvSpPr>
              <p:spPr>
                <a:xfrm>
                  <a:off x="1309705" y="2156747"/>
                  <a:ext cx="3363435" cy="338554"/>
                </a:xfrm>
                <a:prstGeom prst="rect">
                  <a:avLst/>
                </a:prstGeom>
                <a:noFill/>
              </p:spPr>
              <p:txBody>
                <a:bodyPr wrap="square" rtlCol="0">
                  <a:spAutoFit/>
                </a:bodyPr>
                <a:lstStyle/>
                <a:p>
                  <a:r>
                    <a:rPr lang="en-US" sz="1600" b="1" dirty="0"/>
                    <a:t>4. COLLABORATION</a:t>
                  </a:r>
                </a:p>
              </p:txBody>
            </p:sp>
            <p:cxnSp>
              <p:nvCxnSpPr>
                <p:cNvPr id="185" name="Straight Connector 184">
                  <a:extLst>
                    <a:ext uri="{FF2B5EF4-FFF2-40B4-BE49-F238E27FC236}">
                      <a16:creationId xmlns:a16="http://schemas.microsoft.com/office/drawing/2014/main" id="{03FF92B1-E9F4-FD91-550B-D4F4BC08B4E7}"/>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212" name="TextBox 211">
                <a:extLst>
                  <a:ext uri="{FF2B5EF4-FFF2-40B4-BE49-F238E27FC236}">
                    <a16:creationId xmlns:a16="http://schemas.microsoft.com/office/drawing/2014/main" id="{20CA5F22-0504-A740-61AA-71FE759DDA2E}"/>
                  </a:ext>
                </a:extLst>
              </p:cNvPr>
              <p:cNvSpPr txBox="1"/>
              <p:nvPr/>
            </p:nvSpPr>
            <p:spPr>
              <a:xfrm>
                <a:off x="7062915" y="5147434"/>
                <a:ext cx="4432651" cy="584775"/>
              </a:xfrm>
              <a:prstGeom prst="rect">
                <a:avLst/>
              </a:prstGeom>
              <a:noFill/>
            </p:spPr>
            <p:txBody>
              <a:bodyPr wrap="square" rtlCol="0">
                <a:spAutoFit/>
              </a:bodyPr>
              <a:lstStyle/>
              <a:p>
                <a:r>
                  <a:rPr lang="en-US" sz="1600" dirty="0"/>
                  <a:t>Multiple users interact with 3D contents in real-time.</a:t>
                </a:r>
              </a:p>
            </p:txBody>
          </p:sp>
        </p:grpSp>
      </p:grpSp>
      <p:sp>
        <p:nvSpPr>
          <p:cNvPr id="221" name="TextBox 220">
            <a:extLst>
              <a:ext uri="{FF2B5EF4-FFF2-40B4-BE49-F238E27FC236}">
                <a16:creationId xmlns:a16="http://schemas.microsoft.com/office/drawing/2014/main" id="{41E285BA-9C2A-95FB-D545-3EA80B9F45EB}"/>
              </a:ext>
            </a:extLst>
          </p:cNvPr>
          <p:cNvSpPr txBox="1"/>
          <p:nvPr/>
        </p:nvSpPr>
        <p:spPr>
          <a:xfrm>
            <a:off x="6403332" y="1226564"/>
            <a:ext cx="4983950" cy="584775"/>
          </a:xfrm>
          <a:prstGeom prst="rect">
            <a:avLst/>
          </a:prstGeom>
          <a:noFill/>
        </p:spPr>
        <p:txBody>
          <a:bodyPr wrap="square" rtlCol="0">
            <a:spAutoFit/>
          </a:bodyPr>
          <a:lstStyle/>
          <a:p>
            <a:r>
              <a:rPr lang="en-US" sz="1600" dirty="0"/>
              <a:t>Below are possible interactivities in AR. Determine they are appropriate for the process.</a:t>
            </a:r>
          </a:p>
        </p:txBody>
      </p:sp>
    </p:spTree>
    <p:extLst>
      <p:ext uri="{BB962C8B-B14F-4D97-AF65-F5344CB8AC3E}">
        <p14:creationId xmlns:p14="http://schemas.microsoft.com/office/powerpoint/2010/main" val="200367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332781" y="107244"/>
            <a:ext cx="5086136" cy="523220"/>
          </a:xfrm>
          <a:prstGeom prst="rect">
            <a:avLst/>
          </a:prstGeom>
          <a:noFill/>
        </p:spPr>
        <p:txBody>
          <a:bodyPr wrap="none" rtlCol="0">
            <a:spAutoFit/>
          </a:bodyPr>
          <a:lstStyle/>
          <a:p>
            <a:r>
              <a:rPr lang="en-US" sz="2800" b="1" dirty="0"/>
              <a:t>Design: Process Suitability for AR</a:t>
            </a:r>
          </a:p>
        </p:txBody>
      </p:sp>
      <p:graphicFrame>
        <p:nvGraphicFramePr>
          <p:cNvPr id="3" name="Table 4">
            <a:extLst>
              <a:ext uri="{FF2B5EF4-FFF2-40B4-BE49-F238E27FC236}">
                <a16:creationId xmlns:a16="http://schemas.microsoft.com/office/drawing/2014/main" id="{CF5A15F2-C208-E66E-3A44-DB6DEC342BFB}"/>
              </a:ext>
            </a:extLst>
          </p:cNvPr>
          <p:cNvGraphicFramePr>
            <a:graphicFrameLocks noGrp="1"/>
          </p:cNvGraphicFramePr>
          <p:nvPr/>
        </p:nvGraphicFramePr>
        <p:xfrm>
          <a:off x="250210" y="782632"/>
          <a:ext cx="11691580" cy="5128260"/>
        </p:xfrm>
        <a:graphic>
          <a:graphicData uri="http://schemas.openxmlformats.org/drawingml/2006/table">
            <a:tbl>
              <a:tblPr firstRow="1" bandRow="1">
                <a:tableStyleId>{5C22544A-7EE6-4342-B048-85BDC9FD1C3A}</a:tableStyleId>
              </a:tblPr>
              <a:tblGrid>
                <a:gridCol w="401137">
                  <a:extLst>
                    <a:ext uri="{9D8B030D-6E8A-4147-A177-3AD203B41FA5}">
                      <a16:colId xmlns:a16="http://schemas.microsoft.com/office/drawing/2014/main" val="706398209"/>
                    </a:ext>
                  </a:extLst>
                </a:gridCol>
                <a:gridCol w="1404916">
                  <a:extLst>
                    <a:ext uri="{9D8B030D-6E8A-4147-A177-3AD203B41FA5}">
                      <a16:colId xmlns:a16="http://schemas.microsoft.com/office/drawing/2014/main" val="2350420511"/>
                    </a:ext>
                  </a:extLst>
                </a:gridCol>
                <a:gridCol w="6450841">
                  <a:extLst>
                    <a:ext uri="{9D8B030D-6E8A-4147-A177-3AD203B41FA5}">
                      <a16:colId xmlns:a16="http://schemas.microsoft.com/office/drawing/2014/main" val="3240280579"/>
                    </a:ext>
                  </a:extLst>
                </a:gridCol>
                <a:gridCol w="1255595">
                  <a:extLst>
                    <a:ext uri="{9D8B030D-6E8A-4147-A177-3AD203B41FA5}">
                      <a16:colId xmlns:a16="http://schemas.microsoft.com/office/drawing/2014/main" val="1198490448"/>
                    </a:ext>
                  </a:extLst>
                </a:gridCol>
                <a:gridCol w="868907">
                  <a:extLst>
                    <a:ext uri="{9D8B030D-6E8A-4147-A177-3AD203B41FA5}">
                      <a16:colId xmlns:a16="http://schemas.microsoft.com/office/drawing/2014/main" val="3989690483"/>
                    </a:ext>
                  </a:extLst>
                </a:gridCol>
                <a:gridCol w="1310184">
                  <a:extLst>
                    <a:ext uri="{9D8B030D-6E8A-4147-A177-3AD203B41FA5}">
                      <a16:colId xmlns:a16="http://schemas.microsoft.com/office/drawing/2014/main" val="78063879"/>
                    </a:ext>
                  </a:extLst>
                </a:gridCol>
              </a:tblGrid>
              <a:tr h="173008">
                <a:tc>
                  <a:txBody>
                    <a:bodyPr/>
                    <a:lstStyle/>
                    <a:p>
                      <a:r>
                        <a:rPr lang="en-US" sz="1000" dirty="0"/>
                        <a:t>#</a:t>
                      </a:r>
                    </a:p>
                  </a:txBody>
                  <a:tcPr/>
                </a:tc>
                <a:tc>
                  <a:txBody>
                    <a:bodyPr/>
                    <a:lstStyle/>
                    <a:p>
                      <a:r>
                        <a:rPr lang="en-US" sz="1000" dirty="0"/>
                        <a:t>Process char</a:t>
                      </a:r>
                    </a:p>
                  </a:txBody>
                  <a:tcPr/>
                </a:tc>
                <a:tc>
                  <a:txBody>
                    <a:bodyPr/>
                    <a:lstStyle/>
                    <a:p>
                      <a:r>
                        <a:rPr lang="en-US" sz="1000" dirty="0"/>
                        <a:t>Use case highlights</a:t>
                      </a:r>
                    </a:p>
                  </a:txBody>
                  <a:tcPr/>
                </a:tc>
                <a:tc>
                  <a:txBody>
                    <a:bodyPr/>
                    <a:lstStyle/>
                    <a:p>
                      <a:r>
                        <a:rPr lang="en-US" sz="1000" dirty="0"/>
                        <a:t>Tracking</a:t>
                      </a:r>
                    </a:p>
                  </a:txBody>
                  <a:tcPr/>
                </a:tc>
                <a:tc>
                  <a:txBody>
                    <a:bodyPr/>
                    <a:lstStyle/>
                    <a:p>
                      <a:r>
                        <a:rPr lang="en-US" sz="1000" dirty="0"/>
                        <a:t>Interactivity </a:t>
                      </a:r>
                    </a:p>
                  </a:txBody>
                  <a:tcPr>
                    <a:solidFill>
                      <a:schemeClr val="bg1">
                        <a:lumMod val="85000"/>
                      </a:schemeClr>
                    </a:solidFill>
                  </a:tcPr>
                </a:tc>
                <a:tc>
                  <a:txBody>
                    <a:bodyPr/>
                    <a:lstStyle/>
                    <a:p>
                      <a:r>
                        <a:rPr lang="en-US" sz="1000" dirty="0"/>
                        <a:t>Industry</a:t>
                      </a:r>
                    </a:p>
                  </a:txBody>
                  <a:tcPr/>
                </a:tc>
                <a:extLst>
                  <a:ext uri="{0D108BD9-81ED-4DB2-BD59-A6C34878D82A}">
                    <a16:rowId xmlns:a16="http://schemas.microsoft.com/office/drawing/2014/main" val="41541131"/>
                  </a:ext>
                </a:extLst>
              </a:tr>
              <a:tr h="370840">
                <a:tc>
                  <a:txBody>
                    <a:bodyPr/>
                    <a:lstStyle/>
                    <a:p>
                      <a:r>
                        <a:rPr lang="en-US" sz="10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Info enriching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 collab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 hard to simulate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sng" dirty="0">
                          <a:solidFill>
                            <a:srgbClr val="1155CC"/>
                          </a:solidFill>
                          <a:effectLst/>
                          <a:latin typeface="Arial" panose="020B0604020202020204" pitchFamily="34" charset="0"/>
                          <a:hlinkClick r:id="rId2"/>
                        </a:rPr>
                        <a:t>Design and Implementation of “</a:t>
                      </a:r>
                      <a:r>
                        <a:rPr lang="en-US" sz="1000" b="0" i="0" u="sng" dirty="0" err="1">
                          <a:solidFill>
                            <a:srgbClr val="1155CC"/>
                          </a:solidFill>
                          <a:effectLst/>
                          <a:latin typeface="Arial" panose="020B0604020202020204" pitchFamily="34" charset="0"/>
                          <a:hlinkClick r:id="rId2"/>
                        </a:rPr>
                        <a:t>AugMedicine</a:t>
                      </a:r>
                      <a:r>
                        <a:rPr lang="en-US" sz="1000" b="0" i="0" u="sng" dirty="0">
                          <a:solidFill>
                            <a:srgbClr val="1155CC"/>
                          </a:solidFill>
                          <a:effectLst/>
                          <a:latin typeface="Arial" panose="020B0604020202020204" pitchFamily="34" charset="0"/>
                          <a:hlinkClick r:id="rId2"/>
                        </a:rPr>
                        <a:t>: Lung Cases,” an Augmented Reality Application for the Medical Curriculum on the Presentation of Dyspnea</a:t>
                      </a:r>
                      <a:r>
                        <a:rPr lang="en-US" sz="1000" dirty="0"/>
                        <a:t>: video </a:t>
                      </a:r>
                      <a:r>
                        <a:rPr lang="en-US" sz="1000" dirty="0">
                          <a:hlinkClick r:id="rId3"/>
                        </a:rPr>
                        <a:t>here</a:t>
                      </a:r>
                      <a:r>
                        <a:rPr lang="en-US" sz="1000" dirty="0"/>
                        <a:t> </a:t>
                      </a:r>
                      <a:endParaRPr lang="en-US" sz="1000" b="0" i="0" u="sng" dirty="0">
                        <a:solidFill>
                          <a:srgbClr val="1155CC"/>
                        </a:solidFill>
                        <a:effectLst/>
                        <a:latin typeface="Arial" panose="020B0604020202020204" pitchFamily="34" charset="0"/>
                        <a:hlinkClick r:id="" action="ppaction://noaction"/>
                      </a:endParaRPr>
                    </a:p>
                    <a:p>
                      <a:r>
                        <a:rPr lang="en-US" sz="1000" b="0" i="0" u="sng" dirty="0">
                          <a:solidFill>
                            <a:srgbClr val="1155CC"/>
                          </a:solidFill>
                          <a:effectLst/>
                          <a:latin typeface="Arial" panose="020B0604020202020204" pitchFamily="34" charset="0"/>
                          <a:hlinkClick r:id="" action="ppaction://noaction"/>
                        </a:rPr>
                        <a:t>YT video: A hospital revolution: VSI </a:t>
                      </a:r>
                      <a:r>
                        <a:rPr lang="en-US" sz="1000" b="0" i="0" u="sng" dirty="0" err="1">
                          <a:solidFill>
                            <a:srgbClr val="1155CC"/>
                          </a:solidFill>
                          <a:effectLst/>
                          <a:latin typeface="Arial" panose="020B0604020202020204" pitchFamily="34" charset="0"/>
                          <a:hlinkClick r:id="rId4"/>
                        </a:rPr>
                        <a:t>HoloMedicine</a:t>
                      </a:r>
                      <a:r>
                        <a:rPr lang="en-US" sz="1000" b="0" i="0" u="sng" dirty="0">
                          <a:solidFill>
                            <a:srgbClr val="1155CC"/>
                          </a:solidFill>
                          <a:effectLst/>
                          <a:latin typeface="Arial" panose="020B0604020202020204" pitchFamily="34" charset="0"/>
                          <a:hlinkClick r:id="rId4"/>
                        </a:rPr>
                        <a:t>®</a:t>
                      </a:r>
                      <a:endParaRPr lang="en-US" sz="1000" dirty="0"/>
                    </a:p>
                  </a:txBody>
                  <a:tcPr/>
                </a:tc>
                <a:tc>
                  <a:txBody>
                    <a:bodyPr/>
                    <a:lstStyle/>
                    <a:p>
                      <a:r>
                        <a:rPr lang="en-US" sz="1000" dirty="0"/>
                        <a:t>World tracking</a:t>
                      </a:r>
                    </a:p>
                  </a:txBody>
                  <a:tcPr/>
                </a:tc>
                <a:tc>
                  <a:txBody>
                    <a:bodyPr/>
                    <a:lstStyle/>
                    <a:p>
                      <a:r>
                        <a:rPr lang="en-US" sz="1000" dirty="0"/>
                        <a:t>Collab</a:t>
                      </a:r>
                    </a:p>
                    <a:p>
                      <a:r>
                        <a:rPr lang="en-US" sz="1000" dirty="0"/>
                        <a:t>+ Voice</a:t>
                      </a:r>
                    </a:p>
                  </a:txBody>
                  <a:tcPr>
                    <a:solidFill>
                      <a:schemeClr val="bg1">
                        <a:lumMod val="85000"/>
                      </a:schemeClr>
                    </a:solidFill>
                  </a:tcPr>
                </a:tc>
                <a:tc>
                  <a:txBody>
                    <a:bodyPr/>
                    <a:lstStyle/>
                    <a:p>
                      <a:r>
                        <a:rPr lang="en-US" sz="1000" dirty="0"/>
                        <a:t>Medicals</a:t>
                      </a:r>
                    </a:p>
                  </a:txBody>
                  <a:tcPr/>
                </a:tc>
                <a:extLst>
                  <a:ext uri="{0D108BD9-81ED-4DB2-BD59-A6C34878D82A}">
                    <a16:rowId xmlns:a16="http://schemas.microsoft.com/office/drawing/2014/main" val="3412278461"/>
                  </a:ext>
                </a:extLst>
              </a:tr>
              <a:tr h="370840">
                <a:tc>
                  <a:txBody>
                    <a:bodyPr/>
                    <a:lstStyle/>
                    <a:p>
                      <a:r>
                        <a:rPr lang="en-US" sz="1000" dirty="0"/>
                        <a:t>2</a:t>
                      </a:r>
                    </a:p>
                  </a:txBody>
                  <a:tcPr/>
                </a:tc>
                <a:tc>
                  <a:txBody>
                    <a:bodyPr/>
                    <a:lstStyle/>
                    <a:p>
                      <a:r>
                        <a:rPr lang="en-US" sz="1000" dirty="0"/>
                        <a:t>Info enriching</a:t>
                      </a:r>
                    </a:p>
                    <a:p>
                      <a:r>
                        <a:rPr lang="en-US" sz="1000" dirty="0"/>
                        <a:t>+ navigation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sng" dirty="0">
                          <a:solidFill>
                            <a:srgbClr val="1155CC"/>
                          </a:solidFill>
                          <a:effectLst/>
                          <a:hlinkClick r:id="rId5"/>
                        </a:rPr>
                        <a:t>Identification of Living Human Objects from Collapsed Architecture Debris to Improve the Disaster Rescue Operations Using IoT and Augmented Reality</a:t>
                      </a:r>
                      <a:r>
                        <a:rPr lang="en-US" sz="1050" dirty="0"/>
                        <a:t> (no screenshot; no video)</a:t>
                      </a:r>
                      <a:endParaRPr lang="en-US" sz="1000" b="0" i="0" u="sng" dirty="0">
                        <a:solidFill>
                          <a:srgbClr val="1155CC"/>
                        </a:solidFill>
                        <a:effectLst/>
                        <a:latin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r>
                        <a:rPr lang="en-US" sz="1000" b="0" i="0" u="sng" dirty="0">
                          <a:solidFill>
                            <a:srgbClr val="1155CC"/>
                          </a:solidFill>
                          <a:effectLst/>
                          <a:latin typeface="Arial" panose="020B0604020202020204" pitchFamily="34" charset="0"/>
                          <a:hlinkClick r:id="" action="ppaction://noaction">
                            <a:extLst>
                              <a:ext uri="{A12FA001-AC4F-418D-AE19-62706E023703}">
                                <ahyp:hlinkClr xmlns:ahyp="http://schemas.microsoft.com/office/drawing/2018/hyperlinkcolor" val="tx"/>
                              </a:ext>
                            </a:extLst>
                          </a:hlinkClick>
                        </a:rPr>
                        <a:t>Augmented Reality for Fire &amp; Emergency Services</a:t>
                      </a:r>
                      <a:r>
                        <a:rPr lang="en-US" sz="1100" dirty="0"/>
                        <a:t> (no screenshot, no video)</a:t>
                      </a:r>
                      <a:endParaRPr lang="en-US" sz="1000" b="0" i="0" u="sng" dirty="0">
                        <a:solidFill>
                          <a:srgbClr val="1155CC"/>
                        </a:solidFill>
                        <a:effectLst/>
                        <a:latin typeface="Arial" panose="020B0604020202020204" pitchFamily="34" charset="0"/>
                      </a:endParaRPr>
                    </a:p>
                    <a:p>
                      <a:r>
                        <a:rPr lang="en-US" sz="1000" dirty="0"/>
                        <a:t>+ </a:t>
                      </a:r>
                      <a:r>
                        <a:rPr lang="en-US" sz="1000" b="0" i="0" u="sng" dirty="0">
                          <a:solidFill>
                            <a:srgbClr val="1155CC"/>
                          </a:solidFill>
                          <a:effectLst/>
                          <a:latin typeface="Arial" panose="020B0604020202020204" pitchFamily="34" charset="0"/>
                          <a:hlinkClick r:id="rId6">
                            <a:extLst>
                              <a:ext uri="{A12FA001-AC4F-418D-AE19-62706E023703}">
                                <ahyp:hlinkClr xmlns:ahyp="http://schemas.microsoft.com/office/drawing/2018/hyperlinkcolor" val="tx"/>
                              </a:ext>
                            </a:extLst>
                          </a:hlinkClick>
                        </a:rPr>
                        <a:t>YT video: Augmented reality could be a game-changer for firefighters</a:t>
                      </a:r>
                      <a:endParaRPr lang="en-US" sz="1000" b="0" i="0" u="sng" dirty="0">
                        <a:solidFill>
                          <a:srgbClr val="1155CC"/>
                        </a:solidFill>
                        <a:effectLst/>
                        <a:latin typeface="Arial" panose="020B0604020202020204" pitchFamily="34" charset="0"/>
                      </a:endParaRPr>
                    </a:p>
                    <a:p>
                      <a:endParaRPr lang="en-US" sz="1000" b="0" i="0" u="sng" dirty="0">
                        <a:solidFill>
                          <a:srgbClr val="1155CC"/>
                        </a:solidFill>
                        <a:effectLst/>
                        <a:latin typeface="Arial" panose="020B0604020202020204" pitchFamily="34" charset="0"/>
                      </a:endParaRPr>
                    </a:p>
                    <a:p>
                      <a:r>
                        <a:rPr lang="en-US" sz="1000" b="0" i="0" u="sng" dirty="0">
                          <a:solidFill>
                            <a:srgbClr val="1155CC"/>
                          </a:solidFill>
                          <a:effectLst/>
                          <a:latin typeface="Arial" panose="020B0604020202020204" pitchFamily="34" charset="0"/>
                        </a:rPr>
                        <a:t>+ </a:t>
                      </a:r>
                      <a:r>
                        <a:rPr lang="en-US" sz="1800" b="0" i="0" u="sng" kern="1200" dirty="0">
                          <a:solidFill>
                            <a:schemeClr val="dk1"/>
                          </a:solidFill>
                          <a:effectLst/>
                          <a:latin typeface="+mn-lt"/>
                          <a:ea typeface="+mn-ea"/>
                          <a:cs typeface="+mn-cs"/>
                          <a:hlinkClick r:id="rId7"/>
                        </a:rPr>
                        <a:t>Nice AR interface: airport wayfinding</a:t>
                      </a:r>
                      <a:endParaRPr lang="en-US" sz="1000" dirty="0"/>
                    </a:p>
                  </a:txBody>
                  <a:tcPr/>
                </a:tc>
                <a:tc>
                  <a:txBody>
                    <a:bodyPr/>
                    <a:lstStyle/>
                    <a:p>
                      <a:r>
                        <a:rPr lang="en-US" sz="1000" dirty="0"/>
                        <a:t>Natural feature,</a:t>
                      </a:r>
                    </a:p>
                    <a:p>
                      <a:r>
                        <a:rPr lang="en-US" sz="1000" dirty="0"/>
                        <a:t>World tracking, </a:t>
                      </a:r>
                    </a:p>
                    <a:p>
                      <a:r>
                        <a:rPr lang="en-US" sz="1000" dirty="0"/>
                        <a:t>Location</a:t>
                      </a:r>
                    </a:p>
                  </a:txBody>
                  <a:tcPr/>
                </a:tc>
                <a:tc>
                  <a:txBody>
                    <a:bodyPr/>
                    <a:lstStyle/>
                    <a:p>
                      <a:r>
                        <a:rPr lang="en-US" sz="1000" dirty="0"/>
                        <a:t>Collab</a:t>
                      </a:r>
                    </a:p>
                  </a:txBody>
                  <a:tcPr>
                    <a:solidFill>
                      <a:schemeClr val="bg1">
                        <a:lumMod val="85000"/>
                      </a:schemeClr>
                    </a:solidFill>
                  </a:tcPr>
                </a:tc>
                <a:tc>
                  <a:txBody>
                    <a:bodyPr/>
                    <a:lstStyle/>
                    <a:p>
                      <a:r>
                        <a:rPr lang="en-US" sz="1000" dirty="0"/>
                        <a:t>Rescue </a:t>
                      </a:r>
                    </a:p>
                  </a:txBody>
                  <a:tcPr/>
                </a:tc>
                <a:extLst>
                  <a:ext uri="{0D108BD9-81ED-4DB2-BD59-A6C34878D82A}">
                    <a16:rowId xmlns:a16="http://schemas.microsoft.com/office/drawing/2014/main" val="3848559529"/>
                  </a:ext>
                </a:extLst>
              </a:tr>
              <a:tr h="370840">
                <a:tc>
                  <a:txBody>
                    <a:bodyPr/>
                    <a:lstStyle/>
                    <a:p>
                      <a:r>
                        <a:rPr lang="en-US" sz="1000" dirty="0"/>
                        <a:t>3</a:t>
                      </a:r>
                    </a:p>
                  </a:txBody>
                  <a:tcPr/>
                </a:tc>
                <a:tc>
                  <a:txBody>
                    <a:bodyPr/>
                    <a:lstStyle/>
                    <a:p>
                      <a:r>
                        <a:rPr lang="en-US" sz="1000" dirty="0"/>
                        <a:t>Info enriching </a:t>
                      </a:r>
                    </a:p>
                    <a:p>
                      <a:r>
                        <a:rPr lang="en-US" sz="1000" dirty="0"/>
                        <a:t>+ navigation</a:t>
                      </a:r>
                    </a:p>
                    <a:p>
                      <a:r>
                        <a:rPr lang="en-US" sz="1000" dirty="0"/>
                        <a:t>+ hard to simulate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sng" dirty="0">
                          <a:solidFill>
                            <a:srgbClr val="1155CC"/>
                          </a:solidFill>
                          <a:effectLst/>
                          <a:latin typeface="Arial" panose="020B0604020202020204" pitchFamily="34" charset="0"/>
                          <a:hlinkClick r:id="rId8"/>
                        </a:rPr>
                        <a:t>Future of First Response: Vision for Police</a:t>
                      </a:r>
                      <a:endParaRPr lang="en-US" sz="1000" b="0" i="0" u="sng" dirty="0">
                        <a:solidFill>
                          <a:srgbClr val="1155CC"/>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sng" dirty="0">
                          <a:solidFill>
                            <a:srgbClr val="1155CC"/>
                          </a:solidFill>
                          <a:effectLst/>
                          <a:latin typeface="Arial" panose="020B0604020202020204" pitchFamily="34" charset="0"/>
                          <a:hlinkClick r:id="rId9"/>
                        </a:rPr>
                        <a:t>YT video: Microsoft HoloLens: Partner Spotlight with Black Marble (policing work)</a:t>
                      </a:r>
                      <a:endParaRPr lang="en-US" sz="1000" dirty="0"/>
                    </a:p>
                    <a:p>
                      <a:endParaRPr lang="en-US" sz="1000" dirty="0"/>
                    </a:p>
                  </a:txBody>
                  <a:tcPr/>
                </a:tc>
                <a:tc>
                  <a:txBody>
                    <a:bodyPr/>
                    <a:lstStyle/>
                    <a:p>
                      <a:r>
                        <a:rPr lang="en-US" sz="1000" dirty="0"/>
                        <a:t>Location,</a:t>
                      </a:r>
                    </a:p>
                    <a:p>
                      <a:r>
                        <a:rPr lang="en-US" sz="1000" dirty="0"/>
                        <a:t>World tracking,</a:t>
                      </a:r>
                    </a:p>
                    <a:p>
                      <a:r>
                        <a:rPr lang="en-US" sz="1000" dirty="0"/>
                        <a:t>Spatial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Collab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 gesture</a:t>
                      </a:r>
                    </a:p>
                    <a:p>
                      <a:endParaRPr lang="en-US" sz="1000" dirty="0"/>
                    </a:p>
                  </a:txBody>
                  <a:tcPr>
                    <a:solidFill>
                      <a:schemeClr val="bg1">
                        <a:lumMod val="85000"/>
                      </a:schemeClr>
                    </a:solidFill>
                  </a:tcPr>
                </a:tc>
                <a:tc>
                  <a:txBody>
                    <a:bodyPr/>
                    <a:lstStyle/>
                    <a:p>
                      <a:r>
                        <a:rPr lang="en-US" sz="1000" dirty="0"/>
                        <a:t>Police</a:t>
                      </a:r>
                    </a:p>
                  </a:txBody>
                  <a:tcPr/>
                </a:tc>
                <a:extLst>
                  <a:ext uri="{0D108BD9-81ED-4DB2-BD59-A6C34878D82A}">
                    <a16:rowId xmlns:a16="http://schemas.microsoft.com/office/drawing/2014/main" val="243944958"/>
                  </a:ext>
                </a:extLst>
              </a:tr>
              <a:tr h="370840">
                <a:tc>
                  <a:txBody>
                    <a:bodyPr/>
                    <a:lstStyle/>
                    <a:p>
                      <a:r>
                        <a:rPr lang="en-US" sz="1000" dirty="0"/>
                        <a:t>4</a:t>
                      </a:r>
                    </a:p>
                  </a:txBody>
                  <a:tcPr/>
                </a:tc>
                <a:tc>
                  <a:txBody>
                    <a:bodyPr/>
                    <a:lstStyle/>
                    <a:p>
                      <a:r>
                        <a:rPr lang="en-US" sz="1000" dirty="0"/>
                        <a:t>Info enriching </a:t>
                      </a:r>
                    </a:p>
                    <a:p>
                      <a:r>
                        <a:rPr lang="en-US" sz="1000" dirty="0"/>
                        <a:t>+ hard to simulate</a:t>
                      </a:r>
                    </a:p>
                  </a:txBody>
                  <a:tcPr/>
                </a:tc>
                <a:tc>
                  <a:txBody>
                    <a:bodyPr/>
                    <a:lstStyle/>
                    <a:p>
                      <a:r>
                        <a:rPr lang="en-US" sz="1100" b="0" i="0" u="sng" kern="1200" dirty="0">
                          <a:solidFill>
                            <a:schemeClr val="dk1"/>
                          </a:solidFill>
                          <a:effectLst/>
                          <a:latin typeface="+mn-lt"/>
                          <a:ea typeface="+mn-ea"/>
                          <a:cs typeface="+mn-cs"/>
                          <a:hlinkClick r:id="rId10"/>
                        </a:rPr>
                        <a:t>YT video: Microsoft HoloLens 2: Partner Spotlight with </a:t>
                      </a:r>
                      <a:r>
                        <a:rPr lang="en-US" sz="1100" b="0" i="0" u="sng" kern="1200" dirty="0" err="1">
                          <a:solidFill>
                            <a:schemeClr val="dk1"/>
                          </a:solidFill>
                          <a:effectLst/>
                          <a:latin typeface="+mn-lt"/>
                          <a:ea typeface="+mn-ea"/>
                          <a:cs typeface="+mn-cs"/>
                          <a:hlinkClick r:id="rId10"/>
                        </a:rPr>
                        <a:t>VisualLive</a:t>
                      </a:r>
                      <a:r>
                        <a:rPr lang="en-US" sz="1100" b="0" i="0" u="sng" kern="1200" dirty="0">
                          <a:solidFill>
                            <a:schemeClr val="dk1"/>
                          </a:solidFill>
                          <a:effectLst/>
                          <a:latin typeface="+mn-lt"/>
                          <a:ea typeface="+mn-ea"/>
                          <a:cs typeface="+mn-cs"/>
                          <a:hlinkClick r:id="rId10"/>
                        </a:rPr>
                        <a:t> and NOX Innovations</a:t>
                      </a:r>
                      <a:endParaRPr lang="en-US" sz="1100" b="0" i="0" u="sng"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u="sng" dirty="0">
                          <a:solidFill>
                            <a:srgbClr val="1155CC"/>
                          </a:solidFill>
                          <a:effectLst/>
                          <a:latin typeface="Arial" panose="020B0604020202020204" pitchFamily="34" charset="0"/>
                          <a:hlinkClick r:id="rId11"/>
                        </a:rPr>
                        <a:t>YT video: Microsoft HoloLens: Design spaces in real-world context with Microsoft Layout (floorplan design)</a:t>
                      </a:r>
                      <a:endParaRPr lang="en-US" sz="800" dirty="0"/>
                    </a:p>
                    <a:p>
                      <a:endParaRPr lang="en-US" sz="600" dirty="0"/>
                    </a:p>
                  </a:txBody>
                  <a:tcPr/>
                </a:tc>
                <a:tc>
                  <a:txBody>
                    <a:bodyPr/>
                    <a:lstStyle/>
                    <a:p>
                      <a:r>
                        <a:rPr lang="en-US" sz="1000" dirty="0"/>
                        <a:t>Spatial</a:t>
                      </a:r>
                    </a:p>
                  </a:txBody>
                  <a:tcPr/>
                </a:tc>
                <a:tc>
                  <a:txBody>
                    <a:bodyPr/>
                    <a:lstStyle/>
                    <a:p>
                      <a:r>
                        <a:rPr lang="en-US" sz="1000" dirty="0"/>
                        <a:t>Collab</a:t>
                      </a:r>
                    </a:p>
                    <a:p>
                      <a:r>
                        <a:rPr lang="en-US" sz="1000" dirty="0"/>
                        <a:t>+ gesture</a:t>
                      </a:r>
                    </a:p>
                  </a:txBody>
                  <a:tcPr>
                    <a:solidFill>
                      <a:schemeClr val="bg1">
                        <a:lumMod val="85000"/>
                      </a:schemeClr>
                    </a:solidFill>
                  </a:tcPr>
                </a:tc>
                <a:tc>
                  <a:txBody>
                    <a:bodyPr/>
                    <a:lstStyle/>
                    <a:p>
                      <a:r>
                        <a:rPr lang="en-US" sz="1000" dirty="0"/>
                        <a:t>Construction</a:t>
                      </a:r>
                    </a:p>
                  </a:txBody>
                  <a:tcPr/>
                </a:tc>
                <a:extLst>
                  <a:ext uri="{0D108BD9-81ED-4DB2-BD59-A6C34878D82A}">
                    <a16:rowId xmlns:a16="http://schemas.microsoft.com/office/drawing/2014/main" val="222755898"/>
                  </a:ext>
                </a:extLst>
              </a:tr>
              <a:tr h="370840">
                <a:tc>
                  <a:txBody>
                    <a:bodyPr/>
                    <a:lstStyle/>
                    <a:p>
                      <a:r>
                        <a:rPr lang="en-US" sz="1000" dirty="0"/>
                        <a:t>5</a:t>
                      </a:r>
                    </a:p>
                  </a:txBody>
                  <a:tcPr/>
                </a:tc>
                <a:tc>
                  <a:txBody>
                    <a:bodyPr/>
                    <a:lstStyle/>
                    <a:p>
                      <a:r>
                        <a:rPr lang="en-US" sz="1000" dirty="0"/>
                        <a:t>Info enriching</a:t>
                      </a:r>
                    </a:p>
                    <a:p>
                      <a:r>
                        <a:rPr lang="en-US" sz="1000" dirty="0"/>
                        <a:t>+ work instructions</a:t>
                      </a:r>
                    </a:p>
                    <a:p>
                      <a:r>
                        <a:rPr lang="en-US" sz="1000" dirty="0"/>
                        <a:t>+ remote </a:t>
                      </a:r>
                      <a:r>
                        <a:rPr lang="en-US" sz="1000" dirty="0" err="1"/>
                        <a:t>colab</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sng" dirty="0">
                          <a:solidFill>
                            <a:srgbClr val="1155CC"/>
                          </a:solidFill>
                          <a:effectLst/>
                          <a:latin typeface="Arial" panose="020B0604020202020204" pitchFamily="34" charset="0"/>
                          <a:hlinkClick r:id="rId12"/>
                        </a:rPr>
                        <a:t>YT video: More detailed demo of Manifest's AR work instructions solution + how to author a new work instruction/ training</a:t>
                      </a:r>
                      <a:endParaRPr lang="en-US" sz="1000" b="0" i="0" u="sng" dirty="0">
                        <a:solidFill>
                          <a:srgbClr val="1155CC"/>
                        </a:solidFill>
                        <a:effectLst/>
                        <a:latin typeface="Arial" panose="020B0604020202020204" pitchFamily="34" charset="0"/>
                      </a:endParaRPr>
                    </a:p>
                    <a:p>
                      <a:endParaRPr lang="en-US" sz="1000" dirty="0"/>
                    </a:p>
                  </a:txBody>
                  <a:tcPr/>
                </a:tc>
                <a:tc>
                  <a:txBody>
                    <a:bodyPr/>
                    <a:lstStyle/>
                    <a:p>
                      <a:r>
                        <a:rPr lang="en-US" sz="1000" dirty="0"/>
                        <a:t>Spatial</a:t>
                      </a:r>
                    </a:p>
                  </a:txBody>
                  <a:tcPr/>
                </a:tc>
                <a:tc>
                  <a:txBody>
                    <a:bodyPr/>
                    <a:lstStyle/>
                    <a:p>
                      <a:r>
                        <a:rPr lang="en-US" sz="1000" dirty="0"/>
                        <a:t>Collab</a:t>
                      </a:r>
                    </a:p>
                    <a:p>
                      <a:r>
                        <a:rPr lang="en-US" sz="1000" dirty="0"/>
                        <a:t>+ gesture</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Industrials</a:t>
                      </a:r>
                    </a:p>
                    <a:p>
                      <a:endParaRPr lang="en-US" sz="1000" dirty="0"/>
                    </a:p>
                  </a:txBody>
                  <a:tcPr/>
                </a:tc>
                <a:extLst>
                  <a:ext uri="{0D108BD9-81ED-4DB2-BD59-A6C34878D82A}">
                    <a16:rowId xmlns:a16="http://schemas.microsoft.com/office/drawing/2014/main" val="3529538464"/>
                  </a:ext>
                </a:extLst>
              </a:tr>
              <a:tr h="370840">
                <a:tc>
                  <a:txBody>
                    <a:bodyPr/>
                    <a:lstStyle/>
                    <a:p>
                      <a:r>
                        <a:rPr lang="en-US" sz="1000" dirty="0"/>
                        <a:t>6</a:t>
                      </a:r>
                    </a:p>
                  </a:txBody>
                  <a:tcPr/>
                </a:tc>
                <a:tc>
                  <a:txBody>
                    <a:bodyPr/>
                    <a:lstStyle/>
                    <a:p>
                      <a:r>
                        <a:rPr lang="en-US" sz="1000" dirty="0"/>
                        <a:t>Hard to simulate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sng" dirty="0">
                          <a:solidFill>
                            <a:srgbClr val="1155CC"/>
                          </a:solidFill>
                          <a:effectLst/>
                          <a:latin typeface="Arial" panose="020B0604020202020204" pitchFamily="34" charset="0"/>
                          <a:hlinkClick r:id="rId13"/>
                        </a:rPr>
                        <a:t>YT video: Programming a Robotic Arm Using Augmented Reality &amp; Spatial Computing | PTC Reality Lab</a:t>
                      </a:r>
                      <a:endParaRPr lang="en-US" sz="1000" b="0" i="0" u="sng" dirty="0">
                        <a:solidFill>
                          <a:srgbClr val="1155CC"/>
                        </a:solidFill>
                        <a:effectLst/>
                        <a:latin typeface="Arial" panose="020B0604020202020204" pitchFamily="34" charset="0"/>
                      </a:endParaRPr>
                    </a:p>
                    <a:p>
                      <a:endParaRPr lang="en-US" sz="1000" dirty="0"/>
                    </a:p>
                  </a:txBody>
                  <a:tcPr/>
                </a:tc>
                <a:tc>
                  <a:txBody>
                    <a:bodyPr/>
                    <a:lstStyle/>
                    <a:p>
                      <a:r>
                        <a:rPr lang="en-US" sz="1000" dirty="0"/>
                        <a:t>Spatial</a:t>
                      </a:r>
                    </a:p>
                  </a:txBody>
                  <a:tcPr/>
                </a:tc>
                <a:tc>
                  <a:txBody>
                    <a:bodyPr/>
                    <a:lstStyle/>
                    <a:p>
                      <a:r>
                        <a:rPr lang="en-US" sz="1000" dirty="0"/>
                        <a:t>N/A</a:t>
                      </a:r>
                    </a:p>
                  </a:txBody>
                  <a:tcPr>
                    <a:solidFill>
                      <a:schemeClr val="bg1">
                        <a:lumMod val="85000"/>
                      </a:schemeClr>
                    </a:solidFill>
                  </a:tcPr>
                </a:tc>
                <a:tc>
                  <a:txBody>
                    <a:bodyPr/>
                    <a:lstStyle/>
                    <a:p>
                      <a:r>
                        <a:rPr lang="en-US" sz="1000" dirty="0"/>
                        <a:t>Robotics</a:t>
                      </a:r>
                    </a:p>
                  </a:txBody>
                  <a:tcPr/>
                </a:tc>
                <a:extLst>
                  <a:ext uri="{0D108BD9-81ED-4DB2-BD59-A6C34878D82A}">
                    <a16:rowId xmlns:a16="http://schemas.microsoft.com/office/drawing/2014/main" val="364689858"/>
                  </a:ext>
                </a:extLst>
              </a:tr>
              <a:tr h="370840">
                <a:tc>
                  <a:txBody>
                    <a:bodyPr/>
                    <a:lstStyle/>
                    <a:p>
                      <a:r>
                        <a:rPr lang="en-US" sz="1000" dirty="0"/>
                        <a:t>7</a:t>
                      </a:r>
                    </a:p>
                  </a:txBody>
                  <a:tcPr/>
                </a:tc>
                <a:tc>
                  <a:txBody>
                    <a:bodyPr/>
                    <a:lstStyle/>
                    <a:p>
                      <a:r>
                        <a:rPr lang="en-US" sz="1000" dirty="0"/>
                        <a:t>Info enriching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sng" dirty="0">
                          <a:solidFill>
                            <a:srgbClr val="0563C1"/>
                          </a:solidFill>
                          <a:effectLst/>
                          <a:hlinkClick r:id="rId14">
                            <a:extLst>
                              <a:ext uri="{A12FA001-AC4F-418D-AE19-62706E023703}">
                                <ahyp:hlinkClr xmlns:ahyp="http://schemas.microsoft.com/office/drawing/2018/hyperlinkcolor" val="tx"/>
                              </a:ext>
                            </a:extLst>
                          </a:hlinkClick>
                        </a:rPr>
                        <a:t>YT video: Coachella and Flume go all in on live concert AR | Spotlight | Unreal Engine</a:t>
                      </a:r>
                      <a:endParaRPr lang="en-US" sz="1000" b="0" i="0" u="sng" dirty="0">
                        <a:solidFill>
                          <a:srgbClr val="1155CC"/>
                        </a:solidFill>
                        <a:effectLst/>
                      </a:endParaRPr>
                    </a:p>
                    <a:p>
                      <a:endParaRPr lang="en-US" sz="1000" dirty="0"/>
                    </a:p>
                  </a:txBody>
                  <a:tcPr/>
                </a:tc>
                <a:tc>
                  <a:txBody>
                    <a:bodyPr/>
                    <a:lstStyle/>
                    <a:p>
                      <a:r>
                        <a:rPr lang="en-US" sz="1000" dirty="0"/>
                        <a:t>Location </a:t>
                      </a:r>
                    </a:p>
                  </a:txBody>
                  <a:tcPr/>
                </a:tc>
                <a:tc>
                  <a:txBody>
                    <a:bodyPr/>
                    <a:lstStyle/>
                    <a:p>
                      <a:r>
                        <a:rPr lang="en-US" sz="1000" dirty="0"/>
                        <a:t>N/A</a:t>
                      </a:r>
                    </a:p>
                  </a:txBody>
                  <a:tcPr>
                    <a:solidFill>
                      <a:schemeClr val="bg1">
                        <a:lumMod val="85000"/>
                      </a:schemeClr>
                    </a:solidFill>
                  </a:tcPr>
                </a:tc>
                <a:tc>
                  <a:txBody>
                    <a:bodyPr/>
                    <a:lstStyle/>
                    <a:p>
                      <a:r>
                        <a:rPr lang="en-US" sz="1000" dirty="0"/>
                        <a:t>Entertainment </a:t>
                      </a:r>
                    </a:p>
                  </a:txBody>
                  <a:tcPr/>
                </a:tc>
                <a:extLst>
                  <a:ext uri="{0D108BD9-81ED-4DB2-BD59-A6C34878D82A}">
                    <a16:rowId xmlns:a16="http://schemas.microsoft.com/office/drawing/2014/main" val="2431767669"/>
                  </a:ext>
                </a:extLst>
              </a:tr>
              <a:tr h="370840">
                <a:tc>
                  <a:txBody>
                    <a:bodyPr/>
                    <a:lstStyle/>
                    <a:p>
                      <a:r>
                        <a:rPr lang="en-US" sz="1000" dirty="0"/>
                        <a:t>8</a:t>
                      </a:r>
                    </a:p>
                  </a:txBody>
                  <a:tcPr/>
                </a:tc>
                <a:tc>
                  <a:txBody>
                    <a:bodyPr/>
                    <a:lstStyle/>
                    <a:p>
                      <a:r>
                        <a:rPr lang="en-US" sz="1000" dirty="0"/>
                        <a:t>Info enriching</a:t>
                      </a:r>
                    </a:p>
                  </a:txBody>
                  <a:tcPr/>
                </a:tc>
                <a:tc>
                  <a:txBody>
                    <a:bodyPr/>
                    <a:lstStyle/>
                    <a:p>
                      <a:r>
                        <a:rPr lang="en-US" u="sng" dirty="0">
                          <a:solidFill>
                            <a:schemeClr val="tx1"/>
                          </a:solidFill>
                          <a:hlinkClick r:id="rId15">
                            <a:extLst>
                              <a:ext uri="{A12FA001-AC4F-418D-AE19-62706E023703}">
                                <ahyp:hlinkClr xmlns:ahyp="http://schemas.microsoft.com/office/drawing/2018/hyperlinkcolor" val="tx"/>
                              </a:ext>
                            </a:extLst>
                          </a:hlinkClick>
                        </a:rPr>
                        <a:t>Covid dashboard in AR with gaze control</a:t>
                      </a:r>
                    </a:p>
                    <a:p>
                      <a:r>
                        <a:rPr lang="en-US" sz="1000" dirty="0">
                          <a:solidFill>
                            <a:srgbClr val="0563C1"/>
                          </a:solidFill>
                          <a:hlinkClick r:id="rId15">
                            <a:extLst>
                              <a:ext uri="{A12FA001-AC4F-418D-AE19-62706E023703}">
                                <ahyp:hlinkClr xmlns:ahyp="http://schemas.microsoft.com/office/drawing/2018/hyperlinkcolor" val="tx"/>
                              </a:ext>
                            </a:extLst>
                          </a:hlinkClick>
                        </a:rPr>
                        <a:t>https://www.linkedin.com/posts/matthew-hallberg-49645292_technology-tech-augmentedreality-activity-6650174999191781376-0UKA?trk=public_profile_like_view</a:t>
                      </a:r>
                      <a:endParaRPr lang="en-US" sz="1000" dirty="0"/>
                    </a:p>
                    <a:p>
                      <a:endParaRPr lang="en-US" sz="1000" dirty="0"/>
                    </a:p>
                  </a:txBody>
                  <a:tcPr/>
                </a:tc>
                <a:tc>
                  <a:txBody>
                    <a:bodyPr/>
                    <a:lstStyle/>
                    <a:p>
                      <a:r>
                        <a:rPr lang="en-US" sz="1000" dirty="0"/>
                        <a:t>World tracking</a:t>
                      </a:r>
                    </a:p>
                  </a:txBody>
                  <a:tcPr/>
                </a:tc>
                <a:tc>
                  <a:txBody>
                    <a:bodyPr/>
                    <a:lstStyle/>
                    <a:p>
                      <a:r>
                        <a:rPr lang="en-US" sz="1000" dirty="0"/>
                        <a:t>Gaze </a:t>
                      </a:r>
                    </a:p>
                  </a:txBody>
                  <a:tcPr>
                    <a:solidFill>
                      <a:schemeClr val="bg1">
                        <a:lumMod val="85000"/>
                      </a:schemeClr>
                    </a:solidFill>
                  </a:tcPr>
                </a:tc>
                <a:tc>
                  <a:txBody>
                    <a:bodyPr/>
                    <a:lstStyle/>
                    <a:p>
                      <a:endParaRPr lang="en-US" sz="1000" dirty="0"/>
                    </a:p>
                  </a:txBody>
                  <a:tcPr/>
                </a:tc>
                <a:extLst>
                  <a:ext uri="{0D108BD9-81ED-4DB2-BD59-A6C34878D82A}">
                    <a16:rowId xmlns:a16="http://schemas.microsoft.com/office/drawing/2014/main" val="2178274806"/>
                  </a:ext>
                </a:extLst>
              </a:tr>
            </a:tbl>
          </a:graphicData>
        </a:graphic>
      </p:graphicFrame>
      <p:sp>
        <p:nvSpPr>
          <p:cNvPr id="5" name="TextBox 4">
            <a:extLst>
              <a:ext uri="{FF2B5EF4-FFF2-40B4-BE49-F238E27FC236}">
                <a16:creationId xmlns:a16="http://schemas.microsoft.com/office/drawing/2014/main" id="{37C6F42A-2822-F4E9-C905-CF914D182CDB}"/>
              </a:ext>
            </a:extLst>
          </p:cNvPr>
          <p:cNvSpPr txBox="1"/>
          <p:nvPr/>
        </p:nvSpPr>
        <p:spPr>
          <a:xfrm>
            <a:off x="8579891" y="107244"/>
            <a:ext cx="3361899" cy="646331"/>
          </a:xfrm>
          <a:prstGeom prst="rect">
            <a:avLst/>
          </a:prstGeom>
          <a:noFill/>
        </p:spPr>
        <p:txBody>
          <a:bodyPr wrap="square" rtlCol="0">
            <a:spAutoFit/>
          </a:bodyPr>
          <a:lstStyle/>
          <a:p>
            <a:r>
              <a:rPr lang="en-US" dirty="0"/>
              <a:t>Have not discussed different types of interactivities yet </a:t>
            </a:r>
          </a:p>
        </p:txBody>
      </p:sp>
      <p:grpSp>
        <p:nvGrpSpPr>
          <p:cNvPr id="2" name="Group 1">
            <a:extLst>
              <a:ext uri="{FF2B5EF4-FFF2-40B4-BE49-F238E27FC236}">
                <a16:creationId xmlns:a16="http://schemas.microsoft.com/office/drawing/2014/main" id="{D51F3E67-90AE-D287-7DA0-5219C6C682E1}"/>
              </a:ext>
            </a:extLst>
          </p:cNvPr>
          <p:cNvGrpSpPr/>
          <p:nvPr/>
        </p:nvGrpSpPr>
        <p:grpSpPr>
          <a:xfrm>
            <a:off x="332781" y="5896313"/>
            <a:ext cx="1160409" cy="854443"/>
            <a:chOff x="10926763" y="1652588"/>
            <a:chExt cx="3900487" cy="4646613"/>
          </a:xfrm>
        </p:grpSpPr>
        <p:sp>
          <p:nvSpPr>
            <p:cNvPr id="6" name="Freeform 5">
              <a:extLst>
                <a:ext uri="{FF2B5EF4-FFF2-40B4-BE49-F238E27FC236}">
                  <a16:creationId xmlns:a16="http://schemas.microsoft.com/office/drawing/2014/main" id="{EB18538B-DF0C-0679-75B5-78D898F19FDD}"/>
                </a:ext>
              </a:extLst>
            </p:cNvPr>
            <p:cNvSpPr>
              <a:spLocks/>
            </p:cNvSpPr>
            <p:nvPr/>
          </p:nvSpPr>
          <p:spPr bwMode="auto">
            <a:xfrm>
              <a:off x="10926763" y="1997076"/>
              <a:ext cx="3900487" cy="4164013"/>
            </a:xfrm>
            <a:custGeom>
              <a:avLst/>
              <a:gdLst>
                <a:gd name="T0" fmla="*/ 1024 w 1037"/>
                <a:gd name="T1" fmla="*/ 0 h 1107"/>
                <a:gd name="T2" fmla="*/ 1024 w 1037"/>
                <a:gd name="T3" fmla="*/ 0 h 1107"/>
                <a:gd name="T4" fmla="*/ 955 w 1037"/>
                <a:gd name="T5" fmla="*/ 996 h 1107"/>
                <a:gd name="T6" fmla="*/ 302 w 1037"/>
                <a:gd name="T7" fmla="*/ 1090 h 1107"/>
                <a:gd name="T8" fmla="*/ 0 w 1037"/>
                <a:gd name="T9" fmla="*/ 1068 h 1107"/>
                <a:gd name="T10" fmla="*/ 0 w 1037"/>
                <a:gd name="T11" fmla="*/ 1068 h 1107"/>
                <a:gd name="T12" fmla="*/ 384 w 1037"/>
                <a:gd name="T13" fmla="*/ 1107 h 1107"/>
                <a:gd name="T14" fmla="*/ 1037 w 1037"/>
                <a:gd name="T15" fmla="*/ 1051 h 1107"/>
                <a:gd name="T16" fmla="*/ 1024 w 1037"/>
                <a:gd name="T1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1107">
                  <a:moveTo>
                    <a:pt x="1024" y="0"/>
                  </a:moveTo>
                  <a:cubicBezTo>
                    <a:pt x="1024" y="0"/>
                    <a:pt x="1024" y="0"/>
                    <a:pt x="1024" y="0"/>
                  </a:cubicBezTo>
                  <a:cubicBezTo>
                    <a:pt x="1024" y="0"/>
                    <a:pt x="1005" y="786"/>
                    <a:pt x="955" y="996"/>
                  </a:cubicBezTo>
                  <a:cubicBezTo>
                    <a:pt x="955" y="996"/>
                    <a:pt x="676" y="1090"/>
                    <a:pt x="302" y="1090"/>
                  </a:cubicBezTo>
                  <a:cubicBezTo>
                    <a:pt x="206" y="1090"/>
                    <a:pt x="105" y="1084"/>
                    <a:pt x="0" y="1068"/>
                  </a:cubicBezTo>
                  <a:cubicBezTo>
                    <a:pt x="0" y="1068"/>
                    <a:pt x="0" y="1068"/>
                    <a:pt x="0" y="1068"/>
                  </a:cubicBezTo>
                  <a:cubicBezTo>
                    <a:pt x="110" y="1097"/>
                    <a:pt x="247" y="1107"/>
                    <a:pt x="384" y="1107"/>
                  </a:cubicBezTo>
                  <a:cubicBezTo>
                    <a:pt x="708" y="1107"/>
                    <a:pt x="1037" y="1051"/>
                    <a:pt x="1037" y="1051"/>
                  </a:cubicBezTo>
                  <a:cubicBezTo>
                    <a:pt x="1024" y="0"/>
                    <a:pt x="1024" y="0"/>
                    <a:pt x="1024" y="0"/>
                  </a:cubicBezTo>
                </a:path>
              </a:pathLst>
            </a:custGeom>
            <a:solidFill>
              <a:schemeClr val="tx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6">
              <a:extLst>
                <a:ext uri="{FF2B5EF4-FFF2-40B4-BE49-F238E27FC236}">
                  <a16:creationId xmlns:a16="http://schemas.microsoft.com/office/drawing/2014/main" id="{17D7D005-B1AE-E6D4-3330-95BDFF174C66}"/>
                </a:ext>
              </a:extLst>
            </p:cNvPr>
            <p:cNvSpPr>
              <a:spLocks/>
            </p:cNvSpPr>
            <p:nvPr/>
          </p:nvSpPr>
          <p:spPr bwMode="auto">
            <a:xfrm>
              <a:off x="10926763" y="1974851"/>
              <a:ext cx="3851275" cy="4324350"/>
            </a:xfrm>
            <a:custGeom>
              <a:avLst/>
              <a:gdLst>
                <a:gd name="T0" fmla="*/ 1024 w 1024"/>
                <a:gd name="T1" fmla="*/ 6 h 1150"/>
                <a:gd name="T2" fmla="*/ 955 w 1024"/>
                <a:gd name="T3" fmla="*/ 1002 h 1150"/>
                <a:gd name="T4" fmla="*/ 0 w 1024"/>
                <a:gd name="T5" fmla="*/ 1074 h 1150"/>
                <a:gd name="T6" fmla="*/ 0 w 1024"/>
                <a:gd name="T7" fmla="*/ 0 h 1150"/>
                <a:gd name="T8" fmla="*/ 1024 w 1024"/>
                <a:gd name="T9" fmla="*/ 6 h 1150"/>
              </a:gdLst>
              <a:ahLst/>
              <a:cxnLst>
                <a:cxn ang="0">
                  <a:pos x="T0" y="T1"/>
                </a:cxn>
                <a:cxn ang="0">
                  <a:pos x="T2" y="T3"/>
                </a:cxn>
                <a:cxn ang="0">
                  <a:pos x="T4" y="T5"/>
                </a:cxn>
                <a:cxn ang="0">
                  <a:pos x="T6" y="T7"/>
                </a:cxn>
                <a:cxn ang="0">
                  <a:pos x="T8" y="T9"/>
                </a:cxn>
              </a:cxnLst>
              <a:rect l="0" t="0" r="r" b="b"/>
              <a:pathLst>
                <a:path w="1024" h="1150">
                  <a:moveTo>
                    <a:pt x="1024" y="6"/>
                  </a:moveTo>
                  <a:cubicBezTo>
                    <a:pt x="1024" y="6"/>
                    <a:pt x="1005" y="792"/>
                    <a:pt x="955" y="1002"/>
                  </a:cubicBezTo>
                  <a:cubicBezTo>
                    <a:pt x="955" y="1002"/>
                    <a:pt x="515" y="1150"/>
                    <a:pt x="0" y="1074"/>
                  </a:cubicBezTo>
                  <a:cubicBezTo>
                    <a:pt x="0" y="0"/>
                    <a:pt x="0" y="0"/>
                    <a:pt x="0" y="0"/>
                  </a:cubicBezTo>
                  <a:cubicBezTo>
                    <a:pt x="1024" y="6"/>
                    <a:pt x="1024" y="6"/>
                    <a:pt x="1024" y="6"/>
                  </a:cubicBezTo>
                </a:path>
              </a:pathLst>
            </a:custGeom>
            <a:solidFill>
              <a:srgbClr val="FCE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400" dirty="0"/>
                <a:t>174 </a:t>
              </a:r>
            </a:p>
            <a:p>
              <a:r>
                <a:rPr lang="en-US" sz="1400" dirty="0"/>
                <a:t>use cases</a:t>
              </a:r>
            </a:p>
            <a:p>
              <a:r>
                <a:rPr lang="en-US" sz="1400" dirty="0"/>
                <a:t>reviewed</a:t>
              </a:r>
              <a:endParaRPr lang="id-ID" sz="1400" dirty="0"/>
            </a:p>
          </p:txBody>
        </p:sp>
        <p:sp>
          <p:nvSpPr>
            <p:cNvPr id="8" name="Freeform 12">
              <a:extLst>
                <a:ext uri="{FF2B5EF4-FFF2-40B4-BE49-F238E27FC236}">
                  <a16:creationId xmlns:a16="http://schemas.microsoft.com/office/drawing/2014/main" id="{007B806F-4409-5ADE-8C05-FDAD767CEBCE}"/>
                </a:ext>
              </a:extLst>
            </p:cNvPr>
            <p:cNvSpPr>
              <a:spLocks noEditPoints="1"/>
            </p:cNvSpPr>
            <p:nvPr/>
          </p:nvSpPr>
          <p:spPr bwMode="auto">
            <a:xfrm>
              <a:off x="12085638" y="1652588"/>
              <a:ext cx="1531938" cy="623887"/>
            </a:xfrm>
            <a:custGeom>
              <a:avLst/>
              <a:gdLst>
                <a:gd name="T0" fmla="*/ 372 w 406"/>
                <a:gd name="T1" fmla="*/ 0 h 163"/>
                <a:gd name="T2" fmla="*/ 37 w 406"/>
                <a:gd name="T3" fmla="*/ 48 h 163"/>
                <a:gd name="T4" fmla="*/ 0 w 406"/>
                <a:gd name="T5" fmla="*/ 50 h 163"/>
                <a:gd name="T6" fmla="*/ 34 w 406"/>
                <a:gd name="T7" fmla="*/ 72 h 163"/>
                <a:gd name="T8" fmla="*/ 11 w 406"/>
                <a:gd name="T9" fmla="*/ 88 h 163"/>
                <a:gd name="T10" fmla="*/ 37 w 406"/>
                <a:gd name="T11" fmla="*/ 107 h 163"/>
                <a:gd name="T12" fmla="*/ 25 w 406"/>
                <a:gd name="T13" fmla="*/ 131 h 163"/>
                <a:gd name="T14" fmla="*/ 52 w 406"/>
                <a:gd name="T15" fmla="*/ 134 h 163"/>
                <a:gd name="T16" fmla="*/ 41 w 406"/>
                <a:gd name="T17" fmla="*/ 163 h 163"/>
                <a:gd name="T18" fmla="*/ 72 w 406"/>
                <a:gd name="T19" fmla="*/ 163 h 163"/>
                <a:gd name="T20" fmla="*/ 406 w 406"/>
                <a:gd name="T21" fmla="*/ 120 h 163"/>
                <a:gd name="T22" fmla="*/ 374 w 406"/>
                <a:gd name="T23" fmla="*/ 113 h 163"/>
                <a:gd name="T24" fmla="*/ 397 w 406"/>
                <a:gd name="T25" fmla="*/ 81 h 163"/>
                <a:gd name="T26" fmla="*/ 372 w 406"/>
                <a:gd name="T27" fmla="*/ 75 h 163"/>
                <a:gd name="T28" fmla="*/ 388 w 406"/>
                <a:gd name="T29" fmla="*/ 48 h 163"/>
                <a:gd name="T30" fmla="*/ 361 w 406"/>
                <a:gd name="T31" fmla="*/ 41 h 163"/>
                <a:gd name="T32" fmla="*/ 372 w 406"/>
                <a:gd name="T33" fmla="*/ 0 h 163"/>
                <a:gd name="T34" fmla="*/ 372 w 406"/>
                <a:gd name="T35" fmla="*/ 0 h 163"/>
                <a:gd name="T36" fmla="*/ 372 w 406"/>
                <a:gd name="T37" fmla="*/ 0 h 163"/>
                <a:gd name="T38" fmla="*/ 372 w 406"/>
                <a:gd name="T3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163">
                  <a:moveTo>
                    <a:pt x="372" y="0"/>
                  </a:moveTo>
                  <a:cubicBezTo>
                    <a:pt x="317" y="23"/>
                    <a:pt x="37" y="48"/>
                    <a:pt x="37" y="48"/>
                  </a:cubicBezTo>
                  <a:cubicBezTo>
                    <a:pt x="0" y="50"/>
                    <a:pt x="0" y="50"/>
                    <a:pt x="0" y="50"/>
                  </a:cubicBezTo>
                  <a:cubicBezTo>
                    <a:pt x="34" y="72"/>
                    <a:pt x="34" y="72"/>
                    <a:pt x="34" y="72"/>
                  </a:cubicBezTo>
                  <a:cubicBezTo>
                    <a:pt x="11" y="88"/>
                    <a:pt x="11" y="88"/>
                    <a:pt x="11" y="88"/>
                  </a:cubicBezTo>
                  <a:cubicBezTo>
                    <a:pt x="37" y="107"/>
                    <a:pt x="37" y="107"/>
                    <a:pt x="37" y="107"/>
                  </a:cubicBezTo>
                  <a:cubicBezTo>
                    <a:pt x="25" y="131"/>
                    <a:pt x="25" y="131"/>
                    <a:pt x="25" y="131"/>
                  </a:cubicBezTo>
                  <a:cubicBezTo>
                    <a:pt x="52" y="134"/>
                    <a:pt x="52" y="134"/>
                    <a:pt x="52" y="134"/>
                  </a:cubicBezTo>
                  <a:cubicBezTo>
                    <a:pt x="41" y="163"/>
                    <a:pt x="41" y="163"/>
                    <a:pt x="41" y="163"/>
                  </a:cubicBezTo>
                  <a:cubicBezTo>
                    <a:pt x="52" y="163"/>
                    <a:pt x="62" y="163"/>
                    <a:pt x="72" y="163"/>
                  </a:cubicBezTo>
                  <a:cubicBezTo>
                    <a:pt x="257" y="163"/>
                    <a:pt x="406" y="120"/>
                    <a:pt x="406" y="120"/>
                  </a:cubicBezTo>
                  <a:cubicBezTo>
                    <a:pt x="374" y="113"/>
                    <a:pt x="374" y="113"/>
                    <a:pt x="374" y="113"/>
                  </a:cubicBezTo>
                  <a:cubicBezTo>
                    <a:pt x="397" y="81"/>
                    <a:pt x="397" y="81"/>
                    <a:pt x="397" y="81"/>
                  </a:cubicBezTo>
                  <a:cubicBezTo>
                    <a:pt x="372" y="75"/>
                    <a:pt x="372" y="75"/>
                    <a:pt x="372" y="75"/>
                  </a:cubicBezTo>
                  <a:cubicBezTo>
                    <a:pt x="388" y="48"/>
                    <a:pt x="388" y="48"/>
                    <a:pt x="388" y="48"/>
                  </a:cubicBezTo>
                  <a:cubicBezTo>
                    <a:pt x="361" y="41"/>
                    <a:pt x="361" y="41"/>
                    <a:pt x="361" y="41"/>
                  </a:cubicBezTo>
                  <a:cubicBezTo>
                    <a:pt x="372" y="0"/>
                    <a:pt x="372" y="0"/>
                    <a:pt x="372" y="0"/>
                  </a:cubicBezTo>
                  <a:moveTo>
                    <a:pt x="372" y="0"/>
                  </a:moveTo>
                  <a:cubicBezTo>
                    <a:pt x="372" y="0"/>
                    <a:pt x="372" y="0"/>
                    <a:pt x="372" y="0"/>
                  </a:cubicBezTo>
                  <a:cubicBezTo>
                    <a:pt x="372" y="0"/>
                    <a:pt x="372" y="0"/>
                    <a:pt x="372" y="0"/>
                  </a:cubicBezTo>
                </a:path>
              </a:pathLst>
            </a:custGeom>
            <a:solidFill>
              <a:schemeClr val="accent1">
                <a:alpha val="85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04233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9910662" cy="769441"/>
          </a:xfrm>
          <a:prstGeom prst="rect">
            <a:avLst/>
          </a:prstGeom>
          <a:noFill/>
        </p:spPr>
        <p:txBody>
          <a:bodyPr wrap="none" rtlCol="0">
            <a:spAutoFit/>
          </a:bodyPr>
          <a:lstStyle/>
          <a:p>
            <a:r>
              <a:rPr lang="en-US" sz="2800" b="1" dirty="0">
                <a:solidFill>
                  <a:srgbClr val="A100FF"/>
                </a:solidFill>
              </a:rPr>
              <a:t>Design: Determine Process Suitability for AR – Use Case Highlights</a:t>
            </a:r>
          </a:p>
          <a:p>
            <a:r>
              <a:rPr lang="en-US" sz="1600" i="1" dirty="0"/>
              <a:t>Medicals: Medical Training + Surgery Planning and Patient Care</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6"/>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67" name="Group 66">
            <a:extLst>
              <a:ext uri="{FF2B5EF4-FFF2-40B4-BE49-F238E27FC236}">
                <a16:creationId xmlns:a16="http://schemas.microsoft.com/office/drawing/2014/main" id="{DE22516B-671A-1639-DE2E-DEE65DD49ED6}"/>
              </a:ext>
            </a:extLst>
          </p:cNvPr>
          <p:cNvGrpSpPr/>
          <p:nvPr/>
        </p:nvGrpSpPr>
        <p:grpSpPr>
          <a:xfrm>
            <a:off x="9105365" y="4694016"/>
            <a:ext cx="2700727" cy="1279140"/>
            <a:chOff x="9300282" y="3263131"/>
            <a:chExt cx="2700727" cy="1279140"/>
          </a:xfrm>
        </p:grpSpPr>
        <p:grpSp>
          <p:nvGrpSpPr>
            <p:cNvPr id="47" name="Group 46">
              <a:extLst>
                <a:ext uri="{FF2B5EF4-FFF2-40B4-BE49-F238E27FC236}">
                  <a16:creationId xmlns:a16="http://schemas.microsoft.com/office/drawing/2014/main" id="{97C3B605-D2F9-A2C0-B069-78EB6D6383C7}"/>
                </a:ext>
              </a:extLst>
            </p:cNvPr>
            <p:cNvGrpSpPr/>
            <p:nvPr/>
          </p:nvGrpSpPr>
          <p:grpSpPr>
            <a:xfrm>
              <a:off x="9300282" y="3399989"/>
              <a:ext cx="2700727" cy="1142282"/>
              <a:chOff x="9300282" y="3364627"/>
              <a:chExt cx="2700727" cy="1142282"/>
            </a:xfrm>
          </p:grpSpPr>
          <p:sp>
            <p:nvSpPr>
              <p:cNvPr id="25" name="Rectangle: Rounded Corners 24">
                <a:extLst>
                  <a:ext uri="{FF2B5EF4-FFF2-40B4-BE49-F238E27FC236}">
                    <a16:creationId xmlns:a16="http://schemas.microsoft.com/office/drawing/2014/main" id="{88D6CAE9-2967-DE42-CF7E-37B8612FA7B1}"/>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27" name="Freeform 73">
                <a:extLst>
                  <a:ext uri="{FF2B5EF4-FFF2-40B4-BE49-F238E27FC236}">
                    <a16:creationId xmlns:a16="http://schemas.microsoft.com/office/drawing/2014/main" id="{D6CD756E-8783-BC5B-9155-B76058A33C44}"/>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Fiduciary/ Image</a:t>
                </a:r>
              </a:p>
            </p:txBody>
          </p:sp>
          <p:sp>
            <p:nvSpPr>
              <p:cNvPr id="28" name="Freeform 29">
                <a:extLst>
                  <a:ext uri="{FF2B5EF4-FFF2-40B4-BE49-F238E27FC236}">
                    <a16:creationId xmlns:a16="http://schemas.microsoft.com/office/drawing/2014/main" id="{C4DEC8DB-2CDF-5F59-B179-A361D6E2A5D0}"/>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Natural feature</a:t>
                </a:r>
              </a:p>
            </p:txBody>
          </p:sp>
          <p:sp>
            <p:nvSpPr>
              <p:cNvPr id="32" name="Freeform 33">
                <a:extLst>
                  <a:ext uri="{FF2B5EF4-FFF2-40B4-BE49-F238E27FC236}">
                    <a16:creationId xmlns:a16="http://schemas.microsoft.com/office/drawing/2014/main" id="{38002B2D-0A82-9298-C221-02E4EC94A16D}"/>
                  </a:ext>
                </a:extLst>
              </p:cNvPr>
              <p:cNvSpPr/>
              <p:nvPr/>
            </p:nvSpPr>
            <p:spPr>
              <a:xfrm>
                <a:off x="9465157"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Location</a:t>
                </a:r>
              </a:p>
            </p:txBody>
          </p:sp>
          <p:sp>
            <p:nvSpPr>
              <p:cNvPr id="33" name="Freeform 41">
                <a:extLst>
                  <a:ext uri="{FF2B5EF4-FFF2-40B4-BE49-F238E27FC236}">
                    <a16:creationId xmlns:a16="http://schemas.microsoft.com/office/drawing/2014/main" id="{0A43E540-5943-A168-63E1-AE5D30FBB8B7}"/>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Face</a:t>
                </a:r>
              </a:p>
            </p:txBody>
          </p:sp>
          <p:sp>
            <p:nvSpPr>
              <p:cNvPr id="34" name="Freeform 29">
                <a:extLst>
                  <a:ext uri="{FF2B5EF4-FFF2-40B4-BE49-F238E27FC236}">
                    <a16:creationId xmlns:a16="http://schemas.microsoft.com/office/drawing/2014/main" id="{738214AF-EAD1-525C-1443-A7CAD5502322}"/>
                  </a:ext>
                </a:extLst>
              </p:cNvPr>
              <p:cNvSpPr/>
              <p:nvPr/>
            </p:nvSpPr>
            <p:spPr>
              <a:xfrm>
                <a:off x="10274745"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World</a:t>
                </a:r>
              </a:p>
            </p:txBody>
          </p:sp>
          <p:sp>
            <p:nvSpPr>
              <p:cNvPr id="35" name="Freeform 29">
                <a:extLst>
                  <a:ext uri="{FF2B5EF4-FFF2-40B4-BE49-F238E27FC236}">
                    <a16:creationId xmlns:a16="http://schemas.microsoft.com/office/drawing/2014/main" id="{8598F809-80B6-D263-E685-BF98271E7103}"/>
                  </a:ext>
                </a:extLst>
              </p:cNvPr>
              <p:cNvSpPr/>
              <p:nvPr/>
            </p:nvSpPr>
            <p:spPr>
              <a:xfrm>
                <a:off x="11084331"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Spatial</a:t>
                </a:r>
              </a:p>
            </p:txBody>
          </p:sp>
        </p:grpSp>
        <p:sp>
          <p:nvSpPr>
            <p:cNvPr id="59" name="TextBox 58">
              <a:extLst>
                <a:ext uri="{FF2B5EF4-FFF2-40B4-BE49-F238E27FC236}">
                  <a16:creationId xmlns:a16="http://schemas.microsoft.com/office/drawing/2014/main" id="{87F54167-7066-C093-B022-5B38CA7E2AE3}"/>
                </a:ext>
              </a:extLst>
            </p:cNvPr>
            <p:cNvSpPr txBox="1"/>
            <p:nvPr/>
          </p:nvSpPr>
          <p:spPr>
            <a:xfrm>
              <a:off x="9464299" y="3268645"/>
              <a:ext cx="1101520" cy="276999"/>
            </a:xfrm>
            <a:prstGeom prst="rect">
              <a:avLst/>
            </a:prstGeom>
            <a:solidFill>
              <a:schemeClr val="bg1"/>
            </a:solidFill>
          </p:spPr>
          <p:txBody>
            <a:bodyPr wrap="none" rtlCol="0">
              <a:spAutoFit/>
            </a:bodyPr>
            <a:lstStyle/>
            <a:p>
              <a:r>
                <a:rPr lang="en-US" sz="1200" b="1" dirty="0"/>
                <a:t>           Tracking</a:t>
              </a:r>
            </a:p>
          </p:txBody>
        </p:sp>
        <p:grpSp>
          <p:nvGrpSpPr>
            <p:cNvPr id="54" name="Group 53">
              <a:extLst>
                <a:ext uri="{FF2B5EF4-FFF2-40B4-BE49-F238E27FC236}">
                  <a16:creationId xmlns:a16="http://schemas.microsoft.com/office/drawing/2014/main" id="{20EE6A4E-93F7-488A-B7B5-E007AF89C167}"/>
                </a:ext>
              </a:extLst>
            </p:cNvPr>
            <p:cNvGrpSpPr>
              <a:grpSpLocks noChangeAspect="1"/>
            </p:cNvGrpSpPr>
            <p:nvPr/>
          </p:nvGrpSpPr>
          <p:grpSpPr bwMode="auto">
            <a:xfrm>
              <a:off x="9555685" y="3263131"/>
              <a:ext cx="288000" cy="288707"/>
              <a:chOff x="1378" y="455"/>
              <a:chExt cx="408" cy="409"/>
            </a:xfrm>
            <a:solidFill>
              <a:srgbClr val="000000"/>
            </a:solidFill>
          </p:grpSpPr>
          <p:sp>
            <p:nvSpPr>
              <p:cNvPr id="55" name="Freeform 10">
                <a:extLst>
                  <a:ext uri="{FF2B5EF4-FFF2-40B4-BE49-F238E27FC236}">
                    <a16:creationId xmlns:a16="http://schemas.microsoft.com/office/drawing/2014/main" id="{8836AEAA-A4FE-4CAF-BBD1-950ED03BFEBA}"/>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6" name="Freeform 11">
                <a:extLst>
                  <a:ext uri="{FF2B5EF4-FFF2-40B4-BE49-F238E27FC236}">
                    <a16:creationId xmlns:a16="http://schemas.microsoft.com/office/drawing/2014/main" id="{26440262-AFCB-48C7-98E3-01894FCFE8D0}"/>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7" name="Freeform 12">
                <a:extLst>
                  <a:ext uri="{FF2B5EF4-FFF2-40B4-BE49-F238E27FC236}">
                    <a16:creationId xmlns:a16="http://schemas.microsoft.com/office/drawing/2014/main" id="{A14F77DD-EA8E-416F-8B97-9A9B841A8E5D}"/>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8" name="Freeform 13">
                <a:extLst>
                  <a:ext uri="{FF2B5EF4-FFF2-40B4-BE49-F238E27FC236}">
                    <a16:creationId xmlns:a16="http://schemas.microsoft.com/office/drawing/2014/main" id="{F057B358-C4FD-49A8-B2B8-57C31BD444B9}"/>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66" name="Group 65">
            <a:extLst>
              <a:ext uri="{FF2B5EF4-FFF2-40B4-BE49-F238E27FC236}">
                <a16:creationId xmlns:a16="http://schemas.microsoft.com/office/drawing/2014/main" id="{36EF7270-6F85-E350-0238-E5209AA4894A}"/>
              </a:ext>
            </a:extLst>
          </p:cNvPr>
          <p:cNvGrpSpPr/>
          <p:nvPr/>
        </p:nvGrpSpPr>
        <p:grpSpPr>
          <a:xfrm>
            <a:off x="9105365" y="1231833"/>
            <a:ext cx="2700727" cy="1790424"/>
            <a:chOff x="9296754" y="1380694"/>
            <a:chExt cx="2700727" cy="1790424"/>
          </a:xfrm>
        </p:grpSpPr>
        <p:grpSp>
          <p:nvGrpSpPr>
            <p:cNvPr id="48" name="Group 47">
              <a:extLst>
                <a:ext uri="{FF2B5EF4-FFF2-40B4-BE49-F238E27FC236}">
                  <a16:creationId xmlns:a16="http://schemas.microsoft.com/office/drawing/2014/main" id="{07E394C2-7F77-FF50-08F3-217879DA92D9}"/>
                </a:ext>
              </a:extLst>
            </p:cNvPr>
            <p:cNvGrpSpPr/>
            <p:nvPr/>
          </p:nvGrpSpPr>
          <p:grpSpPr>
            <a:xfrm>
              <a:off x="9296754" y="1523858"/>
              <a:ext cx="2700727" cy="1647260"/>
              <a:chOff x="9296754" y="1523858"/>
              <a:chExt cx="2700727" cy="1647260"/>
            </a:xfrm>
          </p:grpSpPr>
          <p:sp>
            <p:nvSpPr>
              <p:cNvPr id="2" name="Rectangle: Rounded Corners 1">
                <a:extLst>
                  <a:ext uri="{FF2B5EF4-FFF2-40B4-BE49-F238E27FC236}">
                    <a16:creationId xmlns:a16="http://schemas.microsoft.com/office/drawing/2014/main" id="{71FE69FD-3230-428A-A775-A6398FC01C2B}"/>
                  </a:ext>
                </a:extLst>
              </p:cNvPr>
              <p:cNvSpPr/>
              <p:nvPr/>
            </p:nvSpPr>
            <p:spPr>
              <a:xfrm>
                <a:off x="9296754" y="1523858"/>
                <a:ext cx="2700727" cy="1647260"/>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14" name="Freeform 73">
                <a:extLst>
                  <a:ext uri="{FF2B5EF4-FFF2-40B4-BE49-F238E27FC236}">
                    <a16:creationId xmlns:a16="http://schemas.microsoft.com/office/drawing/2014/main" id="{AB91061D-7023-4F6D-927A-3D88E353DC63}"/>
                  </a:ext>
                </a:extLst>
              </p:cNvPr>
              <p:cNvSpPr/>
              <p:nvPr/>
            </p:nvSpPr>
            <p:spPr>
              <a:xfrm>
                <a:off x="9440582" y="1748997"/>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Info enriching</a:t>
                </a:r>
              </a:p>
            </p:txBody>
          </p:sp>
          <p:sp>
            <p:nvSpPr>
              <p:cNvPr id="18" name="Freeform 29">
                <a:extLst>
                  <a:ext uri="{FF2B5EF4-FFF2-40B4-BE49-F238E27FC236}">
                    <a16:creationId xmlns:a16="http://schemas.microsoft.com/office/drawing/2014/main" id="{92D8DD91-FFBD-466C-BAAF-82AE9F897832}"/>
                  </a:ext>
                </a:extLst>
              </p:cNvPr>
              <p:cNvSpPr/>
              <p:nvPr/>
            </p:nvSpPr>
            <p:spPr>
              <a:xfrm>
                <a:off x="9440582" y="2179805"/>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20" name="Freeform 33">
                <a:extLst>
                  <a:ext uri="{FF2B5EF4-FFF2-40B4-BE49-F238E27FC236}">
                    <a16:creationId xmlns:a16="http://schemas.microsoft.com/office/drawing/2014/main" id="{FB23FEDC-19A4-42E9-AF7A-3789ECADDEDE}"/>
                  </a:ext>
                </a:extLst>
              </p:cNvPr>
              <p:cNvSpPr/>
              <p:nvPr/>
            </p:nvSpPr>
            <p:spPr>
              <a:xfrm>
                <a:off x="9440582" y="261061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Work instructions</a:t>
                </a:r>
              </a:p>
            </p:txBody>
          </p:sp>
          <p:sp>
            <p:nvSpPr>
              <p:cNvPr id="21" name="Freeform 41">
                <a:extLst>
                  <a:ext uri="{FF2B5EF4-FFF2-40B4-BE49-F238E27FC236}">
                    <a16:creationId xmlns:a16="http://schemas.microsoft.com/office/drawing/2014/main" id="{953479DE-A771-4EFA-867F-4EDF16D787DE}"/>
                  </a:ext>
                </a:extLst>
              </p:cNvPr>
              <p:cNvSpPr/>
              <p:nvPr/>
            </p:nvSpPr>
            <p:spPr>
              <a:xfrm>
                <a:off x="10663758" y="1748997"/>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Navigation</a:t>
                </a:r>
              </a:p>
            </p:txBody>
          </p:sp>
          <p:sp>
            <p:nvSpPr>
              <p:cNvPr id="22" name="Freeform 29">
                <a:extLst>
                  <a:ext uri="{FF2B5EF4-FFF2-40B4-BE49-F238E27FC236}">
                    <a16:creationId xmlns:a16="http://schemas.microsoft.com/office/drawing/2014/main" id="{56F4B4AF-932D-7F44-3387-49DED2D32C21}"/>
                  </a:ext>
                </a:extLst>
              </p:cNvPr>
              <p:cNvSpPr/>
              <p:nvPr/>
            </p:nvSpPr>
            <p:spPr>
              <a:xfrm>
                <a:off x="10663758" y="2186757"/>
                <a:ext cx="1134000" cy="3456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Hard-to-simulate environment</a:t>
                </a:r>
              </a:p>
            </p:txBody>
          </p:sp>
        </p:grpSp>
        <p:sp>
          <p:nvSpPr>
            <p:cNvPr id="45" name="TextBox 44">
              <a:extLst>
                <a:ext uri="{FF2B5EF4-FFF2-40B4-BE49-F238E27FC236}">
                  <a16:creationId xmlns:a16="http://schemas.microsoft.com/office/drawing/2014/main" id="{095050BF-D6A4-00A2-06B6-30969FAA9922}"/>
                </a:ext>
              </a:extLst>
            </p:cNvPr>
            <p:cNvSpPr txBox="1"/>
            <p:nvPr/>
          </p:nvSpPr>
          <p:spPr>
            <a:xfrm>
              <a:off x="9440582" y="1380694"/>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62" name="Group 77">
              <a:extLst>
                <a:ext uri="{FF2B5EF4-FFF2-40B4-BE49-F238E27FC236}">
                  <a16:creationId xmlns:a16="http://schemas.microsoft.com/office/drawing/2014/main" id="{B93DA789-9A0A-9AAD-7140-417E09158860}"/>
                </a:ext>
              </a:extLst>
            </p:cNvPr>
            <p:cNvGrpSpPr>
              <a:grpSpLocks noChangeAspect="1"/>
            </p:cNvGrpSpPr>
            <p:nvPr/>
          </p:nvGrpSpPr>
          <p:grpSpPr bwMode="auto">
            <a:xfrm>
              <a:off x="9579685" y="1395101"/>
              <a:ext cx="294792" cy="252000"/>
              <a:chOff x="3613" y="1954"/>
              <a:chExt cx="434" cy="371"/>
            </a:xfrm>
            <a:solidFill>
              <a:srgbClr val="000000"/>
            </a:solidFill>
          </p:grpSpPr>
          <p:sp>
            <p:nvSpPr>
              <p:cNvPr id="63" name="Freeform 78">
                <a:extLst>
                  <a:ext uri="{FF2B5EF4-FFF2-40B4-BE49-F238E27FC236}">
                    <a16:creationId xmlns:a16="http://schemas.microsoft.com/office/drawing/2014/main" id="{D63F645F-D221-D1B6-69A3-323A2742881D}"/>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4" name="Freeform 79">
                <a:extLst>
                  <a:ext uri="{FF2B5EF4-FFF2-40B4-BE49-F238E27FC236}">
                    <a16:creationId xmlns:a16="http://schemas.microsoft.com/office/drawing/2014/main" id="{B08A7300-CA4E-D00B-DEF1-F65975166380}"/>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5" name="Freeform 80">
                <a:extLst>
                  <a:ext uri="{FF2B5EF4-FFF2-40B4-BE49-F238E27FC236}">
                    <a16:creationId xmlns:a16="http://schemas.microsoft.com/office/drawing/2014/main" id="{8DA0BD4E-64A9-8186-B54E-3BC73D804CA4}"/>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grpSp>
      <p:pic>
        <p:nvPicPr>
          <p:cNvPr id="13" name="Online Media 12" title="A hospital revolution: VSI HoloMedicine®">
            <a:hlinkClick r:id="" action="ppaction://media"/>
            <a:extLst>
              <a:ext uri="{FF2B5EF4-FFF2-40B4-BE49-F238E27FC236}">
                <a16:creationId xmlns:a16="http://schemas.microsoft.com/office/drawing/2014/main" id="{105A54D0-025E-70FE-1A41-EA04B4CC18EC}"/>
              </a:ext>
            </a:extLst>
          </p:cNvPr>
          <p:cNvPicPr>
            <a:picLocks noRot="1" noChangeAspect="1"/>
          </p:cNvPicPr>
          <p:nvPr>
            <a:videoFile r:link="rId1"/>
          </p:nvPr>
        </p:nvPicPr>
        <p:blipFill>
          <a:blip r:embed="rId7"/>
          <a:stretch>
            <a:fillRect/>
          </a:stretch>
        </p:blipFill>
        <p:spPr>
          <a:xfrm>
            <a:off x="4343400" y="3916643"/>
            <a:ext cx="4533023" cy="2561158"/>
          </a:xfrm>
          <a:prstGeom prst="rect">
            <a:avLst/>
          </a:prstGeom>
        </p:spPr>
      </p:pic>
      <p:pic>
        <p:nvPicPr>
          <p:cNvPr id="26" name="Online Media 23" title="Demonstration of AugMedicine: Lung cases">
            <a:hlinkClick r:id="" action="ppaction://media"/>
            <a:extLst>
              <a:ext uri="{FF2B5EF4-FFF2-40B4-BE49-F238E27FC236}">
                <a16:creationId xmlns:a16="http://schemas.microsoft.com/office/drawing/2014/main" id="{18B2CA25-1946-71BA-21BF-252E35C20DF6}"/>
              </a:ext>
            </a:extLst>
          </p:cNvPr>
          <p:cNvPicPr>
            <a:picLocks noRot="1" noChangeAspect="1"/>
          </p:cNvPicPr>
          <p:nvPr>
            <a:videoFile r:link="rId2"/>
          </p:nvPr>
        </p:nvPicPr>
        <p:blipFill>
          <a:blip r:embed="rId8"/>
          <a:stretch>
            <a:fillRect/>
          </a:stretch>
        </p:blipFill>
        <p:spPr>
          <a:xfrm>
            <a:off x="334932" y="1246240"/>
            <a:ext cx="4402156" cy="2487219"/>
          </a:xfrm>
          <a:prstGeom prst="rect">
            <a:avLst/>
          </a:prstGeom>
        </p:spPr>
      </p:pic>
      <p:grpSp>
        <p:nvGrpSpPr>
          <p:cNvPr id="29" name="Group 28">
            <a:extLst>
              <a:ext uri="{FF2B5EF4-FFF2-40B4-BE49-F238E27FC236}">
                <a16:creationId xmlns:a16="http://schemas.microsoft.com/office/drawing/2014/main" id="{91D37861-F0CC-0856-87DB-3F2DD828D2A6}"/>
              </a:ext>
            </a:extLst>
          </p:cNvPr>
          <p:cNvGrpSpPr/>
          <p:nvPr/>
        </p:nvGrpSpPr>
        <p:grpSpPr>
          <a:xfrm>
            <a:off x="9105365" y="3222109"/>
            <a:ext cx="2700727" cy="1272055"/>
            <a:chOff x="9296754" y="4641368"/>
            <a:chExt cx="2700727" cy="1272055"/>
          </a:xfrm>
        </p:grpSpPr>
        <p:grpSp>
          <p:nvGrpSpPr>
            <p:cNvPr id="30" name="Group 29">
              <a:extLst>
                <a:ext uri="{FF2B5EF4-FFF2-40B4-BE49-F238E27FC236}">
                  <a16:creationId xmlns:a16="http://schemas.microsoft.com/office/drawing/2014/main" id="{2429D868-A8B4-4BEE-502A-4CB886BD2627}"/>
                </a:ext>
              </a:extLst>
            </p:cNvPr>
            <p:cNvGrpSpPr/>
            <p:nvPr/>
          </p:nvGrpSpPr>
          <p:grpSpPr>
            <a:xfrm>
              <a:off x="9296754" y="4771141"/>
              <a:ext cx="2700727" cy="1142282"/>
              <a:chOff x="9296754" y="4771141"/>
              <a:chExt cx="2700727" cy="1142282"/>
            </a:xfrm>
          </p:grpSpPr>
          <p:sp>
            <p:nvSpPr>
              <p:cNvPr id="42" name="Rectangle: Rounded Corners 41">
                <a:extLst>
                  <a:ext uri="{FF2B5EF4-FFF2-40B4-BE49-F238E27FC236}">
                    <a16:creationId xmlns:a16="http://schemas.microsoft.com/office/drawing/2014/main" id="{0E826210-A018-48FD-D040-1D2260C45BDB}"/>
                  </a:ext>
                </a:extLst>
              </p:cNvPr>
              <p:cNvSpPr/>
              <p:nvPr/>
            </p:nvSpPr>
            <p:spPr>
              <a:xfrm>
                <a:off x="9296754" y="4771141"/>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43" name="Freeform 73">
                <a:extLst>
                  <a:ext uri="{FF2B5EF4-FFF2-40B4-BE49-F238E27FC236}">
                    <a16:creationId xmlns:a16="http://schemas.microsoft.com/office/drawing/2014/main" id="{88267BB9-60D0-83C8-BEEC-23D645E299A8}"/>
                  </a:ext>
                </a:extLst>
              </p:cNvPr>
              <p:cNvSpPr/>
              <p:nvPr/>
            </p:nvSpPr>
            <p:spPr>
              <a:xfrm>
                <a:off x="9458582"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Gesture</a:t>
                </a:r>
              </a:p>
            </p:txBody>
          </p:sp>
          <p:sp>
            <p:nvSpPr>
              <p:cNvPr id="44" name="Freeform 29">
                <a:extLst>
                  <a:ext uri="{FF2B5EF4-FFF2-40B4-BE49-F238E27FC236}">
                    <a16:creationId xmlns:a16="http://schemas.microsoft.com/office/drawing/2014/main" id="{3F2C9F06-5984-40BF-FF36-E8F3E6B05944}"/>
                  </a:ext>
                </a:extLst>
              </p:cNvPr>
              <p:cNvSpPr/>
              <p:nvPr/>
            </p:nvSpPr>
            <p:spPr>
              <a:xfrm>
                <a:off x="11077758"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Gaze</a:t>
                </a:r>
              </a:p>
            </p:txBody>
          </p:sp>
          <p:sp>
            <p:nvSpPr>
              <p:cNvPr id="49" name="Freeform 33">
                <a:extLst>
                  <a:ext uri="{FF2B5EF4-FFF2-40B4-BE49-F238E27FC236}">
                    <a16:creationId xmlns:a16="http://schemas.microsoft.com/office/drawing/2014/main" id="{4439CD59-88D5-5B64-2E89-380607E442A2}"/>
                  </a:ext>
                </a:extLst>
              </p:cNvPr>
              <p:cNvSpPr/>
              <p:nvPr/>
            </p:nvSpPr>
            <p:spPr>
              <a:xfrm>
                <a:off x="9461629" y="5429174"/>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50" name="Freeform 41">
                <a:extLst>
                  <a:ext uri="{FF2B5EF4-FFF2-40B4-BE49-F238E27FC236}">
                    <a16:creationId xmlns:a16="http://schemas.microsoft.com/office/drawing/2014/main" id="{8C7ADF87-37B4-4A98-01E5-D9C0EC7423B9}"/>
                  </a:ext>
                </a:extLst>
              </p:cNvPr>
              <p:cNvSpPr/>
              <p:nvPr/>
            </p:nvSpPr>
            <p:spPr>
              <a:xfrm>
                <a:off x="10268170" y="4995742"/>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Voice</a:t>
                </a:r>
              </a:p>
            </p:txBody>
          </p:sp>
        </p:grpSp>
        <p:sp>
          <p:nvSpPr>
            <p:cNvPr id="31" name="TextBox 30">
              <a:extLst>
                <a:ext uri="{FF2B5EF4-FFF2-40B4-BE49-F238E27FC236}">
                  <a16:creationId xmlns:a16="http://schemas.microsoft.com/office/drawing/2014/main" id="{427CFB98-0D09-72C1-60A2-B46A55FF5477}"/>
                </a:ext>
              </a:extLst>
            </p:cNvPr>
            <p:cNvSpPr txBox="1"/>
            <p:nvPr/>
          </p:nvSpPr>
          <p:spPr>
            <a:xfrm>
              <a:off x="9457204" y="4643788"/>
              <a:ext cx="1740926" cy="276999"/>
            </a:xfrm>
            <a:prstGeom prst="rect">
              <a:avLst/>
            </a:prstGeom>
            <a:solidFill>
              <a:schemeClr val="bg1"/>
            </a:solidFill>
          </p:spPr>
          <p:txBody>
            <a:bodyPr wrap="none" rtlCol="0">
              <a:spAutoFit/>
            </a:bodyPr>
            <a:lstStyle/>
            <a:p>
              <a:r>
                <a:rPr lang="en-US" sz="1200" b="1" dirty="0"/>
                <a:t>             User Interactivity</a:t>
              </a:r>
            </a:p>
          </p:txBody>
        </p:sp>
        <p:sp>
          <p:nvSpPr>
            <p:cNvPr id="37" name="Freeform 11">
              <a:extLst>
                <a:ext uri="{FF2B5EF4-FFF2-40B4-BE49-F238E27FC236}">
                  <a16:creationId xmlns:a16="http://schemas.microsoft.com/office/drawing/2014/main" id="{75D4C82C-D440-5C62-7D1F-B1E5E6A95785}"/>
                </a:ext>
              </a:extLst>
            </p:cNvPr>
            <p:cNvSpPr>
              <a:spLocks noChangeAspect="1" noEditPoints="1"/>
            </p:cNvSpPr>
            <p:nvPr/>
          </p:nvSpPr>
          <p:spPr bwMode="auto">
            <a:xfrm>
              <a:off x="9555685" y="4641368"/>
              <a:ext cx="386461" cy="288000"/>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4085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3"/>
                </p:tgtEl>
              </p:cMediaNode>
            </p:video>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seq concurrent="1" nextAc="seek">
              <p:cTn id="17" restart="whenNotActive" fill="hold" evtFilter="cancelBubble" nodeType="interactiveSeq">
                <p:stCondLst>
                  <p:cond evt="onClick" delay="0">
                    <p:tgtEl>
                      <p:spTgt spid="2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6"/>
                                        </p:tgtEl>
                                      </p:cBhvr>
                                    </p:cmd>
                                  </p:childTnLst>
                                </p:cTn>
                              </p:par>
                            </p:childTnLst>
                          </p:cTn>
                        </p:par>
                      </p:childTnLst>
                    </p:cTn>
                  </p:par>
                </p:childTnLst>
              </p:cTn>
              <p:nextCondLst>
                <p:cond evt="onClick" delay="0">
                  <p:tgtEl>
                    <p:spTgt spid="26"/>
                  </p:tgtEl>
                </p:cond>
              </p:nextCondLst>
            </p:seq>
            <p:video>
              <p:cMediaNode vol="80000">
                <p:cTn id="22" fill="hold" display="0">
                  <p:stCondLst>
                    <p:cond delay="indefinite"/>
                  </p:stCondLst>
                </p:cTn>
                <p:tgtEl>
                  <p:spTgt spid="26"/>
                </p:tgtEl>
              </p:cMediaNode>
            </p:video>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10159512" cy="769441"/>
          </a:xfrm>
          <a:prstGeom prst="rect">
            <a:avLst/>
          </a:prstGeom>
          <a:noFill/>
        </p:spPr>
        <p:txBody>
          <a:bodyPr wrap="none" rtlCol="0">
            <a:spAutoFit/>
          </a:bodyPr>
          <a:lstStyle/>
          <a:p>
            <a:r>
              <a:rPr lang="en-US" sz="2800" b="1" dirty="0">
                <a:solidFill>
                  <a:srgbClr val="A100FF"/>
                </a:solidFill>
              </a:rPr>
              <a:t>Design: Determine Process Suitability for AR – Use Case Highlights</a:t>
            </a:r>
          </a:p>
          <a:p>
            <a:r>
              <a:rPr lang="en-US" sz="1600" i="1" dirty="0"/>
              <a:t>Emergency Services: Firefighter with X-Ray Vision + Using Drones and AR To Look for Buried Victims in Collapsed Buildings</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68" name="Group 67">
            <a:extLst>
              <a:ext uri="{FF2B5EF4-FFF2-40B4-BE49-F238E27FC236}">
                <a16:creationId xmlns:a16="http://schemas.microsoft.com/office/drawing/2014/main" id="{ABFF81C3-D086-4717-C2B5-FD216BB472B9}"/>
              </a:ext>
            </a:extLst>
          </p:cNvPr>
          <p:cNvGrpSpPr/>
          <p:nvPr/>
        </p:nvGrpSpPr>
        <p:grpSpPr>
          <a:xfrm>
            <a:off x="9105365" y="3229194"/>
            <a:ext cx="2700727" cy="1272055"/>
            <a:chOff x="9296754" y="4641368"/>
            <a:chExt cx="2700727" cy="1272055"/>
          </a:xfrm>
        </p:grpSpPr>
        <p:grpSp>
          <p:nvGrpSpPr>
            <p:cNvPr id="46" name="Group 45">
              <a:extLst>
                <a:ext uri="{FF2B5EF4-FFF2-40B4-BE49-F238E27FC236}">
                  <a16:creationId xmlns:a16="http://schemas.microsoft.com/office/drawing/2014/main" id="{70748A95-618C-3270-CAA6-83604090A0F2}"/>
                </a:ext>
              </a:extLst>
            </p:cNvPr>
            <p:cNvGrpSpPr/>
            <p:nvPr/>
          </p:nvGrpSpPr>
          <p:grpSpPr>
            <a:xfrm>
              <a:off x="9296754" y="4771141"/>
              <a:ext cx="2700727" cy="1142282"/>
              <a:chOff x="9296754" y="4771141"/>
              <a:chExt cx="2700727" cy="1142282"/>
            </a:xfrm>
          </p:grpSpPr>
          <p:sp>
            <p:nvSpPr>
              <p:cNvPr id="36" name="Rectangle: Rounded Corners 35">
                <a:extLst>
                  <a:ext uri="{FF2B5EF4-FFF2-40B4-BE49-F238E27FC236}">
                    <a16:creationId xmlns:a16="http://schemas.microsoft.com/office/drawing/2014/main" id="{E5D296B8-FE42-0957-815A-69018EC639A6}"/>
                  </a:ext>
                </a:extLst>
              </p:cNvPr>
              <p:cNvSpPr/>
              <p:nvPr/>
            </p:nvSpPr>
            <p:spPr>
              <a:xfrm>
                <a:off x="9296754" y="4771141"/>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38" name="Freeform 73">
                <a:extLst>
                  <a:ext uri="{FF2B5EF4-FFF2-40B4-BE49-F238E27FC236}">
                    <a16:creationId xmlns:a16="http://schemas.microsoft.com/office/drawing/2014/main" id="{C0068722-B57D-0F55-0B3D-5548382DA87B}"/>
                  </a:ext>
                </a:extLst>
              </p:cNvPr>
              <p:cNvSpPr/>
              <p:nvPr/>
            </p:nvSpPr>
            <p:spPr>
              <a:xfrm>
                <a:off x="9458582"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Gesture</a:t>
                </a:r>
              </a:p>
            </p:txBody>
          </p:sp>
          <p:sp>
            <p:nvSpPr>
              <p:cNvPr id="39" name="Freeform 29">
                <a:extLst>
                  <a:ext uri="{FF2B5EF4-FFF2-40B4-BE49-F238E27FC236}">
                    <a16:creationId xmlns:a16="http://schemas.microsoft.com/office/drawing/2014/main" id="{B0256C04-EF17-0967-8346-599EA1AF7C35}"/>
                  </a:ext>
                </a:extLst>
              </p:cNvPr>
              <p:cNvSpPr/>
              <p:nvPr/>
            </p:nvSpPr>
            <p:spPr>
              <a:xfrm>
                <a:off x="11077758"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Gaze</a:t>
                </a:r>
              </a:p>
            </p:txBody>
          </p:sp>
          <p:sp>
            <p:nvSpPr>
              <p:cNvPr id="40" name="Freeform 33">
                <a:extLst>
                  <a:ext uri="{FF2B5EF4-FFF2-40B4-BE49-F238E27FC236}">
                    <a16:creationId xmlns:a16="http://schemas.microsoft.com/office/drawing/2014/main" id="{BE780626-4E81-C4B3-5FCA-9A1F4BCF1F5B}"/>
                  </a:ext>
                </a:extLst>
              </p:cNvPr>
              <p:cNvSpPr/>
              <p:nvPr/>
            </p:nvSpPr>
            <p:spPr>
              <a:xfrm>
                <a:off x="9461629" y="5429174"/>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41" name="Freeform 41">
                <a:extLst>
                  <a:ext uri="{FF2B5EF4-FFF2-40B4-BE49-F238E27FC236}">
                    <a16:creationId xmlns:a16="http://schemas.microsoft.com/office/drawing/2014/main" id="{CFFC31B3-9607-D81F-B0C7-FBA8B29E193F}"/>
                  </a:ext>
                </a:extLst>
              </p:cNvPr>
              <p:cNvSpPr/>
              <p:nvPr/>
            </p:nvSpPr>
            <p:spPr>
              <a:xfrm>
                <a:off x="10268170"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Voice</a:t>
                </a:r>
              </a:p>
            </p:txBody>
          </p:sp>
        </p:grpSp>
        <p:sp>
          <p:nvSpPr>
            <p:cNvPr id="61" name="TextBox 60">
              <a:extLst>
                <a:ext uri="{FF2B5EF4-FFF2-40B4-BE49-F238E27FC236}">
                  <a16:creationId xmlns:a16="http://schemas.microsoft.com/office/drawing/2014/main" id="{A5711BBB-179C-63DF-5880-F688E379DF6C}"/>
                </a:ext>
              </a:extLst>
            </p:cNvPr>
            <p:cNvSpPr txBox="1"/>
            <p:nvPr/>
          </p:nvSpPr>
          <p:spPr>
            <a:xfrm>
              <a:off x="9457204" y="4643788"/>
              <a:ext cx="1740926" cy="276999"/>
            </a:xfrm>
            <a:prstGeom prst="rect">
              <a:avLst/>
            </a:prstGeom>
            <a:solidFill>
              <a:schemeClr val="bg1"/>
            </a:solidFill>
          </p:spPr>
          <p:txBody>
            <a:bodyPr wrap="none" rtlCol="0">
              <a:spAutoFit/>
            </a:bodyPr>
            <a:lstStyle/>
            <a:p>
              <a:r>
                <a:rPr lang="en-US" sz="1200" b="1" dirty="0"/>
                <a:t>             User Interactivity</a:t>
              </a:r>
            </a:p>
          </p:txBody>
        </p:sp>
        <p:sp>
          <p:nvSpPr>
            <p:cNvPr id="60" name="Freeform 11">
              <a:extLst>
                <a:ext uri="{FF2B5EF4-FFF2-40B4-BE49-F238E27FC236}">
                  <a16:creationId xmlns:a16="http://schemas.microsoft.com/office/drawing/2014/main" id="{2580D887-E211-0BCE-8EF6-740BA6201A63}"/>
                </a:ext>
              </a:extLst>
            </p:cNvPr>
            <p:cNvSpPr>
              <a:spLocks noChangeAspect="1" noEditPoints="1"/>
            </p:cNvSpPr>
            <p:nvPr/>
          </p:nvSpPr>
          <p:spPr bwMode="auto">
            <a:xfrm>
              <a:off x="9555685" y="4641368"/>
              <a:ext cx="386461" cy="288000"/>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36EF7270-6F85-E350-0238-E5209AA4894A}"/>
              </a:ext>
            </a:extLst>
          </p:cNvPr>
          <p:cNvGrpSpPr/>
          <p:nvPr/>
        </p:nvGrpSpPr>
        <p:grpSpPr>
          <a:xfrm>
            <a:off x="9105365" y="1231833"/>
            <a:ext cx="2700727" cy="1790424"/>
            <a:chOff x="9296754" y="1380694"/>
            <a:chExt cx="2700727" cy="1790424"/>
          </a:xfrm>
        </p:grpSpPr>
        <p:grpSp>
          <p:nvGrpSpPr>
            <p:cNvPr id="48" name="Group 47">
              <a:extLst>
                <a:ext uri="{FF2B5EF4-FFF2-40B4-BE49-F238E27FC236}">
                  <a16:creationId xmlns:a16="http://schemas.microsoft.com/office/drawing/2014/main" id="{07E394C2-7F77-FF50-08F3-217879DA92D9}"/>
                </a:ext>
              </a:extLst>
            </p:cNvPr>
            <p:cNvGrpSpPr/>
            <p:nvPr/>
          </p:nvGrpSpPr>
          <p:grpSpPr>
            <a:xfrm>
              <a:off x="9296754" y="1523858"/>
              <a:ext cx="2700727" cy="1647260"/>
              <a:chOff x="9296754" y="1523858"/>
              <a:chExt cx="2700727" cy="1647260"/>
            </a:xfrm>
          </p:grpSpPr>
          <p:sp>
            <p:nvSpPr>
              <p:cNvPr id="2" name="Rectangle: Rounded Corners 1">
                <a:extLst>
                  <a:ext uri="{FF2B5EF4-FFF2-40B4-BE49-F238E27FC236}">
                    <a16:creationId xmlns:a16="http://schemas.microsoft.com/office/drawing/2014/main" id="{71FE69FD-3230-428A-A775-A6398FC01C2B}"/>
                  </a:ext>
                </a:extLst>
              </p:cNvPr>
              <p:cNvSpPr/>
              <p:nvPr/>
            </p:nvSpPr>
            <p:spPr>
              <a:xfrm>
                <a:off x="9296754" y="1523858"/>
                <a:ext cx="2700727" cy="1647260"/>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14" name="Freeform 73">
                <a:extLst>
                  <a:ext uri="{FF2B5EF4-FFF2-40B4-BE49-F238E27FC236}">
                    <a16:creationId xmlns:a16="http://schemas.microsoft.com/office/drawing/2014/main" id="{AB91061D-7023-4F6D-927A-3D88E353DC63}"/>
                  </a:ext>
                </a:extLst>
              </p:cNvPr>
              <p:cNvSpPr/>
              <p:nvPr/>
            </p:nvSpPr>
            <p:spPr>
              <a:xfrm>
                <a:off x="9440582" y="1748997"/>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Info enriching</a:t>
                </a:r>
              </a:p>
            </p:txBody>
          </p:sp>
          <p:sp>
            <p:nvSpPr>
              <p:cNvPr id="18" name="Freeform 29">
                <a:extLst>
                  <a:ext uri="{FF2B5EF4-FFF2-40B4-BE49-F238E27FC236}">
                    <a16:creationId xmlns:a16="http://schemas.microsoft.com/office/drawing/2014/main" id="{92D8DD91-FFBD-466C-BAAF-82AE9F897832}"/>
                  </a:ext>
                </a:extLst>
              </p:cNvPr>
              <p:cNvSpPr/>
              <p:nvPr/>
            </p:nvSpPr>
            <p:spPr>
              <a:xfrm>
                <a:off x="9440582" y="2179805"/>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Collaboration</a:t>
                </a:r>
              </a:p>
            </p:txBody>
          </p:sp>
          <p:sp>
            <p:nvSpPr>
              <p:cNvPr id="20" name="Freeform 33">
                <a:extLst>
                  <a:ext uri="{FF2B5EF4-FFF2-40B4-BE49-F238E27FC236}">
                    <a16:creationId xmlns:a16="http://schemas.microsoft.com/office/drawing/2014/main" id="{FB23FEDC-19A4-42E9-AF7A-3789ECADDEDE}"/>
                  </a:ext>
                </a:extLst>
              </p:cNvPr>
              <p:cNvSpPr/>
              <p:nvPr/>
            </p:nvSpPr>
            <p:spPr>
              <a:xfrm>
                <a:off x="9440582" y="261061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Work instructions</a:t>
                </a:r>
              </a:p>
            </p:txBody>
          </p:sp>
          <p:sp>
            <p:nvSpPr>
              <p:cNvPr id="21" name="Freeform 41">
                <a:extLst>
                  <a:ext uri="{FF2B5EF4-FFF2-40B4-BE49-F238E27FC236}">
                    <a16:creationId xmlns:a16="http://schemas.microsoft.com/office/drawing/2014/main" id="{953479DE-A771-4EFA-867F-4EDF16D787DE}"/>
                  </a:ext>
                </a:extLst>
              </p:cNvPr>
              <p:cNvSpPr/>
              <p:nvPr/>
            </p:nvSpPr>
            <p:spPr>
              <a:xfrm>
                <a:off x="10663758" y="1748997"/>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Navigation</a:t>
                </a:r>
              </a:p>
            </p:txBody>
          </p:sp>
          <p:sp>
            <p:nvSpPr>
              <p:cNvPr id="22" name="Freeform 29">
                <a:extLst>
                  <a:ext uri="{FF2B5EF4-FFF2-40B4-BE49-F238E27FC236}">
                    <a16:creationId xmlns:a16="http://schemas.microsoft.com/office/drawing/2014/main" id="{56F4B4AF-932D-7F44-3387-49DED2D32C21}"/>
                  </a:ext>
                </a:extLst>
              </p:cNvPr>
              <p:cNvSpPr/>
              <p:nvPr/>
            </p:nvSpPr>
            <p:spPr>
              <a:xfrm>
                <a:off x="10663758" y="2186757"/>
                <a:ext cx="1134000" cy="3456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Hard-to-simulate environment</a:t>
                </a:r>
              </a:p>
            </p:txBody>
          </p:sp>
        </p:grpSp>
        <p:sp>
          <p:nvSpPr>
            <p:cNvPr id="45" name="TextBox 44">
              <a:extLst>
                <a:ext uri="{FF2B5EF4-FFF2-40B4-BE49-F238E27FC236}">
                  <a16:creationId xmlns:a16="http://schemas.microsoft.com/office/drawing/2014/main" id="{095050BF-D6A4-00A2-06B6-30969FAA9922}"/>
                </a:ext>
              </a:extLst>
            </p:cNvPr>
            <p:cNvSpPr txBox="1"/>
            <p:nvPr/>
          </p:nvSpPr>
          <p:spPr>
            <a:xfrm>
              <a:off x="9440582" y="1380694"/>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62" name="Group 77">
              <a:extLst>
                <a:ext uri="{FF2B5EF4-FFF2-40B4-BE49-F238E27FC236}">
                  <a16:creationId xmlns:a16="http://schemas.microsoft.com/office/drawing/2014/main" id="{B93DA789-9A0A-9AAD-7140-417E09158860}"/>
                </a:ext>
              </a:extLst>
            </p:cNvPr>
            <p:cNvGrpSpPr>
              <a:grpSpLocks noChangeAspect="1"/>
            </p:cNvGrpSpPr>
            <p:nvPr/>
          </p:nvGrpSpPr>
          <p:grpSpPr bwMode="auto">
            <a:xfrm>
              <a:off x="9579685" y="1395101"/>
              <a:ext cx="294792" cy="252000"/>
              <a:chOff x="3613" y="1954"/>
              <a:chExt cx="434" cy="371"/>
            </a:xfrm>
            <a:solidFill>
              <a:srgbClr val="000000"/>
            </a:solidFill>
          </p:grpSpPr>
          <p:sp>
            <p:nvSpPr>
              <p:cNvPr id="63" name="Freeform 78">
                <a:extLst>
                  <a:ext uri="{FF2B5EF4-FFF2-40B4-BE49-F238E27FC236}">
                    <a16:creationId xmlns:a16="http://schemas.microsoft.com/office/drawing/2014/main" id="{D63F645F-D221-D1B6-69A3-323A2742881D}"/>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4" name="Freeform 79">
                <a:extLst>
                  <a:ext uri="{FF2B5EF4-FFF2-40B4-BE49-F238E27FC236}">
                    <a16:creationId xmlns:a16="http://schemas.microsoft.com/office/drawing/2014/main" id="{B08A7300-CA4E-D00B-DEF1-F65975166380}"/>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5" name="Freeform 80">
                <a:extLst>
                  <a:ext uri="{FF2B5EF4-FFF2-40B4-BE49-F238E27FC236}">
                    <a16:creationId xmlns:a16="http://schemas.microsoft.com/office/drawing/2014/main" id="{8DA0BD4E-64A9-8186-B54E-3BC73D804CA4}"/>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grpSp>
      <p:pic>
        <p:nvPicPr>
          <p:cNvPr id="29" name="Picture 28">
            <a:hlinkClick r:id="rId5"/>
            <a:extLst>
              <a:ext uri="{FF2B5EF4-FFF2-40B4-BE49-F238E27FC236}">
                <a16:creationId xmlns:a16="http://schemas.microsoft.com/office/drawing/2014/main" id="{9438BABB-95FD-C821-ABD1-D69EBF18A0B2}"/>
              </a:ext>
            </a:extLst>
          </p:cNvPr>
          <p:cNvPicPr>
            <a:picLocks noChangeAspect="1"/>
          </p:cNvPicPr>
          <p:nvPr/>
        </p:nvPicPr>
        <p:blipFill>
          <a:blip r:embed="rId6"/>
          <a:stretch>
            <a:fillRect/>
          </a:stretch>
        </p:blipFill>
        <p:spPr>
          <a:xfrm>
            <a:off x="992104" y="1740939"/>
            <a:ext cx="7196277" cy="4047906"/>
          </a:xfrm>
          <a:prstGeom prst="rect">
            <a:avLst/>
          </a:prstGeom>
        </p:spPr>
      </p:pic>
      <p:grpSp>
        <p:nvGrpSpPr>
          <p:cNvPr id="31" name="Group 30">
            <a:extLst>
              <a:ext uri="{FF2B5EF4-FFF2-40B4-BE49-F238E27FC236}">
                <a16:creationId xmlns:a16="http://schemas.microsoft.com/office/drawing/2014/main" id="{B924FCDC-657E-8466-AB14-D580254452C8}"/>
              </a:ext>
            </a:extLst>
          </p:cNvPr>
          <p:cNvGrpSpPr/>
          <p:nvPr/>
        </p:nvGrpSpPr>
        <p:grpSpPr>
          <a:xfrm>
            <a:off x="9108893" y="4701101"/>
            <a:ext cx="2700727" cy="1279140"/>
            <a:chOff x="9300282" y="3263131"/>
            <a:chExt cx="2700727" cy="1279140"/>
          </a:xfrm>
        </p:grpSpPr>
        <p:grpSp>
          <p:nvGrpSpPr>
            <p:cNvPr id="37" name="Group 36">
              <a:extLst>
                <a:ext uri="{FF2B5EF4-FFF2-40B4-BE49-F238E27FC236}">
                  <a16:creationId xmlns:a16="http://schemas.microsoft.com/office/drawing/2014/main" id="{08865570-69C3-DF9C-4BDB-0C860CA87CF8}"/>
                </a:ext>
              </a:extLst>
            </p:cNvPr>
            <p:cNvGrpSpPr/>
            <p:nvPr/>
          </p:nvGrpSpPr>
          <p:grpSpPr>
            <a:xfrm>
              <a:off x="9300282" y="3399989"/>
              <a:ext cx="2700727" cy="1142282"/>
              <a:chOff x="9300282" y="3364627"/>
              <a:chExt cx="2700727" cy="1142282"/>
            </a:xfrm>
          </p:grpSpPr>
          <p:sp>
            <p:nvSpPr>
              <p:cNvPr id="52" name="Rectangle: Rounded Corners 51">
                <a:extLst>
                  <a:ext uri="{FF2B5EF4-FFF2-40B4-BE49-F238E27FC236}">
                    <a16:creationId xmlns:a16="http://schemas.microsoft.com/office/drawing/2014/main" id="{4BA82525-0F32-47AC-6426-31BF2A4A1FFB}"/>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3" name="Freeform 73">
                <a:extLst>
                  <a:ext uri="{FF2B5EF4-FFF2-40B4-BE49-F238E27FC236}">
                    <a16:creationId xmlns:a16="http://schemas.microsoft.com/office/drawing/2014/main" id="{35DFF24B-866A-8544-DDFD-E01B352DF79A}"/>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Fiduciary/ Image</a:t>
                </a:r>
              </a:p>
            </p:txBody>
          </p:sp>
          <p:sp>
            <p:nvSpPr>
              <p:cNvPr id="69" name="Freeform 29">
                <a:extLst>
                  <a:ext uri="{FF2B5EF4-FFF2-40B4-BE49-F238E27FC236}">
                    <a16:creationId xmlns:a16="http://schemas.microsoft.com/office/drawing/2014/main" id="{D45CD5BC-A6EE-C9B7-A4C6-C0260BB73551}"/>
                  </a:ext>
                </a:extLst>
              </p:cNvPr>
              <p:cNvSpPr/>
              <p:nvPr/>
            </p:nvSpPr>
            <p:spPr>
              <a:xfrm>
                <a:off x="11081286" y="3589228"/>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Natural feature</a:t>
                </a:r>
              </a:p>
            </p:txBody>
          </p:sp>
          <p:sp>
            <p:nvSpPr>
              <p:cNvPr id="70" name="Freeform 33">
                <a:extLst>
                  <a:ext uri="{FF2B5EF4-FFF2-40B4-BE49-F238E27FC236}">
                    <a16:creationId xmlns:a16="http://schemas.microsoft.com/office/drawing/2014/main" id="{26425A69-B45B-087D-7A66-19E93B3320C4}"/>
                  </a:ext>
                </a:extLst>
              </p:cNvPr>
              <p:cNvSpPr/>
              <p:nvPr/>
            </p:nvSpPr>
            <p:spPr>
              <a:xfrm>
                <a:off x="9465157"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Location</a:t>
                </a:r>
              </a:p>
            </p:txBody>
          </p:sp>
          <p:sp>
            <p:nvSpPr>
              <p:cNvPr id="71" name="Freeform 41">
                <a:extLst>
                  <a:ext uri="{FF2B5EF4-FFF2-40B4-BE49-F238E27FC236}">
                    <a16:creationId xmlns:a16="http://schemas.microsoft.com/office/drawing/2014/main" id="{3DFD3082-50C3-A110-80D8-7CE331C4E84E}"/>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Face</a:t>
                </a:r>
              </a:p>
            </p:txBody>
          </p:sp>
          <p:sp>
            <p:nvSpPr>
              <p:cNvPr id="72" name="Freeform 29">
                <a:extLst>
                  <a:ext uri="{FF2B5EF4-FFF2-40B4-BE49-F238E27FC236}">
                    <a16:creationId xmlns:a16="http://schemas.microsoft.com/office/drawing/2014/main" id="{3096DCA7-0161-2555-263A-9922D1D2EA0E}"/>
                  </a:ext>
                </a:extLst>
              </p:cNvPr>
              <p:cNvSpPr/>
              <p:nvPr/>
            </p:nvSpPr>
            <p:spPr>
              <a:xfrm>
                <a:off x="10274745"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World</a:t>
                </a:r>
              </a:p>
            </p:txBody>
          </p:sp>
          <p:sp>
            <p:nvSpPr>
              <p:cNvPr id="73" name="Freeform 29">
                <a:extLst>
                  <a:ext uri="{FF2B5EF4-FFF2-40B4-BE49-F238E27FC236}">
                    <a16:creationId xmlns:a16="http://schemas.microsoft.com/office/drawing/2014/main" id="{808518CD-12C4-93B0-64D7-7754BFB3C9CF}"/>
                  </a:ext>
                </a:extLst>
              </p:cNvPr>
              <p:cNvSpPr/>
              <p:nvPr/>
            </p:nvSpPr>
            <p:spPr>
              <a:xfrm>
                <a:off x="11084331"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Spatial</a:t>
                </a:r>
              </a:p>
            </p:txBody>
          </p:sp>
        </p:grpSp>
        <p:sp>
          <p:nvSpPr>
            <p:cNvPr id="42" name="TextBox 41">
              <a:extLst>
                <a:ext uri="{FF2B5EF4-FFF2-40B4-BE49-F238E27FC236}">
                  <a16:creationId xmlns:a16="http://schemas.microsoft.com/office/drawing/2014/main" id="{78B4EE0F-C0C9-9C8C-6DF7-6D96701A0548}"/>
                </a:ext>
              </a:extLst>
            </p:cNvPr>
            <p:cNvSpPr txBox="1"/>
            <p:nvPr/>
          </p:nvSpPr>
          <p:spPr>
            <a:xfrm>
              <a:off x="9464299" y="3268645"/>
              <a:ext cx="1101520" cy="276999"/>
            </a:xfrm>
            <a:prstGeom prst="rect">
              <a:avLst/>
            </a:prstGeom>
            <a:solidFill>
              <a:schemeClr val="bg1"/>
            </a:solidFill>
          </p:spPr>
          <p:txBody>
            <a:bodyPr wrap="none" rtlCol="0">
              <a:spAutoFit/>
            </a:bodyPr>
            <a:lstStyle/>
            <a:p>
              <a:r>
                <a:rPr lang="en-US" sz="1200" b="1" dirty="0"/>
                <a:t>           Tracking</a:t>
              </a:r>
            </a:p>
          </p:txBody>
        </p:sp>
        <p:grpSp>
          <p:nvGrpSpPr>
            <p:cNvPr id="43" name="Group 42">
              <a:extLst>
                <a:ext uri="{FF2B5EF4-FFF2-40B4-BE49-F238E27FC236}">
                  <a16:creationId xmlns:a16="http://schemas.microsoft.com/office/drawing/2014/main" id="{529F2B3D-5C0D-9250-A9C1-CAD9CA058C2F}"/>
                </a:ext>
              </a:extLst>
            </p:cNvPr>
            <p:cNvGrpSpPr>
              <a:grpSpLocks noChangeAspect="1"/>
            </p:cNvGrpSpPr>
            <p:nvPr/>
          </p:nvGrpSpPr>
          <p:grpSpPr bwMode="auto">
            <a:xfrm>
              <a:off x="9555685" y="3263131"/>
              <a:ext cx="288000" cy="288707"/>
              <a:chOff x="1378" y="455"/>
              <a:chExt cx="408" cy="409"/>
            </a:xfrm>
            <a:solidFill>
              <a:srgbClr val="000000"/>
            </a:solidFill>
          </p:grpSpPr>
          <p:sp>
            <p:nvSpPr>
              <p:cNvPr id="44" name="Freeform 10">
                <a:extLst>
                  <a:ext uri="{FF2B5EF4-FFF2-40B4-BE49-F238E27FC236}">
                    <a16:creationId xmlns:a16="http://schemas.microsoft.com/office/drawing/2014/main" id="{7636C827-17C3-3D2B-F887-E2950211E97E}"/>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9" name="Freeform 11">
                <a:extLst>
                  <a:ext uri="{FF2B5EF4-FFF2-40B4-BE49-F238E27FC236}">
                    <a16:creationId xmlns:a16="http://schemas.microsoft.com/office/drawing/2014/main" id="{02BF174A-6E4E-8597-7305-3E03860A189C}"/>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0" name="Freeform 12">
                <a:extLst>
                  <a:ext uri="{FF2B5EF4-FFF2-40B4-BE49-F238E27FC236}">
                    <a16:creationId xmlns:a16="http://schemas.microsoft.com/office/drawing/2014/main" id="{18B4C89B-EEBA-DA5F-C773-99AB76E7D3F4}"/>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1" name="Freeform 13">
                <a:extLst>
                  <a:ext uri="{FF2B5EF4-FFF2-40B4-BE49-F238E27FC236}">
                    <a16:creationId xmlns:a16="http://schemas.microsoft.com/office/drawing/2014/main" id="{1459C75A-9D91-8F75-43B8-BD402348B313}"/>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spTree>
    <p:extLst>
      <p:ext uri="{BB962C8B-B14F-4D97-AF65-F5344CB8AC3E}">
        <p14:creationId xmlns:p14="http://schemas.microsoft.com/office/powerpoint/2010/main" val="5092257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9910662" cy="769441"/>
          </a:xfrm>
          <a:prstGeom prst="rect">
            <a:avLst/>
          </a:prstGeom>
          <a:noFill/>
        </p:spPr>
        <p:txBody>
          <a:bodyPr wrap="none" rtlCol="0">
            <a:spAutoFit/>
          </a:bodyPr>
          <a:lstStyle/>
          <a:p>
            <a:r>
              <a:rPr lang="en-US" sz="2800" b="1" dirty="0">
                <a:solidFill>
                  <a:srgbClr val="A100FF"/>
                </a:solidFill>
              </a:rPr>
              <a:t>Design: Determine Process Suitability for AR – Use Case Highlights</a:t>
            </a:r>
          </a:p>
          <a:p>
            <a:r>
              <a:rPr lang="en-US" sz="1600" i="1" dirty="0"/>
              <a:t>Policing: Crime Scene 3D Mesh + Live Data Stream + Location Tracking To Avoid Friendly Fire</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5"/>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68" name="Group 67">
            <a:extLst>
              <a:ext uri="{FF2B5EF4-FFF2-40B4-BE49-F238E27FC236}">
                <a16:creationId xmlns:a16="http://schemas.microsoft.com/office/drawing/2014/main" id="{ABFF81C3-D086-4717-C2B5-FD216BB472B9}"/>
              </a:ext>
            </a:extLst>
          </p:cNvPr>
          <p:cNvGrpSpPr/>
          <p:nvPr/>
        </p:nvGrpSpPr>
        <p:grpSpPr>
          <a:xfrm>
            <a:off x="9105365" y="3222109"/>
            <a:ext cx="2700727" cy="1272055"/>
            <a:chOff x="9296754" y="4641368"/>
            <a:chExt cx="2700727" cy="1272055"/>
          </a:xfrm>
        </p:grpSpPr>
        <p:grpSp>
          <p:nvGrpSpPr>
            <p:cNvPr id="46" name="Group 45">
              <a:extLst>
                <a:ext uri="{FF2B5EF4-FFF2-40B4-BE49-F238E27FC236}">
                  <a16:creationId xmlns:a16="http://schemas.microsoft.com/office/drawing/2014/main" id="{70748A95-618C-3270-CAA6-83604090A0F2}"/>
                </a:ext>
              </a:extLst>
            </p:cNvPr>
            <p:cNvGrpSpPr/>
            <p:nvPr/>
          </p:nvGrpSpPr>
          <p:grpSpPr>
            <a:xfrm>
              <a:off x="9296754" y="4771141"/>
              <a:ext cx="2700727" cy="1142282"/>
              <a:chOff x="9296754" y="4771141"/>
              <a:chExt cx="2700727" cy="1142282"/>
            </a:xfrm>
          </p:grpSpPr>
          <p:sp>
            <p:nvSpPr>
              <p:cNvPr id="36" name="Rectangle: Rounded Corners 35">
                <a:extLst>
                  <a:ext uri="{FF2B5EF4-FFF2-40B4-BE49-F238E27FC236}">
                    <a16:creationId xmlns:a16="http://schemas.microsoft.com/office/drawing/2014/main" id="{E5D296B8-FE42-0957-815A-69018EC639A6}"/>
                  </a:ext>
                </a:extLst>
              </p:cNvPr>
              <p:cNvSpPr/>
              <p:nvPr/>
            </p:nvSpPr>
            <p:spPr>
              <a:xfrm>
                <a:off x="9296754" y="4771141"/>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38" name="Freeform 73">
                <a:extLst>
                  <a:ext uri="{FF2B5EF4-FFF2-40B4-BE49-F238E27FC236}">
                    <a16:creationId xmlns:a16="http://schemas.microsoft.com/office/drawing/2014/main" id="{C0068722-B57D-0F55-0B3D-5548382DA87B}"/>
                  </a:ext>
                </a:extLst>
              </p:cNvPr>
              <p:cNvSpPr/>
              <p:nvPr/>
            </p:nvSpPr>
            <p:spPr>
              <a:xfrm>
                <a:off x="9458582" y="4995742"/>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Gesture</a:t>
                </a:r>
              </a:p>
            </p:txBody>
          </p:sp>
          <p:sp>
            <p:nvSpPr>
              <p:cNvPr id="39" name="Freeform 29">
                <a:extLst>
                  <a:ext uri="{FF2B5EF4-FFF2-40B4-BE49-F238E27FC236}">
                    <a16:creationId xmlns:a16="http://schemas.microsoft.com/office/drawing/2014/main" id="{B0256C04-EF17-0967-8346-599EA1AF7C35}"/>
                  </a:ext>
                </a:extLst>
              </p:cNvPr>
              <p:cNvSpPr/>
              <p:nvPr/>
            </p:nvSpPr>
            <p:spPr>
              <a:xfrm>
                <a:off x="11077758"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Gaze</a:t>
                </a:r>
              </a:p>
            </p:txBody>
          </p:sp>
          <p:sp>
            <p:nvSpPr>
              <p:cNvPr id="40" name="Freeform 33">
                <a:extLst>
                  <a:ext uri="{FF2B5EF4-FFF2-40B4-BE49-F238E27FC236}">
                    <a16:creationId xmlns:a16="http://schemas.microsoft.com/office/drawing/2014/main" id="{BE780626-4E81-C4B3-5FCA-9A1F4BCF1F5B}"/>
                  </a:ext>
                </a:extLst>
              </p:cNvPr>
              <p:cNvSpPr/>
              <p:nvPr/>
            </p:nvSpPr>
            <p:spPr>
              <a:xfrm>
                <a:off x="9461629" y="5429174"/>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41" name="Freeform 41">
                <a:extLst>
                  <a:ext uri="{FF2B5EF4-FFF2-40B4-BE49-F238E27FC236}">
                    <a16:creationId xmlns:a16="http://schemas.microsoft.com/office/drawing/2014/main" id="{CFFC31B3-9607-D81F-B0C7-FBA8B29E193F}"/>
                  </a:ext>
                </a:extLst>
              </p:cNvPr>
              <p:cNvSpPr/>
              <p:nvPr/>
            </p:nvSpPr>
            <p:spPr>
              <a:xfrm>
                <a:off x="10268170" y="4995742"/>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Voice</a:t>
                </a:r>
              </a:p>
            </p:txBody>
          </p:sp>
        </p:grpSp>
        <p:sp>
          <p:nvSpPr>
            <p:cNvPr id="61" name="TextBox 60">
              <a:extLst>
                <a:ext uri="{FF2B5EF4-FFF2-40B4-BE49-F238E27FC236}">
                  <a16:creationId xmlns:a16="http://schemas.microsoft.com/office/drawing/2014/main" id="{A5711BBB-179C-63DF-5880-F688E379DF6C}"/>
                </a:ext>
              </a:extLst>
            </p:cNvPr>
            <p:cNvSpPr txBox="1"/>
            <p:nvPr/>
          </p:nvSpPr>
          <p:spPr>
            <a:xfrm>
              <a:off x="9457204" y="4643788"/>
              <a:ext cx="1740926" cy="276999"/>
            </a:xfrm>
            <a:prstGeom prst="rect">
              <a:avLst/>
            </a:prstGeom>
            <a:solidFill>
              <a:schemeClr val="bg1"/>
            </a:solidFill>
          </p:spPr>
          <p:txBody>
            <a:bodyPr wrap="none" rtlCol="0">
              <a:spAutoFit/>
            </a:bodyPr>
            <a:lstStyle/>
            <a:p>
              <a:r>
                <a:rPr lang="en-US" sz="1200" b="1" dirty="0"/>
                <a:t>             User Interactivity</a:t>
              </a:r>
            </a:p>
          </p:txBody>
        </p:sp>
        <p:sp>
          <p:nvSpPr>
            <p:cNvPr id="60" name="Freeform 11">
              <a:extLst>
                <a:ext uri="{FF2B5EF4-FFF2-40B4-BE49-F238E27FC236}">
                  <a16:creationId xmlns:a16="http://schemas.microsoft.com/office/drawing/2014/main" id="{2580D887-E211-0BCE-8EF6-740BA6201A63}"/>
                </a:ext>
              </a:extLst>
            </p:cNvPr>
            <p:cNvSpPr>
              <a:spLocks noChangeAspect="1" noEditPoints="1"/>
            </p:cNvSpPr>
            <p:nvPr/>
          </p:nvSpPr>
          <p:spPr bwMode="auto">
            <a:xfrm>
              <a:off x="9555685" y="4641368"/>
              <a:ext cx="386461" cy="288000"/>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36EF7270-6F85-E350-0238-E5209AA4894A}"/>
              </a:ext>
            </a:extLst>
          </p:cNvPr>
          <p:cNvGrpSpPr/>
          <p:nvPr/>
        </p:nvGrpSpPr>
        <p:grpSpPr>
          <a:xfrm>
            <a:off x="9105365" y="1231833"/>
            <a:ext cx="2700727" cy="1790424"/>
            <a:chOff x="9296754" y="1380694"/>
            <a:chExt cx="2700727" cy="1790424"/>
          </a:xfrm>
        </p:grpSpPr>
        <p:grpSp>
          <p:nvGrpSpPr>
            <p:cNvPr id="48" name="Group 47">
              <a:extLst>
                <a:ext uri="{FF2B5EF4-FFF2-40B4-BE49-F238E27FC236}">
                  <a16:creationId xmlns:a16="http://schemas.microsoft.com/office/drawing/2014/main" id="{07E394C2-7F77-FF50-08F3-217879DA92D9}"/>
                </a:ext>
              </a:extLst>
            </p:cNvPr>
            <p:cNvGrpSpPr/>
            <p:nvPr/>
          </p:nvGrpSpPr>
          <p:grpSpPr>
            <a:xfrm>
              <a:off x="9296754" y="1523858"/>
              <a:ext cx="2700727" cy="1647260"/>
              <a:chOff x="9296754" y="1523858"/>
              <a:chExt cx="2700727" cy="1647260"/>
            </a:xfrm>
          </p:grpSpPr>
          <p:sp>
            <p:nvSpPr>
              <p:cNvPr id="2" name="Rectangle: Rounded Corners 1">
                <a:extLst>
                  <a:ext uri="{FF2B5EF4-FFF2-40B4-BE49-F238E27FC236}">
                    <a16:creationId xmlns:a16="http://schemas.microsoft.com/office/drawing/2014/main" id="{71FE69FD-3230-428A-A775-A6398FC01C2B}"/>
                  </a:ext>
                </a:extLst>
              </p:cNvPr>
              <p:cNvSpPr/>
              <p:nvPr/>
            </p:nvSpPr>
            <p:spPr>
              <a:xfrm>
                <a:off x="9296754" y="1523858"/>
                <a:ext cx="2700727" cy="1647260"/>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14" name="Freeform 73">
                <a:extLst>
                  <a:ext uri="{FF2B5EF4-FFF2-40B4-BE49-F238E27FC236}">
                    <a16:creationId xmlns:a16="http://schemas.microsoft.com/office/drawing/2014/main" id="{AB91061D-7023-4F6D-927A-3D88E353DC63}"/>
                  </a:ext>
                </a:extLst>
              </p:cNvPr>
              <p:cNvSpPr/>
              <p:nvPr/>
            </p:nvSpPr>
            <p:spPr>
              <a:xfrm>
                <a:off x="9440582" y="1748997"/>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Info enriching</a:t>
                </a:r>
              </a:p>
            </p:txBody>
          </p:sp>
          <p:sp>
            <p:nvSpPr>
              <p:cNvPr id="18" name="Freeform 29">
                <a:extLst>
                  <a:ext uri="{FF2B5EF4-FFF2-40B4-BE49-F238E27FC236}">
                    <a16:creationId xmlns:a16="http://schemas.microsoft.com/office/drawing/2014/main" id="{92D8DD91-FFBD-466C-BAAF-82AE9F897832}"/>
                  </a:ext>
                </a:extLst>
              </p:cNvPr>
              <p:cNvSpPr/>
              <p:nvPr/>
            </p:nvSpPr>
            <p:spPr>
              <a:xfrm>
                <a:off x="9440582" y="2179805"/>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20" name="Freeform 33">
                <a:extLst>
                  <a:ext uri="{FF2B5EF4-FFF2-40B4-BE49-F238E27FC236}">
                    <a16:creationId xmlns:a16="http://schemas.microsoft.com/office/drawing/2014/main" id="{FB23FEDC-19A4-42E9-AF7A-3789ECADDEDE}"/>
                  </a:ext>
                </a:extLst>
              </p:cNvPr>
              <p:cNvSpPr/>
              <p:nvPr/>
            </p:nvSpPr>
            <p:spPr>
              <a:xfrm>
                <a:off x="9440582" y="261061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Work instructions</a:t>
                </a:r>
              </a:p>
            </p:txBody>
          </p:sp>
          <p:sp>
            <p:nvSpPr>
              <p:cNvPr id="21" name="Freeform 41">
                <a:extLst>
                  <a:ext uri="{FF2B5EF4-FFF2-40B4-BE49-F238E27FC236}">
                    <a16:creationId xmlns:a16="http://schemas.microsoft.com/office/drawing/2014/main" id="{953479DE-A771-4EFA-867F-4EDF16D787DE}"/>
                  </a:ext>
                </a:extLst>
              </p:cNvPr>
              <p:cNvSpPr/>
              <p:nvPr/>
            </p:nvSpPr>
            <p:spPr>
              <a:xfrm>
                <a:off x="10663758" y="1748997"/>
                <a:ext cx="1134000" cy="344171"/>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Navigation</a:t>
                </a:r>
              </a:p>
            </p:txBody>
          </p:sp>
          <p:sp>
            <p:nvSpPr>
              <p:cNvPr id="22" name="Freeform 29">
                <a:extLst>
                  <a:ext uri="{FF2B5EF4-FFF2-40B4-BE49-F238E27FC236}">
                    <a16:creationId xmlns:a16="http://schemas.microsoft.com/office/drawing/2014/main" id="{56F4B4AF-932D-7F44-3387-49DED2D32C21}"/>
                  </a:ext>
                </a:extLst>
              </p:cNvPr>
              <p:cNvSpPr/>
              <p:nvPr/>
            </p:nvSpPr>
            <p:spPr>
              <a:xfrm>
                <a:off x="10663758" y="2186757"/>
                <a:ext cx="1134000" cy="3456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Hard-to-simulate environment</a:t>
                </a:r>
              </a:p>
            </p:txBody>
          </p:sp>
        </p:grpSp>
        <p:sp>
          <p:nvSpPr>
            <p:cNvPr id="45" name="TextBox 44">
              <a:extLst>
                <a:ext uri="{FF2B5EF4-FFF2-40B4-BE49-F238E27FC236}">
                  <a16:creationId xmlns:a16="http://schemas.microsoft.com/office/drawing/2014/main" id="{095050BF-D6A4-00A2-06B6-30969FAA9922}"/>
                </a:ext>
              </a:extLst>
            </p:cNvPr>
            <p:cNvSpPr txBox="1"/>
            <p:nvPr/>
          </p:nvSpPr>
          <p:spPr>
            <a:xfrm>
              <a:off x="9440582" y="1380694"/>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62" name="Group 77">
              <a:extLst>
                <a:ext uri="{FF2B5EF4-FFF2-40B4-BE49-F238E27FC236}">
                  <a16:creationId xmlns:a16="http://schemas.microsoft.com/office/drawing/2014/main" id="{B93DA789-9A0A-9AAD-7140-417E09158860}"/>
                </a:ext>
              </a:extLst>
            </p:cNvPr>
            <p:cNvGrpSpPr>
              <a:grpSpLocks noChangeAspect="1"/>
            </p:cNvGrpSpPr>
            <p:nvPr/>
          </p:nvGrpSpPr>
          <p:grpSpPr bwMode="auto">
            <a:xfrm>
              <a:off x="9579685" y="1395101"/>
              <a:ext cx="294792" cy="252000"/>
              <a:chOff x="3613" y="1954"/>
              <a:chExt cx="434" cy="371"/>
            </a:xfrm>
            <a:solidFill>
              <a:srgbClr val="000000"/>
            </a:solidFill>
          </p:grpSpPr>
          <p:sp>
            <p:nvSpPr>
              <p:cNvPr id="63" name="Freeform 78">
                <a:extLst>
                  <a:ext uri="{FF2B5EF4-FFF2-40B4-BE49-F238E27FC236}">
                    <a16:creationId xmlns:a16="http://schemas.microsoft.com/office/drawing/2014/main" id="{D63F645F-D221-D1B6-69A3-323A2742881D}"/>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4" name="Freeform 79">
                <a:extLst>
                  <a:ext uri="{FF2B5EF4-FFF2-40B4-BE49-F238E27FC236}">
                    <a16:creationId xmlns:a16="http://schemas.microsoft.com/office/drawing/2014/main" id="{B08A7300-CA4E-D00B-DEF1-F65975166380}"/>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5" name="Freeform 80">
                <a:extLst>
                  <a:ext uri="{FF2B5EF4-FFF2-40B4-BE49-F238E27FC236}">
                    <a16:creationId xmlns:a16="http://schemas.microsoft.com/office/drawing/2014/main" id="{8DA0BD4E-64A9-8186-B54E-3BC73D804CA4}"/>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grpSp>
      <p:pic>
        <p:nvPicPr>
          <p:cNvPr id="13" name="Online Media 12" title="Microsoft HoloLens: Partner Spotlight with Black Marble">
            <a:hlinkClick r:id="" action="ppaction://media"/>
            <a:extLst>
              <a:ext uri="{FF2B5EF4-FFF2-40B4-BE49-F238E27FC236}">
                <a16:creationId xmlns:a16="http://schemas.microsoft.com/office/drawing/2014/main" id="{2D8FAA35-472D-350D-607B-3E58579FA1D6}"/>
              </a:ext>
            </a:extLst>
          </p:cNvPr>
          <p:cNvPicPr>
            <a:picLocks noRot="1" noChangeAspect="1"/>
          </p:cNvPicPr>
          <p:nvPr>
            <a:videoFile r:link="rId1"/>
          </p:nvPr>
        </p:nvPicPr>
        <p:blipFill>
          <a:blip r:embed="rId6"/>
          <a:stretch>
            <a:fillRect/>
          </a:stretch>
        </p:blipFill>
        <p:spPr>
          <a:xfrm>
            <a:off x="302984" y="1246240"/>
            <a:ext cx="5108926" cy="2886544"/>
          </a:xfrm>
          <a:prstGeom prst="rect">
            <a:avLst/>
          </a:prstGeom>
        </p:spPr>
      </p:pic>
      <p:pic>
        <p:nvPicPr>
          <p:cNvPr id="30" name="Picture 29">
            <a:hlinkClick r:id="rId7"/>
            <a:extLst>
              <a:ext uri="{FF2B5EF4-FFF2-40B4-BE49-F238E27FC236}">
                <a16:creationId xmlns:a16="http://schemas.microsoft.com/office/drawing/2014/main" id="{0C24B30E-94EC-B8CB-B591-3B4BEBA07CDD}"/>
              </a:ext>
            </a:extLst>
          </p:cNvPr>
          <p:cNvPicPr>
            <a:picLocks noChangeAspect="1"/>
          </p:cNvPicPr>
          <p:nvPr/>
        </p:nvPicPr>
        <p:blipFill>
          <a:blip r:embed="rId8"/>
          <a:stretch>
            <a:fillRect/>
          </a:stretch>
        </p:blipFill>
        <p:spPr>
          <a:xfrm>
            <a:off x="4670024" y="4274211"/>
            <a:ext cx="4172465" cy="2347012"/>
          </a:xfrm>
          <a:prstGeom prst="rect">
            <a:avLst/>
          </a:prstGeom>
        </p:spPr>
      </p:pic>
      <p:grpSp>
        <p:nvGrpSpPr>
          <p:cNvPr id="31" name="Group 30">
            <a:extLst>
              <a:ext uri="{FF2B5EF4-FFF2-40B4-BE49-F238E27FC236}">
                <a16:creationId xmlns:a16="http://schemas.microsoft.com/office/drawing/2014/main" id="{B2045E3A-F12A-76DD-A2CF-29E93EBEE474}"/>
              </a:ext>
            </a:extLst>
          </p:cNvPr>
          <p:cNvGrpSpPr/>
          <p:nvPr/>
        </p:nvGrpSpPr>
        <p:grpSpPr>
          <a:xfrm>
            <a:off x="9109259" y="4694016"/>
            <a:ext cx="2700727" cy="1279140"/>
            <a:chOff x="9300282" y="3263131"/>
            <a:chExt cx="2700727" cy="1279140"/>
          </a:xfrm>
        </p:grpSpPr>
        <p:grpSp>
          <p:nvGrpSpPr>
            <p:cNvPr id="37" name="Group 36">
              <a:extLst>
                <a:ext uri="{FF2B5EF4-FFF2-40B4-BE49-F238E27FC236}">
                  <a16:creationId xmlns:a16="http://schemas.microsoft.com/office/drawing/2014/main" id="{92A2A8A9-FC40-D3F1-F5DB-FC0ACAB6A4C9}"/>
                </a:ext>
              </a:extLst>
            </p:cNvPr>
            <p:cNvGrpSpPr/>
            <p:nvPr/>
          </p:nvGrpSpPr>
          <p:grpSpPr>
            <a:xfrm>
              <a:off x="9300282" y="3399989"/>
              <a:ext cx="2700727" cy="1142282"/>
              <a:chOff x="9300282" y="3364627"/>
              <a:chExt cx="2700727" cy="1142282"/>
            </a:xfrm>
          </p:grpSpPr>
          <p:sp>
            <p:nvSpPr>
              <p:cNvPr id="52" name="Rectangle: Rounded Corners 51">
                <a:extLst>
                  <a:ext uri="{FF2B5EF4-FFF2-40B4-BE49-F238E27FC236}">
                    <a16:creationId xmlns:a16="http://schemas.microsoft.com/office/drawing/2014/main" id="{D6C2763A-A328-3F71-240B-7CDDBEF9F243}"/>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3" name="Freeform 73">
                <a:extLst>
                  <a:ext uri="{FF2B5EF4-FFF2-40B4-BE49-F238E27FC236}">
                    <a16:creationId xmlns:a16="http://schemas.microsoft.com/office/drawing/2014/main" id="{71543665-4934-D838-A827-D608C20902E8}"/>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Fiduciary/ Image</a:t>
                </a:r>
              </a:p>
            </p:txBody>
          </p:sp>
          <p:sp>
            <p:nvSpPr>
              <p:cNvPr id="69" name="Freeform 29">
                <a:extLst>
                  <a:ext uri="{FF2B5EF4-FFF2-40B4-BE49-F238E27FC236}">
                    <a16:creationId xmlns:a16="http://schemas.microsoft.com/office/drawing/2014/main" id="{5688C99A-A095-45EF-FCC8-61C31B31206E}"/>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Natural feature</a:t>
                </a:r>
              </a:p>
            </p:txBody>
          </p:sp>
          <p:sp>
            <p:nvSpPr>
              <p:cNvPr id="70" name="Freeform 33">
                <a:extLst>
                  <a:ext uri="{FF2B5EF4-FFF2-40B4-BE49-F238E27FC236}">
                    <a16:creationId xmlns:a16="http://schemas.microsoft.com/office/drawing/2014/main" id="{C74A58A1-A2F7-01D3-98CD-F1C231087A04}"/>
                  </a:ext>
                </a:extLst>
              </p:cNvPr>
              <p:cNvSpPr/>
              <p:nvPr/>
            </p:nvSpPr>
            <p:spPr>
              <a:xfrm>
                <a:off x="9465157"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Location</a:t>
                </a:r>
              </a:p>
            </p:txBody>
          </p:sp>
          <p:sp>
            <p:nvSpPr>
              <p:cNvPr id="71" name="Freeform 41">
                <a:extLst>
                  <a:ext uri="{FF2B5EF4-FFF2-40B4-BE49-F238E27FC236}">
                    <a16:creationId xmlns:a16="http://schemas.microsoft.com/office/drawing/2014/main" id="{02EFC86D-F0D2-B3C2-3BB7-8C7598663613}"/>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Face</a:t>
                </a:r>
              </a:p>
            </p:txBody>
          </p:sp>
          <p:sp>
            <p:nvSpPr>
              <p:cNvPr id="72" name="Freeform 29">
                <a:extLst>
                  <a:ext uri="{FF2B5EF4-FFF2-40B4-BE49-F238E27FC236}">
                    <a16:creationId xmlns:a16="http://schemas.microsoft.com/office/drawing/2014/main" id="{0A5B26EC-0E23-AF4C-2C99-6325BC2824BD}"/>
                  </a:ext>
                </a:extLst>
              </p:cNvPr>
              <p:cNvSpPr/>
              <p:nvPr/>
            </p:nvSpPr>
            <p:spPr>
              <a:xfrm>
                <a:off x="10274745"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World</a:t>
                </a:r>
              </a:p>
            </p:txBody>
          </p:sp>
          <p:sp>
            <p:nvSpPr>
              <p:cNvPr id="73" name="Freeform 29">
                <a:extLst>
                  <a:ext uri="{FF2B5EF4-FFF2-40B4-BE49-F238E27FC236}">
                    <a16:creationId xmlns:a16="http://schemas.microsoft.com/office/drawing/2014/main" id="{C2C4BFE5-E09D-494E-4171-9398D1630A46}"/>
                  </a:ext>
                </a:extLst>
              </p:cNvPr>
              <p:cNvSpPr/>
              <p:nvPr/>
            </p:nvSpPr>
            <p:spPr>
              <a:xfrm>
                <a:off x="11084331"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Spatial</a:t>
                </a:r>
              </a:p>
            </p:txBody>
          </p:sp>
        </p:grpSp>
        <p:sp>
          <p:nvSpPr>
            <p:cNvPr id="42" name="TextBox 41">
              <a:extLst>
                <a:ext uri="{FF2B5EF4-FFF2-40B4-BE49-F238E27FC236}">
                  <a16:creationId xmlns:a16="http://schemas.microsoft.com/office/drawing/2014/main" id="{688F03AB-541D-8073-F77C-ADE92E9D8D37}"/>
                </a:ext>
              </a:extLst>
            </p:cNvPr>
            <p:cNvSpPr txBox="1"/>
            <p:nvPr/>
          </p:nvSpPr>
          <p:spPr>
            <a:xfrm>
              <a:off x="9464299" y="3268645"/>
              <a:ext cx="1101520" cy="276999"/>
            </a:xfrm>
            <a:prstGeom prst="rect">
              <a:avLst/>
            </a:prstGeom>
            <a:solidFill>
              <a:schemeClr val="bg1"/>
            </a:solidFill>
          </p:spPr>
          <p:txBody>
            <a:bodyPr wrap="none" rtlCol="0">
              <a:spAutoFit/>
            </a:bodyPr>
            <a:lstStyle/>
            <a:p>
              <a:r>
                <a:rPr lang="en-US" sz="1200" b="1" dirty="0"/>
                <a:t>           Tracking</a:t>
              </a:r>
            </a:p>
          </p:txBody>
        </p:sp>
        <p:grpSp>
          <p:nvGrpSpPr>
            <p:cNvPr id="43" name="Group 42">
              <a:extLst>
                <a:ext uri="{FF2B5EF4-FFF2-40B4-BE49-F238E27FC236}">
                  <a16:creationId xmlns:a16="http://schemas.microsoft.com/office/drawing/2014/main" id="{A5841F23-33B1-2672-053A-675DB4EBC861}"/>
                </a:ext>
              </a:extLst>
            </p:cNvPr>
            <p:cNvGrpSpPr>
              <a:grpSpLocks noChangeAspect="1"/>
            </p:cNvGrpSpPr>
            <p:nvPr/>
          </p:nvGrpSpPr>
          <p:grpSpPr bwMode="auto">
            <a:xfrm>
              <a:off x="9555685" y="3263131"/>
              <a:ext cx="288000" cy="288707"/>
              <a:chOff x="1378" y="455"/>
              <a:chExt cx="408" cy="409"/>
            </a:xfrm>
            <a:solidFill>
              <a:srgbClr val="000000"/>
            </a:solidFill>
          </p:grpSpPr>
          <p:sp>
            <p:nvSpPr>
              <p:cNvPr id="44" name="Freeform 10">
                <a:extLst>
                  <a:ext uri="{FF2B5EF4-FFF2-40B4-BE49-F238E27FC236}">
                    <a16:creationId xmlns:a16="http://schemas.microsoft.com/office/drawing/2014/main" id="{3B34CE6C-3449-757B-9DAD-F3092F29A77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9" name="Freeform 11">
                <a:extLst>
                  <a:ext uri="{FF2B5EF4-FFF2-40B4-BE49-F238E27FC236}">
                    <a16:creationId xmlns:a16="http://schemas.microsoft.com/office/drawing/2014/main" id="{EAF94D68-27E0-45D5-E3A3-852E345875E1}"/>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0" name="Freeform 12">
                <a:extLst>
                  <a:ext uri="{FF2B5EF4-FFF2-40B4-BE49-F238E27FC236}">
                    <a16:creationId xmlns:a16="http://schemas.microsoft.com/office/drawing/2014/main" id="{C0A412B8-9F19-41E7-3391-317DB476129C}"/>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1" name="Freeform 13">
                <a:extLst>
                  <a:ext uri="{FF2B5EF4-FFF2-40B4-BE49-F238E27FC236}">
                    <a16:creationId xmlns:a16="http://schemas.microsoft.com/office/drawing/2014/main" id="{2DC1F29F-F282-79AD-9B9E-B502ACB67D57}"/>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spTree>
    <p:extLst>
      <p:ext uri="{BB962C8B-B14F-4D97-AF65-F5344CB8AC3E}">
        <p14:creationId xmlns:p14="http://schemas.microsoft.com/office/powerpoint/2010/main" val="105403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9910662" cy="769441"/>
          </a:xfrm>
          <a:prstGeom prst="rect">
            <a:avLst/>
          </a:prstGeom>
          <a:noFill/>
        </p:spPr>
        <p:txBody>
          <a:bodyPr wrap="none" rtlCol="0">
            <a:spAutoFit/>
          </a:bodyPr>
          <a:lstStyle/>
          <a:p>
            <a:r>
              <a:rPr lang="en-US" sz="2800" b="1" dirty="0">
                <a:solidFill>
                  <a:srgbClr val="A100FF"/>
                </a:solidFill>
              </a:rPr>
              <a:t>Design: Determine Process Suitability for AR – Use Case Highlights</a:t>
            </a:r>
          </a:p>
          <a:p>
            <a:r>
              <a:rPr lang="en-US" sz="1600" i="1" dirty="0"/>
              <a:t>Constructions: Fabrication Planning and Progress Monitoring + Layout Planning</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6"/>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68" name="Group 67">
            <a:extLst>
              <a:ext uri="{FF2B5EF4-FFF2-40B4-BE49-F238E27FC236}">
                <a16:creationId xmlns:a16="http://schemas.microsoft.com/office/drawing/2014/main" id="{ABFF81C3-D086-4717-C2B5-FD216BB472B9}"/>
              </a:ext>
            </a:extLst>
          </p:cNvPr>
          <p:cNvGrpSpPr/>
          <p:nvPr/>
        </p:nvGrpSpPr>
        <p:grpSpPr>
          <a:xfrm>
            <a:off x="9105365" y="3222109"/>
            <a:ext cx="2700727" cy="1272055"/>
            <a:chOff x="9296754" y="4641368"/>
            <a:chExt cx="2700727" cy="1272055"/>
          </a:xfrm>
        </p:grpSpPr>
        <p:grpSp>
          <p:nvGrpSpPr>
            <p:cNvPr id="46" name="Group 45">
              <a:extLst>
                <a:ext uri="{FF2B5EF4-FFF2-40B4-BE49-F238E27FC236}">
                  <a16:creationId xmlns:a16="http://schemas.microsoft.com/office/drawing/2014/main" id="{70748A95-618C-3270-CAA6-83604090A0F2}"/>
                </a:ext>
              </a:extLst>
            </p:cNvPr>
            <p:cNvGrpSpPr/>
            <p:nvPr/>
          </p:nvGrpSpPr>
          <p:grpSpPr>
            <a:xfrm>
              <a:off x="9296754" y="4771141"/>
              <a:ext cx="2700727" cy="1142282"/>
              <a:chOff x="9296754" y="4771141"/>
              <a:chExt cx="2700727" cy="1142282"/>
            </a:xfrm>
          </p:grpSpPr>
          <p:sp>
            <p:nvSpPr>
              <p:cNvPr id="36" name="Rectangle: Rounded Corners 35">
                <a:extLst>
                  <a:ext uri="{FF2B5EF4-FFF2-40B4-BE49-F238E27FC236}">
                    <a16:creationId xmlns:a16="http://schemas.microsoft.com/office/drawing/2014/main" id="{E5D296B8-FE42-0957-815A-69018EC639A6}"/>
                  </a:ext>
                </a:extLst>
              </p:cNvPr>
              <p:cNvSpPr/>
              <p:nvPr/>
            </p:nvSpPr>
            <p:spPr>
              <a:xfrm>
                <a:off x="9296754" y="4771141"/>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38" name="Freeform 73">
                <a:extLst>
                  <a:ext uri="{FF2B5EF4-FFF2-40B4-BE49-F238E27FC236}">
                    <a16:creationId xmlns:a16="http://schemas.microsoft.com/office/drawing/2014/main" id="{C0068722-B57D-0F55-0B3D-5548382DA87B}"/>
                  </a:ext>
                </a:extLst>
              </p:cNvPr>
              <p:cNvSpPr/>
              <p:nvPr/>
            </p:nvSpPr>
            <p:spPr>
              <a:xfrm>
                <a:off x="9458582" y="4995742"/>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Gesture</a:t>
                </a:r>
              </a:p>
            </p:txBody>
          </p:sp>
          <p:sp>
            <p:nvSpPr>
              <p:cNvPr id="39" name="Freeform 29">
                <a:extLst>
                  <a:ext uri="{FF2B5EF4-FFF2-40B4-BE49-F238E27FC236}">
                    <a16:creationId xmlns:a16="http://schemas.microsoft.com/office/drawing/2014/main" id="{B0256C04-EF17-0967-8346-599EA1AF7C35}"/>
                  </a:ext>
                </a:extLst>
              </p:cNvPr>
              <p:cNvSpPr/>
              <p:nvPr/>
            </p:nvSpPr>
            <p:spPr>
              <a:xfrm>
                <a:off x="11077758"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Gaze</a:t>
                </a:r>
              </a:p>
            </p:txBody>
          </p:sp>
          <p:sp>
            <p:nvSpPr>
              <p:cNvPr id="40" name="Freeform 33">
                <a:extLst>
                  <a:ext uri="{FF2B5EF4-FFF2-40B4-BE49-F238E27FC236}">
                    <a16:creationId xmlns:a16="http://schemas.microsoft.com/office/drawing/2014/main" id="{BE780626-4E81-C4B3-5FCA-9A1F4BCF1F5B}"/>
                  </a:ext>
                </a:extLst>
              </p:cNvPr>
              <p:cNvSpPr/>
              <p:nvPr/>
            </p:nvSpPr>
            <p:spPr>
              <a:xfrm>
                <a:off x="9461629" y="5429174"/>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41" name="Freeform 41">
                <a:extLst>
                  <a:ext uri="{FF2B5EF4-FFF2-40B4-BE49-F238E27FC236}">
                    <a16:creationId xmlns:a16="http://schemas.microsoft.com/office/drawing/2014/main" id="{CFFC31B3-9607-D81F-B0C7-FBA8B29E193F}"/>
                  </a:ext>
                </a:extLst>
              </p:cNvPr>
              <p:cNvSpPr/>
              <p:nvPr/>
            </p:nvSpPr>
            <p:spPr>
              <a:xfrm>
                <a:off x="10268170"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Voice</a:t>
                </a:r>
              </a:p>
            </p:txBody>
          </p:sp>
        </p:grpSp>
        <p:sp>
          <p:nvSpPr>
            <p:cNvPr id="61" name="TextBox 60">
              <a:extLst>
                <a:ext uri="{FF2B5EF4-FFF2-40B4-BE49-F238E27FC236}">
                  <a16:creationId xmlns:a16="http://schemas.microsoft.com/office/drawing/2014/main" id="{A5711BBB-179C-63DF-5880-F688E379DF6C}"/>
                </a:ext>
              </a:extLst>
            </p:cNvPr>
            <p:cNvSpPr txBox="1"/>
            <p:nvPr/>
          </p:nvSpPr>
          <p:spPr>
            <a:xfrm>
              <a:off x="9457204" y="4643788"/>
              <a:ext cx="1740926" cy="276999"/>
            </a:xfrm>
            <a:prstGeom prst="rect">
              <a:avLst/>
            </a:prstGeom>
            <a:solidFill>
              <a:schemeClr val="bg1"/>
            </a:solidFill>
          </p:spPr>
          <p:txBody>
            <a:bodyPr wrap="none" rtlCol="0">
              <a:spAutoFit/>
            </a:bodyPr>
            <a:lstStyle/>
            <a:p>
              <a:r>
                <a:rPr lang="en-US" sz="1200" b="1" dirty="0"/>
                <a:t>             User Interactivity</a:t>
              </a:r>
            </a:p>
          </p:txBody>
        </p:sp>
        <p:sp>
          <p:nvSpPr>
            <p:cNvPr id="60" name="Freeform 11">
              <a:extLst>
                <a:ext uri="{FF2B5EF4-FFF2-40B4-BE49-F238E27FC236}">
                  <a16:creationId xmlns:a16="http://schemas.microsoft.com/office/drawing/2014/main" id="{2580D887-E211-0BCE-8EF6-740BA6201A63}"/>
                </a:ext>
              </a:extLst>
            </p:cNvPr>
            <p:cNvSpPr>
              <a:spLocks noChangeAspect="1" noEditPoints="1"/>
            </p:cNvSpPr>
            <p:nvPr/>
          </p:nvSpPr>
          <p:spPr bwMode="auto">
            <a:xfrm>
              <a:off x="9555685" y="4641368"/>
              <a:ext cx="386461" cy="288000"/>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36EF7270-6F85-E350-0238-E5209AA4894A}"/>
              </a:ext>
            </a:extLst>
          </p:cNvPr>
          <p:cNvGrpSpPr/>
          <p:nvPr/>
        </p:nvGrpSpPr>
        <p:grpSpPr>
          <a:xfrm>
            <a:off x="9105365" y="1231833"/>
            <a:ext cx="2700727" cy="1790424"/>
            <a:chOff x="9296754" y="1380694"/>
            <a:chExt cx="2700727" cy="1790424"/>
          </a:xfrm>
        </p:grpSpPr>
        <p:grpSp>
          <p:nvGrpSpPr>
            <p:cNvPr id="48" name="Group 47">
              <a:extLst>
                <a:ext uri="{FF2B5EF4-FFF2-40B4-BE49-F238E27FC236}">
                  <a16:creationId xmlns:a16="http://schemas.microsoft.com/office/drawing/2014/main" id="{07E394C2-7F77-FF50-08F3-217879DA92D9}"/>
                </a:ext>
              </a:extLst>
            </p:cNvPr>
            <p:cNvGrpSpPr/>
            <p:nvPr/>
          </p:nvGrpSpPr>
          <p:grpSpPr>
            <a:xfrm>
              <a:off x="9296754" y="1523858"/>
              <a:ext cx="2700727" cy="1647260"/>
              <a:chOff x="9296754" y="1523858"/>
              <a:chExt cx="2700727" cy="1647260"/>
            </a:xfrm>
          </p:grpSpPr>
          <p:sp>
            <p:nvSpPr>
              <p:cNvPr id="2" name="Rectangle: Rounded Corners 1">
                <a:extLst>
                  <a:ext uri="{FF2B5EF4-FFF2-40B4-BE49-F238E27FC236}">
                    <a16:creationId xmlns:a16="http://schemas.microsoft.com/office/drawing/2014/main" id="{71FE69FD-3230-428A-A775-A6398FC01C2B}"/>
                  </a:ext>
                </a:extLst>
              </p:cNvPr>
              <p:cNvSpPr/>
              <p:nvPr/>
            </p:nvSpPr>
            <p:spPr>
              <a:xfrm>
                <a:off x="9296754" y="1523858"/>
                <a:ext cx="2700727" cy="1647260"/>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14" name="Freeform 73">
                <a:extLst>
                  <a:ext uri="{FF2B5EF4-FFF2-40B4-BE49-F238E27FC236}">
                    <a16:creationId xmlns:a16="http://schemas.microsoft.com/office/drawing/2014/main" id="{AB91061D-7023-4F6D-927A-3D88E353DC63}"/>
                  </a:ext>
                </a:extLst>
              </p:cNvPr>
              <p:cNvSpPr/>
              <p:nvPr/>
            </p:nvSpPr>
            <p:spPr>
              <a:xfrm>
                <a:off x="9440582" y="1748997"/>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Info enriching</a:t>
                </a:r>
              </a:p>
            </p:txBody>
          </p:sp>
          <p:sp>
            <p:nvSpPr>
              <p:cNvPr id="18" name="Freeform 29">
                <a:extLst>
                  <a:ext uri="{FF2B5EF4-FFF2-40B4-BE49-F238E27FC236}">
                    <a16:creationId xmlns:a16="http://schemas.microsoft.com/office/drawing/2014/main" id="{92D8DD91-FFBD-466C-BAAF-82AE9F897832}"/>
                  </a:ext>
                </a:extLst>
              </p:cNvPr>
              <p:cNvSpPr/>
              <p:nvPr/>
            </p:nvSpPr>
            <p:spPr>
              <a:xfrm>
                <a:off x="9440582" y="2179805"/>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20" name="Freeform 33">
                <a:extLst>
                  <a:ext uri="{FF2B5EF4-FFF2-40B4-BE49-F238E27FC236}">
                    <a16:creationId xmlns:a16="http://schemas.microsoft.com/office/drawing/2014/main" id="{FB23FEDC-19A4-42E9-AF7A-3789ECADDEDE}"/>
                  </a:ext>
                </a:extLst>
              </p:cNvPr>
              <p:cNvSpPr/>
              <p:nvPr/>
            </p:nvSpPr>
            <p:spPr>
              <a:xfrm>
                <a:off x="9440582" y="261061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Work instructions</a:t>
                </a:r>
              </a:p>
            </p:txBody>
          </p:sp>
          <p:sp>
            <p:nvSpPr>
              <p:cNvPr id="21" name="Freeform 41">
                <a:extLst>
                  <a:ext uri="{FF2B5EF4-FFF2-40B4-BE49-F238E27FC236}">
                    <a16:creationId xmlns:a16="http://schemas.microsoft.com/office/drawing/2014/main" id="{953479DE-A771-4EFA-867F-4EDF16D787DE}"/>
                  </a:ext>
                </a:extLst>
              </p:cNvPr>
              <p:cNvSpPr/>
              <p:nvPr/>
            </p:nvSpPr>
            <p:spPr>
              <a:xfrm>
                <a:off x="10663758" y="1748997"/>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Navigation</a:t>
                </a:r>
              </a:p>
            </p:txBody>
          </p:sp>
          <p:sp>
            <p:nvSpPr>
              <p:cNvPr id="22" name="Freeform 29">
                <a:extLst>
                  <a:ext uri="{FF2B5EF4-FFF2-40B4-BE49-F238E27FC236}">
                    <a16:creationId xmlns:a16="http://schemas.microsoft.com/office/drawing/2014/main" id="{56F4B4AF-932D-7F44-3387-49DED2D32C21}"/>
                  </a:ext>
                </a:extLst>
              </p:cNvPr>
              <p:cNvSpPr/>
              <p:nvPr/>
            </p:nvSpPr>
            <p:spPr>
              <a:xfrm>
                <a:off x="10663758" y="2186757"/>
                <a:ext cx="1134000" cy="3456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Hard-to-simulate environment</a:t>
                </a:r>
              </a:p>
            </p:txBody>
          </p:sp>
        </p:grpSp>
        <p:sp>
          <p:nvSpPr>
            <p:cNvPr id="45" name="TextBox 44">
              <a:extLst>
                <a:ext uri="{FF2B5EF4-FFF2-40B4-BE49-F238E27FC236}">
                  <a16:creationId xmlns:a16="http://schemas.microsoft.com/office/drawing/2014/main" id="{095050BF-D6A4-00A2-06B6-30969FAA9922}"/>
                </a:ext>
              </a:extLst>
            </p:cNvPr>
            <p:cNvSpPr txBox="1"/>
            <p:nvPr/>
          </p:nvSpPr>
          <p:spPr>
            <a:xfrm>
              <a:off x="9440582" y="1380694"/>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62" name="Group 77">
              <a:extLst>
                <a:ext uri="{FF2B5EF4-FFF2-40B4-BE49-F238E27FC236}">
                  <a16:creationId xmlns:a16="http://schemas.microsoft.com/office/drawing/2014/main" id="{B93DA789-9A0A-9AAD-7140-417E09158860}"/>
                </a:ext>
              </a:extLst>
            </p:cNvPr>
            <p:cNvGrpSpPr>
              <a:grpSpLocks noChangeAspect="1"/>
            </p:cNvGrpSpPr>
            <p:nvPr/>
          </p:nvGrpSpPr>
          <p:grpSpPr bwMode="auto">
            <a:xfrm>
              <a:off x="9579685" y="1395101"/>
              <a:ext cx="294792" cy="252000"/>
              <a:chOff x="3613" y="1954"/>
              <a:chExt cx="434" cy="371"/>
            </a:xfrm>
            <a:solidFill>
              <a:srgbClr val="000000"/>
            </a:solidFill>
          </p:grpSpPr>
          <p:sp>
            <p:nvSpPr>
              <p:cNvPr id="63" name="Freeform 78">
                <a:extLst>
                  <a:ext uri="{FF2B5EF4-FFF2-40B4-BE49-F238E27FC236}">
                    <a16:creationId xmlns:a16="http://schemas.microsoft.com/office/drawing/2014/main" id="{D63F645F-D221-D1B6-69A3-323A2742881D}"/>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4" name="Freeform 79">
                <a:extLst>
                  <a:ext uri="{FF2B5EF4-FFF2-40B4-BE49-F238E27FC236}">
                    <a16:creationId xmlns:a16="http://schemas.microsoft.com/office/drawing/2014/main" id="{B08A7300-CA4E-D00B-DEF1-F65975166380}"/>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5" name="Freeform 80">
                <a:extLst>
                  <a:ext uri="{FF2B5EF4-FFF2-40B4-BE49-F238E27FC236}">
                    <a16:creationId xmlns:a16="http://schemas.microsoft.com/office/drawing/2014/main" id="{8DA0BD4E-64A9-8186-B54E-3BC73D804CA4}"/>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grpSp>
      <p:pic>
        <p:nvPicPr>
          <p:cNvPr id="13" name="Online Media 12" title="Microsoft HoloLens 2: Partner Spotlight with VisualLive and NOX Innovations">
            <a:hlinkClick r:id="" action="ppaction://media"/>
            <a:extLst>
              <a:ext uri="{FF2B5EF4-FFF2-40B4-BE49-F238E27FC236}">
                <a16:creationId xmlns:a16="http://schemas.microsoft.com/office/drawing/2014/main" id="{43E72349-982A-FFA6-6654-FD55AC45F4AE}"/>
              </a:ext>
            </a:extLst>
          </p:cNvPr>
          <p:cNvPicPr>
            <a:picLocks noRot="1" noChangeAspect="1"/>
          </p:cNvPicPr>
          <p:nvPr>
            <a:videoFile r:link="rId1"/>
          </p:nvPr>
        </p:nvPicPr>
        <p:blipFill>
          <a:blip r:embed="rId7"/>
          <a:stretch>
            <a:fillRect/>
          </a:stretch>
        </p:blipFill>
        <p:spPr>
          <a:xfrm>
            <a:off x="302984" y="1246240"/>
            <a:ext cx="4735802" cy="2675728"/>
          </a:xfrm>
          <a:prstGeom prst="rect">
            <a:avLst/>
          </a:prstGeom>
        </p:spPr>
      </p:pic>
      <p:pic>
        <p:nvPicPr>
          <p:cNvPr id="29" name="Online Media 28" title="Microsoft HoloLens: Design spaces in real-world context with Microsoft Layout">
            <a:hlinkClick r:id="" action="ppaction://media"/>
            <a:extLst>
              <a:ext uri="{FF2B5EF4-FFF2-40B4-BE49-F238E27FC236}">
                <a16:creationId xmlns:a16="http://schemas.microsoft.com/office/drawing/2014/main" id="{898ABF2C-B6C4-E945-6A9C-E45267BA871A}"/>
              </a:ext>
            </a:extLst>
          </p:cNvPr>
          <p:cNvPicPr>
            <a:picLocks noRot="1" noChangeAspect="1"/>
          </p:cNvPicPr>
          <p:nvPr>
            <a:videoFile r:link="rId2"/>
          </p:nvPr>
        </p:nvPicPr>
        <p:blipFill>
          <a:blip r:embed="rId8"/>
          <a:stretch>
            <a:fillRect/>
          </a:stretch>
        </p:blipFill>
        <p:spPr>
          <a:xfrm>
            <a:off x="4288341" y="4017000"/>
            <a:ext cx="4510242" cy="2548287"/>
          </a:xfrm>
          <a:prstGeom prst="rect">
            <a:avLst/>
          </a:prstGeom>
        </p:spPr>
      </p:pic>
      <p:grpSp>
        <p:nvGrpSpPr>
          <p:cNvPr id="30" name="Group 29">
            <a:extLst>
              <a:ext uri="{FF2B5EF4-FFF2-40B4-BE49-F238E27FC236}">
                <a16:creationId xmlns:a16="http://schemas.microsoft.com/office/drawing/2014/main" id="{03D91657-F014-E9DE-759E-4B115C993E7A}"/>
              </a:ext>
            </a:extLst>
          </p:cNvPr>
          <p:cNvGrpSpPr/>
          <p:nvPr/>
        </p:nvGrpSpPr>
        <p:grpSpPr>
          <a:xfrm>
            <a:off x="9105365" y="4694016"/>
            <a:ext cx="2700727" cy="1279140"/>
            <a:chOff x="9300282" y="3263131"/>
            <a:chExt cx="2700727" cy="1279140"/>
          </a:xfrm>
        </p:grpSpPr>
        <p:grpSp>
          <p:nvGrpSpPr>
            <p:cNvPr id="31" name="Group 30">
              <a:extLst>
                <a:ext uri="{FF2B5EF4-FFF2-40B4-BE49-F238E27FC236}">
                  <a16:creationId xmlns:a16="http://schemas.microsoft.com/office/drawing/2014/main" id="{B935F567-7A10-ABA2-70D5-1C693E191C06}"/>
                </a:ext>
              </a:extLst>
            </p:cNvPr>
            <p:cNvGrpSpPr/>
            <p:nvPr/>
          </p:nvGrpSpPr>
          <p:grpSpPr>
            <a:xfrm>
              <a:off x="9300282" y="3399989"/>
              <a:ext cx="2700727" cy="1142282"/>
              <a:chOff x="9300282" y="3364627"/>
              <a:chExt cx="2700727" cy="1142282"/>
            </a:xfrm>
          </p:grpSpPr>
          <p:sp>
            <p:nvSpPr>
              <p:cNvPr id="51" name="Rectangle: Rounded Corners 50">
                <a:extLst>
                  <a:ext uri="{FF2B5EF4-FFF2-40B4-BE49-F238E27FC236}">
                    <a16:creationId xmlns:a16="http://schemas.microsoft.com/office/drawing/2014/main" id="{7E0FD7BC-174B-A7A8-1FFD-B4BB70F421B2}"/>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2" name="Freeform 73">
                <a:extLst>
                  <a:ext uri="{FF2B5EF4-FFF2-40B4-BE49-F238E27FC236}">
                    <a16:creationId xmlns:a16="http://schemas.microsoft.com/office/drawing/2014/main" id="{A71F8483-4FE2-30C7-694B-E345A54DD8BB}"/>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Fiduciary/ Image</a:t>
                </a:r>
              </a:p>
            </p:txBody>
          </p:sp>
          <p:sp>
            <p:nvSpPr>
              <p:cNvPr id="53" name="Freeform 29">
                <a:extLst>
                  <a:ext uri="{FF2B5EF4-FFF2-40B4-BE49-F238E27FC236}">
                    <a16:creationId xmlns:a16="http://schemas.microsoft.com/office/drawing/2014/main" id="{D572838E-D7D1-4CDD-94CA-4B8CDFAEE125}"/>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Natural feature</a:t>
                </a:r>
              </a:p>
            </p:txBody>
          </p:sp>
          <p:sp>
            <p:nvSpPr>
              <p:cNvPr id="69" name="Freeform 33">
                <a:extLst>
                  <a:ext uri="{FF2B5EF4-FFF2-40B4-BE49-F238E27FC236}">
                    <a16:creationId xmlns:a16="http://schemas.microsoft.com/office/drawing/2014/main" id="{D6E5E2C4-D15C-055F-CC44-8AA55453855A}"/>
                  </a:ext>
                </a:extLst>
              </p:cNvPr>
              <p:cNvSpPr/>
              <p:nvPr/>
            </p:nvSpPr>
            <p:spPr>
              <a:xfrm>
                <a:off x="9465157"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Location</a:t>
                </a:r>
              </a:p>
            </p:txBody>
          </p:sp>
          <p:sp>
            <p:nvSpPr>
              <p:cNvPr id="70" name="Freeform 41">
                <a:extLst>
                  <a:ext uri="{FF2B5EF4-FFF2-40B4-BE49-F238E27FC236}">
                    <a16:creationId xmlns:a16="http://schemas.microsoft.com/office/drawing/2014/main" id="{6924B8C5-238B-E3F2-C8E2-694BE8F62095}"/>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Face</a:t>
                </a:r>
              </a:p>
            </p:txBody>
          </p:sp>
          <p:sp>
            <p:nvSpPr>
              <p:cNvPr id="71" name="Freeform 29">
                <a:extLst>
                  <a:ext uri="{FF2B5EF4-FFF2-40B4-BE49-F238E27FC236}">
                    <a16:creationId xmlns:a16="http://schemas.microsoft.com/office/drawing/2014/main" id="{25817998-3193-7D76-3D2F-A1F3AB7872BE}"/>
                  </a:ext>
                </a:extLst>
              </p:cNvPr>
              <p:cNvSpPr/>
              <p:nvPr/>
            </p:nvSpPr>
            <p:spPr>
              <a:xfrm>
                <a:off x="10274745"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World</a:t>
                </a:r>
              </a:p>
            </p:txBody>
          </p:sp>
          <p:sp>
            <p:nvSpPr>
              <p:cNvPr id="72" name="Freeform 29">
                <a:extLst>
                  <a:ext uri="{FF2B5EF4-FFF2-40B4-BE49-F238E27FC236}">
                    <a16:creationId xmlns:a16="http://schemas.microsoft.com/office/drawing/2014/main" id="{21DE4803-A816-3CA2-7CD8-26A65B137AD7}"/>
                  </a:ext>
                </a:extLst>
              </p:cNvPr>
              <p:cNvSpPr/>
              <p:nvPr/>
            </p:nvSpPr>
            <p:spPr>
              <a:xfrm>
                <a:off x="11084331"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Spatial</a:t>
                </a:r>
              </a:p>
            </p:txBody>
          </p:sp>
        </p:grpSp>
        <p:sp>
          <p:nvSpPr>
            <p:cNvPr id="37" name="TextBox 36">
              <a:extLst>
                <a:ext uri="{FF2B5EF4-FFF2-40B4-BE49-F238E27FC236}">
                  <a16:creationId xmlns:a16="http://schemas.microsoft.com/office/drawing/2014/main" id="{29304B0B-F40A-93C1-A69A-2B8B96343418}"/>
                </a:ext>
              </a:extLst>
            </p:cNvPr>
            <p:cNvSpPr txBox="1"/>
            <p:nvPr/>
          </p:nvSpPr>
          <p:spPr>
            <a:xfrm>
              <a:off x="9464299" y="3268645"/>
              <a:ext cx="1101520" cy="276999"/>
            </a:xfrm>
            <a:prstGeom prst="rect">
              <a:avLst/>
            </a:prstGeom>
            <a:solidFill>
              <a:schemeClr val="bg1"/>
            </a:solidFill>
          </p:spPr>
          <p:txBody>
            <a:bodyPr wrap="none" rtlCol="0">
              <a:spAutoFit/>
            </a:bodyPr>
            <a:lstStyle/>
            <a:p>
              <a:r>
                <a:rPr lang="en-US" sz="1200" b="1" dirty="0"/>
                <a:t>           Tracking</a:t>
              </a:r>
            </a:p>
          </p:txBody>
        </p:sp>
        <p:grpSp>
          <p:nvGrpSpPr>
            <p:cNvPr id="42" name="Group 41">
              <a:extLst>
                <a:ext uri="{FF2B5EF4-FFF2-40B4-BE49-F238E27FC236}">
                  <a16:creationId xmlns:a16="http://schemas.microsoft.com/office/drawing/2014/main" id="{ADDD2077-35D8-C09A-D9B7-E89ECB3D88FB}"/>
                </a:ext>
              </a:extLst>
            </p:cNvPr>
            <p:cNvGrpSpPr>
              <a:grpSpLocks noChangeAspect="1"/>
            </p:cNvGrpSpPr>
            <p:nvPr/>
          </p:nvGrpSpPr>
          <p:grpSpPr bwMode="auto">
            <a:xfrm>
              <a:off x="9555685" y="3263131"/>
              <a:ext cx="288000" cy="288707"/>
              <a:chOff x="1378" y="455"/>
              <a:chExt cx="408" cy="409"/>
            </a:xfrm>
            <a:solidFill>
              <a:srgbClr val="000000"/>
            </a:solidFill>
          </p:grpSpPr>
          <p:sp>
            <p:nvSpPr>
              <p:cNvPr id="43" name="Freeform 10">
                <a:extLst>
                  <a:ext uri="{FF2B5EF4-FFF2-40B4-BE49-F238E27FC236}">
                    <a16:creationId xmlns:a16="http://schemas.microsoft.com/office/drawing/2014/main" id="{0C1945E1-7A6C-82A8-695F-69C48D6F76E1}"/>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4" name="Freeform 11">
                <a:extLst>
                  <a:ext uri="{FF2B5EF4-FFF2-40B4-BE49-F238E27FC236}">
                    <a16:creationId xmlns:a16="http://schemas.microsoft.com/office/drawing/2014/main" id="{6F5C829B-DFB5-7182-5B27-1D19298E722D}"/>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9" name="Freeform 12">
                <a:extLst>
                  <a:ext uri="{FF2B5EF4-FFF2-40B4-BE49-F238E27FC236}">
                    <a16:creationId xmlns:a16="http://schemas.microsoft.com/office/drawing/2014/main" id="{AD864F12-83C2-AC59-EF41-77ED6C6F2B9C}"/>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0" name="Freeform 13">
                <a:extLst>
                  <a:ext uri="{FF2B5EF4-FFF2-40B4-BE49-F238E27FC236}">
                    <a16:creationId xmlns:a16="http://schemas.microsoft.com/office/drawing/2014/main" id="{7FB451B3-1E07-84BF-E7DD-BE810FB1B7A0}"/>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spTree>
    <p:extLst>
      <p:ext uri="{BB962C8B-B14F-4D97-AF65-F5344CB8AC3E}">
        <p14:creationId xmlns:p14="http://schemas.microsoft.com/office/powerpoint/2010/main" val="242884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3"/>
                </p:tgtEl>
              </p:cMediaNode>
            </p:video>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video>
              <p:cMediaNode vol="80000">
                <p:cTn id="17" fill="hold" display="0">
                  <p:stCondLst>
                    <p:cond delay="indefinite"/>
                  </p:stCondLst>
                </p:cTn>
                <p:tgtEl>
                  <p:spTgt spid="29"/>
                </p:tgtEl>
              </p:cMediaNode>
            </p:video>
            <p:seq concurrent="1" nextAc="seek">
              <p:cTn id="18" restart="whenNotActive" fill="hold" evtFilter="cancelBubble" nodeType="interactiveSeq">
                <p:stCondLst>
                  <p:cond evt="onClick" delay="0">
                    <p:tgtEl>
                      <p:spTgt spid="2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9910662" cy="769441"/>
          </a:xfrm>
          <a:prstGeom prst="rect">
            <a:avLst/>
          </a:prstGeom>
          <a:noFill/>
        </p:spPr>
        <p:txBody>
          <a:bodyPr wrap="none" rtlCol="0">
            <a:spAutoFit/>
          </a:bodyPr>
          <a:lstStyle/>
          <a:p>
            <a:r>
              <a:rPr lang="en-US" sz="2800" b="1" dirty="0">
                <a:solidFill>
                  <a:srgbClr val="A100FF"/>
                </a:solidFill>
              </a:rPr>
              <a:t>Design: Determine Process Suitability for AR – Use Case Highlights</a:t>
            </a:r>
          </a:p>
          <a:p>
            <a:r>
              <a:rPr lang="en-US" sz="1600" i="1" dirty="0"/>
              <a:t>Industrials: Easy Authoring of Step-by-step Work Instructions</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5"/>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66" name="Group 65">
            <a:extLst>
              <a:ext uri="{FF2B5EF4-FFF2-40B4-BE49-F238E27FC236}">
                <a16:creationId xmlns:a16="http://schemas.microsoft.com/office/drawing/2014/main" id="{36EF7270-6F85-E350-0238-E5209AA4894A}"/>
              </a:ext>
            </a:extLst>
          </p:cNvPr>
          <p:cNvGrpSpPr/>
          <p:nvPr/>
        </p:nvGrpSpPr>
        <p:grpSpPr>
          <a:xfrm>
            <a:off x="9105365" y="1231833"/>
            <a:ext cx="2700727" cy="1790424"/>
            <a:chOff x="9296754" y="1380694"/>
            <a:chExt cx="2700727" cy="1790424"/>
          </a:xfrm>
        </p:grpSpPr>
        <p:grpSp>
          <p:nvGrpSpPr>
            <p:cNvPr id="48" name="Group 47">
              <a:extLst>
                <a:ext uri="{FF2B5EF4-FFF2-40B4-BE49-F238E27FC236}">
                  <a16:creationId xmlns:a16="http://schemas.microsoft.com/office/drawing/2014/main" id="{07E394C2-7F77-FF50-08F3-217879DA92D9}"/>
                </a:ext>
              </a:extLst>
            </p:cNvPr>
            <p:cNvGrpSpPr/>
            <p:nvPr/>
          </p:nvGrpSpPr>
          <p:grpSpPr>
            <a:xfrm>
              <a:off x="9296754" y="1523858"/>
              <a:ext cx="2700727" cy="1647260"/>
              <a:chOff x="9296754" y="1523858"/>
              <a:chExt cx="2700727" cy="1647260"/>
            </a:xfrm>
          </p:grpSpPr>
          <p:sp>
            <p:nvSpPr>
              <p:cNvPr id="2" name="Rectangle: Rounded Corners 1">
                <a:extLst>
                  <a:ext uri="{FF2B5EF4-FFF2-40B4-BE49-F238E27FC236}">
                    <a16:creationId xmlns:a16="http://schemas.microsoft.com/office/drawing/2014/main" id="{71FE69FD-3230-428A-A775-A6398FC01C2B}"/>
                  </a:ext>
                </a:extLst>
              </p:cNvPr>
              <p:cNvSpPr/>
              <p:nvPr/>
            </p:nvSpPr>
            <p:spPr>
              <a:xfrm>
                <a:off x="9296754" y="1523858"/>
                <a:ext cx="2700727" cy="1647260"/>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14" name="Freeform 73">
                <a:extLst>
                  <a:ext uri="{FF2B5EF4-FFF2-40B4-BE49-F238E27FC236}">
                    <a16:creationId xmlns:a16="http://schemas.microsoft.com/office/drawing/2014/main" id="{AB91061D-7023-4F6D-927A-3D88E353DC63}"/>
                  </a:ext>
                </a:extLst>
              </p:cNvPr>
              <p:cNvSpPr/>
              <p:nvPr/>
            </p:nvSpPr>
            <p:spPr>
              <a:xfrm>
                <a:off x="9440582" y="1748997"/>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Info enriching</a:t>
                </a:r>
              </a:p>
            </p:txBody>
          </p:sp>
          <p:sp>
            <p:nvSpPr>
              <p:cNvPr id="18" name="Freeform 29">
                <a:extLst>
                  <a:ext uri="{FF2B5EF4-FFF2-40B4-BE49-F238E27FC236}">
                    <a16:creationId xmlns:a16="http://schemas.microsoft.com/office/drawing/2014/main" id="{92D8DD91-FFBD-466C-BAAF-82AE9F897832}"/>
                  </a:ext>
                </a:extLst>
              </p:cNvPr>
              <p:cNvSpPr/>
              <p:nvPr/>
            </p:nvSpPr>
            <p:spPr>
              <a:xfrm>
                <a:off x="9440582" y="2179805"/>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20" name="Freeform 33">
                <a:extLst>
                  <a:ext uri="{FF2B5EF4-FFF2-40B4-BE49-F238E27FC236}">
                    <a16:creationId xmlns:a16="http://schemas.microsoft.com/office/drawing/2014/main" id="{FB23FEDC-19A4-42E9-AF7A-3789ECADDEDE}"/>
                  </a:ext>
                </a:extLst>
              </p:cNvPr>
              <p:cNvSpPr/>
              <p:nvPr/>
            </p:nvSpPr>
            <p:spPr>
              <a:xfrm>
                <a:off x="9440582" y="2610613"/>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Work instructions</a:t>
                </a:r>
              </a:p>
            </p:txBody>
          </p:sp>
          <p:sp>
            <p:nvSpPr>
              <p:cNvPr id="21" name="Freeform 41">
                <a:extLst>
                  <a:ext uri="{FF2B5EF4-FFF2-40B4-BE49-F238E27FC236}">
                    <a16:creationId xmlns:a16="http://schemas.microsoft.com/office/drawing/2014/main" id="{953479DE-A771-4EFA-867F-4EDF16D787DE}"/>
                  </a:ext>
                </a:extLst>
              </p:cNvPr>
              <p:cNvSpPr/>
              <p:nvPr/>
            </p:nvSpPr>
            <p:spPr>
              <a:xfrm>
                <a:off x="10663758" y="1748997"/>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Navigation</a:t>
                </a:r>
              </a:p>
            </p:txBody>
          </p:sp>
          <p:sp>
            <p:nvSpPr>
              <p:cNvPr id="22" name="Freeform 29">
                <a:extLst>
                  <a:ext uri="{FF2B5EF4-FFF2-40B4-BE49-F238E27FC236}">
                    <a16:creationId xmlns:a16="http://schemas.microsoft.com/office/drawing/2014/main" id="{56F4B4AF-932D-7F44-3387-49DED2D32C21}"/>
                  </a:ext>
                </a:extLst>
              </p:cNvPr>
              <p:cNvSpPr/>
              <p:nvPr/>
            </p:nvSpPr>
            <p:spPr>
              <a:xfrm>
                <a:off x="10663758" y="2186757"/>
                <a:ext cx="1134000" cy="3456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Hard-to-simulate environment</a:t>
                </a:r>
              </a:p>
            </p:txBody>
          </p:sp>
        </p:grpSp>
        <p:sp>
          <p:nvSpPr>
            <p:cNvPr id="45" name="TextBox 44">
              <a:extLst>
                <a:ext uri="{FF2B5EF4-FFF2-40B4-BE49-F238E27FC236}">
                  <a16:creationId xmlns:a16="http://schemas.microsoft.com/office/drawing/2014/main" id="{095050BF-D6A4-00A2-06B6-30969FAA9922}"/>
                </a:ext>
              </a:extLst>
            </p:cNvPr>
            <p:cNvSpPr txBox="1"/>
            <p:nvPr/>
          </p:nvSpPr>
          <p:spPr>
            <a:xfrm>
              <a:off x="9440582" y="1380694"/>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62" name="Group 77">
              <a:extLst>
                <a:ext uri="{FF2B5EF4-FFF2-40B4-BE49-F238E27FC236}">
                  <a16:creationId xmlns:a16="http://schemas.microsoft.com/office/drawing/2014/main" id="{B93DA789-9A0A-9AAD-7140-417E09158860}"/>
                </a:ext>
              </a:extLst>
            </p:cNvPr>
            <p:cNvGrpSpPr>
              <a:grpSpLocks noChangeAspect="1"/>
            </p:cNvGrpSpPr>
            <p:nvPr/>
          </p:nvGrpSpPr>
          <p:grpSpPr bwMode="auto">
            <a:xfrm>
              <a:off x="9579685" y="1395101"/>
              <a:ext cx="294792" cy="252000"/>
              <a:chOff x="3613" y="1954"/>
              <a:chExt cx="434" cy="371"/>
            </a:xfrm>
            <a:solidFill>
              <a:srgbClr val="000000"/>
            </a:solidFill>
          </p:grpSpPr>
          <p:sp>
            <p:nvSpPr>
              <p:cNvPr id="63" name="Freeform 78">
                <a:extLst>
                  <a:ext uri="{FF2B5EF4-FFF2-40B4-BE49-F238E27FC236}">
                    <a16:creationId xmlns:a16="http://schemas.microsoft.com/office/drawing/2014/main" id="{D63F645F-D221-D1B6-69A3-323A2742881D}"/>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4" name="Freeform 79">
                <a:extLst>
                  <a:ext uri="{FF2B5EF4-FFF2-40B4-BE49-F238E27FC236}">
                    <a16:creationId xmlns:a16="http://schemas.microsoft.com/office/drawing/2014/main" id="{B08A7300-CA4E-D00B-DEF1-F65975166380}"/>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5" name="Freeform 80">
                <a:extLst>
                  <a:ext uri="{FF2B5EF4-FFF2-40B4-BE49-F238E27FC236}">
                    <a16:creationId xmlns:a16="http://schemas.microsoft.com/office/drawing/2014/main" id="{8DA0BD4E-64A9-8186-B54E-3BC73D804CA4}"/>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grpSp>
      <p:pic>
        <p:nvPicPr>
          <p:cNvPr id="24" name="Online Media 23" title="Laboratory Training with Augmented Reality using Manifest®, Magic Leap, and HoloLens">
            <a:hlinkClick r:id="" action="ppaction://media"/>
            <a:extLst>
              <a:ext uri="{FF2B5EF4-FFF2-40B4-BE49-F238E27FC236}">
                <a16:creationId xmlns:a16="http://schemas.microsoft.com/office/drawing/2014/main" id="{719BDB18-AEFB-87E6-4228-C8EB574A949A}"/>
              </a:ext>
            </a:extLst>
          </p:cNvPr>
          <p:cNvPicPr>
            <a:picLocks noRot="1" noChangeAspect="1"/>
          </p:cNvPicPr>
          <p:nvPr>
            <a:videoFile r:link="rId1"/>
          </p:nvPr>
        </p:nvPicPr>
        <p:blipFill>
          <a:blip r:embed="rId6"/>
          <a:stretch>
            <a:fillRect/>
          </a:stretch>
        </p:blipFill>
        <p:spPr>
          <a:xfrm>
            <a:off x="1014964" y="1740939"/>
            <a:ext cx="7129122" cy="4027954"/>
          </a:xfrm>
          <a:prstGeom prst="rect">
            <a:avLst/>
          </a:prstGeom>
        </p:spPr>
      </p:pic>
      <p:grpSp>
        <p:nvGrpSpPr>
          <p:cNvPr id="29" name="Group 28">
            <a:extLst>
              <a:ext uri="{FF2B5EF4-FFF2-40B4-BE49-F238E27FC236}">
                <a16:creationId xmlns:a16="http://schemas.microsoft.com/office/drawing/2014/main" id="{806BA390-6816-84CF-1E26-15EFB0ABF1F1}"/>
              </a:ext>
            </a:extLst>
          </p:cNvPr>
          <p:cNvGrpSpPr/>
          <p:nvPr/>
        </p:nvGrpSpPr>
        <p:grpSpPr>
          <a:xfrm>
            <a:off x="9105365" y="4694016"/>
            <a:ext cx="2700727" cy="1279140"/>
            <a:chOff x="9300282" y="3263131"/>
            <a:chExt cx="2700727" cy="1279140"/>
          </a:xfrm>
        </p:grpSpPr>
        <p:grpSp>
          <p:nvGrpSpPr>
            <p:cNvPr id="30" name="Group 29">
              <a:extLst>
                <a:ext uri="{FF2B5EF4-FFF2-40B4-BE49-F238E27FC236}">
                  <a16:creationId xmlns:a16="http://schemas.microsoft.com/office/drawing/2014/main" id="{328472DA-5F3C-E7AD-DA29-7B0A48B37948}"/>
                </a:ext>
              </a:extLst>
            </p:cNvPr>
            <p:cNvGrpSpPr/>
            <p:nvPr/>
          </p:nvGrpSpPr>
          <p:grpSpPr>
            <a:xfrm>
              <a:off x="9300282" y="3399989"/>
              <a:ext cx="2700727" cy="1142282"/>
              <a:chOff x="9300282" y="3364627"/>
              <a:chExt cx="2700727" cy="1142282"/>
            </a:xfrm>
          </p:grpSpPr>
          <p:sp>
            <p:nvSpPr>
              <p:cNvPr id="50" name="Rectangle: Rounded Corners 49">
                <a:extLst>
                  <a:ext uri="{FF2B5EF4-FFF2-40B4-BE49-F238E27FC236}">
                    <a16:creationId xmlns:a16="http://schemas.microsoft.com/office/drawing/2014/main" id="{F394ACBF-53DD-C30D-4FA2-091C60383BBC}"/>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1" name="Freeform 73">
                <a:extLst>
                  <a:ext uri="{FF2B5EF4-FFF2-40B4-BE49-F238E27FC236}">
                    <a16:creationId xmlns:a16="http://schemas.microsoft.com/office/drawing/2014/main" id="{D0087F43-4510-1BD9-4470-6DAC3B5AA6D7}"/>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Fiduciary/ Image</a:t>
                </a:r>
              </a:p>
            </p:txBody>
          </p:sp>
          <p:sp>
            <p:nvSpPr>
              <p:cNvPr id="52" name="Freeform 29">
                <a:extLst>
                  <a:ext uri="{FF2B5EF4-FFF2-40B4-BE49-F238E27FC236}">
                    <a16:creationId xmlns:a16="http://schemas.microsoft.com/office/drawing/2014/main" id="{327664D5-D818-C360-45E8-36B469FF6D5D}"/>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Natural feature</a:t>
                </a:r>
              </a:p>
            </p:txBody>
          </p:sp>
          <p:sp>
            <p:nvSpPr>
              <p:cNvPr id="53" name="Freeform 33">
                <a:extLst>
                  <a:ext uri="{FF2B5EF4-FFF2-40B4-BE49-F238E27FC236}">
                    <a16:creationId xmlns:a16="http://schemas.microsoft.com/office/drawing/2014/main" id="{CAE1FC37-667F-4D13-EDDA-DB72140269CA}"/>
                  </a:ext>
                </a:extLst>
              </p:cNvPr>
              <p:cNvSpPr/>
              <p:nvPr/>
            </p:nvSpPr>
            <p:spPr>
              <a:xfrm>
                <a:off x="9465157"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Location</a:t>
                </a:r>
              </a:p>
            </p:txBody>
          </p:sp>
          <p:sp>
            <p:nvSpPr>
              <p:cNvPr id="69" name="Freeform 41">
                <a:extLst>
                  <a:ext uri="{FF2B5EF4-FFF2-40B4-BE49-F238E27FC236}">
                    <a16:creationId xmlns:a16="http://schemas.microsoft.com/office/drawing/2014/main" id="{D862AC44-FE03-011E-E8C6-AB5CDDCB0EF0}"/>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Face</a:t>
                </a:r>
              </a:p>
            </p:txBody>
          </p:sp>
          <p:sp>
            <p:nvSpPr>
              <p:cNvPr id="70" name="Freeform 29">
                <a:extLst>
                  <a:ext uri="{FF2B5EF4-FFF2-40B4-BE49-F238E27FC236}">
                    <a16:creationId xmlns:a16="http://schemas.microsoft.com/office/drawing/2014/main" id="{11B46D93-BB30-4A0F-865C-157FC378CC80}"/>
                  </a:ext>
                </a:extLst>
              </p:cNvPr>
              <p:cNvSpPr/>
              <p:nvPr/>
            </p:nvSpPr>
            <p:spPr>
              <a:xfrm>
                <a:off x="10274745"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World</a:t>
                </a:r>
              </a:p>
            </p:txBody>
          </p:sp>
          <p:sp>
            <p:nvSpPr>
              <p:cNvPr id="71" name="Freeform 29">
                <a:extLst>
                  <a:ext uri="{FF2B5EF4-FFF2-40B4-BE49-F238E27FC236}">
                    <a16:creationId xmlns:a16="http://schemas.microsoft.com/office/drawing/2014/main" id="{0D94565A-F11E-EFA3-0E91-A8FE49C9F0CB}"/>
                  </a:ext>
                </a:extLst>
              </p:cNvPr>
              <p:cNvSpPr/>
              <p:nvPr/>
            </p:nvSpPr>
            <p:spPr>
              <a:xfrm>
                <a:off x="11084331"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Spatial</a:t>
                </a:r>
              </a:p>
            </p:txBody>
          </p:sp>
        </p:grpSp>
        <p:sp>
          <p:nvSpPr>
            <p:cNvPr id="31" name="TextBox 30">
              <a:extLst>
                <a:ext uri="{FF2B5EF4-FFF2-40B4-BE49-F238E27FC236}">
                  <a16:creationId xmlns:a16="http://schemas.microsoft.com/office/drawing/2014/main" id="{FB328CE1-6630-303E-8DD7-825DAFE20BFC}"/>
                </a:ext>
              </a:extLst>
            </p:cNvPr>
            <p:cNvSpPr txBox="1"/>
            <p:nvPr/>
          </p:nvSpPr>
          <p:spPr>
            <a:xfrm>
              <a:off x="9464299" y="3268645"/>
              <a:ext cx="1101520" cy="276999"/>
            </a:xfrm>
            <a:prstGeom prst="rect">
              <a:avLst/>
            </a:prstGeom>
            <a:solidFill>
              <a:schemeClr val="bg1"/>
            </a:solidFill>
          </p:spPr>
          <p:txBody>
            <a:bodyPr wrap="none" rtlCol="0">
              <a:spAutoFit/>
            </a:bodyPr>
            <a:lstStyle/>
            <a:p>
              <a:r>
                <a:rPr lang="en-US" sz="1200" b="1" dirty="0"/>
                <a:t>           Tracking</a:t>
              </a:r>
            </a:p>
          </p:txBody>
        </p:sp>
        <p:grpSp>
          <p:nvGrpSpPr>
            <p:cNvPr id="37" name="Group 36">
              <a:extLst>
                <a:ext uri="{FF2B5EF4-FFF2-40B4-BE49-F238E27FC236}">
                  <a16:creationId xmlns:a16="http://schemas.microsoft.com/office/drawing/2014/main" id="{91C65E4F-FAAC-F663-97F9-47470A2D280B}"/>
                </a:ext>
              </a:extLst>
            </p:cNvPr>
            <p:cNvGrpSpPr>
              <a:grpSpLocks noChangeAspect="1"/>
            </p:cNvGrpSpPr>
            <p:nvPr/>
          </p:nvGrpSpPr>
          <p:grpSpPr bwMode="auto">
            <a:xfrm>
              <a:off x="9555685" y="3263131"/>
              <a:ext cx="288000" cy="288707"/>
              <a:chOff x="1378" y="455"/>
              <a:chExt cx="408" cy="409"/>
            </a:xfrm>
            <a:solidFill>
              <a:srgbClr val="000000"/>
            </a:solidFill>
          </p:grpSpPr>
          <p:sp>
            <p:nvSpPr>
              <p:cNvPr id="42" name="Freeform 10">
                <a:extLst>
                  <a:ext uri="{FF2B5EF4-FFF2-40B4-BE49-F238E27FC236}">
                    <a16:creationId xmlns:a16="http://schemas.microsoft.com/office/drawing/2014/main" id="{7C9E36C8-CEAC-2BED-5A45-68EF4FF71B20}"/>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3" name="Freeform 11">
                <a:extLst>
                  <a:ext uri="{FF2B5EF4-FFF2-40B4-BE49-F238E27FC236}">
                    <a16:creationId xmlns:a16="http://schemas.microsoft.com/office/drawing/2014/main" id="{F20E358F-915A-CBCF-0933-46095EBE6E5C}"/>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4" name="Freeform 12">
                <a:extLst>
                  <a:ext uri="{FF2B5EF4-FFF2-40B4-BE49-F238E27FC236}">
                    <a16:creationId xmlns:a16="http://schemas.microsoft.com/office/drawing/2014/main" id="{21C65625-5D95-0DE1-7235-4EE6957F0D27}"/>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9" name="Freeform 13">
                <a:extLst>
                  <a:ext uri="{FF2B5EF4-FFF2-40B4-BE49-F238E27FC236}">
                    <a16:creationId xmlns:a16="http://schemas.microsoft.com/office/drawing/2014/main" id="{B8B1EE1B-5A2C-BC61-E0EB-76B042A29BF5}"/>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72" name="Group 71">
            <a:extLst>
              <a:ext uri="{FF2B5EF4-FFF2-40B4-BE49-F238E27FC236}">
                <a16:creationId xmlns:a16="http://schemas.microsoft.com/office/drawing/2014/main" id="{F82FE5F5-EBCA-7829-7DC0-B5C0A2226FCE}"/>
              </a:ext>
            </a:extLst>
          </p:cNvPr>
          <p:cNvGrpSpPr/>
          <p:nvPr/>
        </p:nvGrpSpPr>
        <p:grpSpPr>
          <a:xfrm>
            <a:off x="9105365" y="3222109"/>
            <a:ext cx="2700727" cy="1272055"/>
            <a:chOff x="9296754" y="4641368"/>
            <a:chExt cx="2700727" cy="1272055"/>
          </a:xfrm>
        </p:grpSpPr>
        <p:grpSp>
          <p:nvGrpSpPr>
            <p:cNvPr id="73" name="Group 72">
              <a:extLst>
                <a:ext uri="{FF2B5EF4-FFF2-40B4-BE49-F238E27FC236}">
                  <a16:creationId xmlns:a16="http://schemas.microsoft.com/office/drawing/2014/main" id="{18ACAE45-B4A4-028B-F813-87440C941DEB}"/>
                </a:ext>
              </a:extLst>
            </p:cNvPr>
            <p:cNvGrpSpPr/>
            <p:nvPr/>
          </p:nvGrpSpPr>
          <p:grpSpPr>
            <a:xfrm>
              <a:off x="9296754" y="4771141"/>
              <a:ext cx="2700727" cy="1142282"/>
              <a:chOff x="9296754" y="4771141"/>
              <a:chExt cx="2700727" cy="1142282"/>
            </a:xfrm>
          </p:grpSpPr>
          <p:sp>
            <p:nvSpPr>
              <p:cNvPr id="76" name="Rectangle: Rounded Corners 75">
                <a:extLst>
                  <a:ext uri="{FF2B5EF4-FFF2-40B4-BE49-F238E27FC236}">
                    <a16:creationId xmlns:a16="http://schemas.microsoft.com/office/drawing/2014/main" id="{9F132D71-E938-BC0F-610E-D7C307020A94}"/>
                  </a:ext>
                </a:extLst>
              </p:cNvPr>
              <p:cNvSpPr/>
              <p:nvPr/>
            </p:nvSpPr>
            <p:spPr>
              <a:xfrm>
                <a:off x="9296754" y="4771141"/>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77" name="Freeform 73">
                <a:extLst>
                  <a:ext uri="{FF2B5EF4-FFF2-40B4-BE49-F238E27FC236}">
                    <a16:creationId xmlns:a16="http://schemas.microsoft.com/office/drawing/2014/main" id="{13BAC41E-1B8B-367D-3F6D-ACBD3E9CF0BD}"/>
                  </a:ext>
                </a:extLst>
              </p:cNvPr>
              <p:cNvSpPr/>
              <p:nvPr/>
            </p:nvSpPr>
            <p:spPr>
              <a:xfrm>
                <a:off x="9458582" y="4995742"/>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Gesture</a:t>
                </a:r>
              </a:p>
            </p:txBody>
          </p:sp>
          <p:sp>
            <p:nvSpPr>
              <p:cNvPr id="78" name="Freeform 29">
                <a:extLst>
                  <a:ext uri="{FF2B5EF4-FFF2-40B4-BE49-F238E27FC236}">
                    <a16:creationId xmlns:a16="http://schemas.microsoft.com/office/drawing/2014/main" id="{FB41B6A4-58D0-DB29-0946-DB337B66C719}"/>
                  </a:ext>
                </a:extLst>
              </p:cNvPr>
              <p:cNvSpPr/>
              <p:nvPr/>
            </p:nvSpPr>
            <p:spPr>
              <a:xfrm>
                <a:off x="11077758"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Gaze</a:t>
                </a:r>
              </a:p>
            </p:txBody>
          </p:sp>
          <p:sp>
            <p:nvSpPr>
              <p:cNvPr id="79" name="Freeform 33">
                <a:extLst>
                  <a:ext uri="{FF2B5EF4-FFF2-40B4-BE49-F238E27FC236}">
                    <a16:creationId xmlns:a16="http://schemas.microsoft.com/office/drawing/2014/main" id="{2B586CE5-C2A5-2132-C3CB-7060D81F9231}"/>
                  </a:ext>
                </a:extLst>
              </p:cNvPr>
              <p:cNvSpPr/>
              <p:nvPr/>
            </p:nvSpPr>
            <p:spPr>
              <a:xfrm>
                <a:off x="9461629" y="5429174"/>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80" name="Freeform 41">
                <a:extLst>
                  <a:ext uri="{FF2B5EF4-FFF2-40B4-BE49-F238E27FC236}">
                    <a16:creationId xmlns:a16="http://schemas.microsoft.com/office/drawing/2014/main" id="{8FC36782-108D-9BBA-8707-6013E2D74018}"/>
                  </a:ext>
                </a:extLst>
              </p:cNvPr>
              <p:cNvSpPr/>
              <p:nvPr/>
            </p:nvSpPr>
            <p:spPr>
              <a:xfrm>
                <a:off x="10268170"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Voice</a:t>
                </a:r>
              </a:p>
            </p:txBody>
          </p:sp>
        </p:grpSp>
        <p:sp>
          <p:nvSpPr>
            <p:cNvPr id="74" name="TextBox 73">
              <a:extLst>
                <a:ext uri="{FF2B5EF4-FFF2-40B4-BE49-F238E27FC236}">
                  <a16:creationId xmlns:a16="http://schemas.microsoft.com/office/drawing/2014/main" id="{6099FFCC-1B2D-C37C-9A92-C4FC7AFD8777}"/>
                </a:ext>
              </a:extLst>
            </p:cNvPr>
            <p:cNvSpPr txBox="1"/>
            <p:nvPr/>
          </p:nvSpPr>
          <p:spPr>
            <a:xfrm>
              <a:off x="9457204" y="4643788"/>
              <a:ext cx="1740926" cy="276999"/>
            </a:xfrm>
            <a:prstGeom prst="rect">
              <a:avLst/>
            </a:prstGeom>
            <a:solidFill>
              <a:schemeClr val="bg1"/>
            </a:solidFill>
          </p:spPr>
          <p:txBody>
            <a:bodyPr wrap="none" rtlCol="0">
              <a:spAutoFit/>
            </a:bodyPr>
            <a:lstStyle/>
            <a:p>
              <a:r>
                <a:rPr lang="en-US" sz="1200" b="1" dirty="0"/>
                <a:t>             User Interactivity</a:t>
              </a:r>
            </a:p>
          </p:txBody>
        </p:sp>
        <p:sp>
          <p:nvSpPr>
            <p:cNvPr id="75" name="Freeform 11">
              <a:extLst>
                <a:ext uri="{FF2B5EF4-FFF2-40B4-BE49-F238E27FC236}">
                  <a16:creationId xmlns:a16="http://schemas.microsoft.com/office/drawing/2014/main" id="{47D60A00-B2B6-DB84-952F-24C1B4EEB757}"/>
                </a:ext>
              </a:extLst>
            </p:cNvPr>
            <p:cNvSpPr>
              <a:spLocks noChangeAspect="1" noEditPoints="1"/>
            </p:cNvSpPr>
            <p:nvPr/>
          </p:nvSpPr>
          <p:spPr bwMode="auto">
            <a:xfrm>
              <a:off x="9555685" y="4641368"/>
              <a:ext cx="386461" cy="288000"/>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1904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9910662" cy="769441"/>
          </a:xfrm>
          <a:prstGeom prst="rect">
            <a:avLst/>
          </a:prstGeom>
          <a:noFill/>
        </p:spPr>
        <p:txBody>
          <a:bodyPr wrap="none" rtlCol="0">
            <a:spAutoFit/>
          </a:bodyPr>
          <a:lstStyle/>
          <a:p>
            <a:r>
              <a:rPr lang="en-US" sz="2800" b="1" dirty="0">
                <a:solidFill>
                  <a:srgbClr val="A100FF"/>
                </a:solidFill>
              </a:rPr>
              <a:t>Design: Determine Process Suitability for AR – Use Case Highlights</a:t>
            </a:r>
          </a:p>
          <a:p>
            <a:r>
              <a:rPr lang="en-US" sz="1600" i="1" dirty="0"/>
              <a:t>Airport Navigation</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68" name="Group 67">
            <a:extLst>
              <a:ext uri="{FF2B5EF4-FFF2-40B4-BE49-F238E27FC236}">
                <a16:creationId xmlns:a16="http://schemas.microsoft.com/office/drawing/2014/main" id="{ABFF81C3-D086-4717-C2B5-FD216BB472B9}"/>
              </a:ext>
            </a:extLst>
          </p:cNvPr>
          <p:cNvGrpSpPr/>
          <p:nvPr/>
        </p:nvGrpSpPr>
        <p:grpSpPr>
          <a:xfrm>
            <a:off x="9105365" y="3222109"/>
            <a:ext cx="2700727" cy="1272055"/>
            <a:chOff x="9296754" y="4641368"/>
            <a:chExt cx="2700727" cy="1272055"/>
          </a:xfrm>
        </p:grpSpPr>
        <p:grpSp>
          <p:nvGrpSpPr>
            <p:cNvPr id="46" name="Group 45">
              <a:extLst>
                <a:ext uri="{FF2B5EF4-FFF2-40B4-BE49-F238E27FC236}">
                  <a16:creationId xmlns:a16="http://schemas.microsoft.com/office/drawing/2014/main" id="{70748A95-618C-3270-CAA6-83604090A0F2}"/>
                </a:ext>
              </a:extLst>
            </p:cNvPr>
            <p:cNvGrpSpPr/>
            <p:nvPr/>
          </p:nvGrpSpPr>
          <p:grpSpPr>
            <a:xfrm>
              <a:off x="9296754" y="4771141"/>
              <a:ext cx="2700727" cy="1142282"/>
              <a:chOff x="9296754" y="4771141"/>
              <a:chExt cx="2700727" cy="1142282"/>
            </a:xfrm>
          </p:grpSpPr>
          <p:sp>
            <p:nvSpPr>
              <p:cNvPr id="36" name="Rectangle: Rounded Corners 35">
                <a:extLst>
                  <a:ext uri="{FF2B5EF4-FFF2-40B4-BE49-F238E27FC236}">
                    <a16:creationId xmlns:a16="http://schemas.microsoft.com/office/drawing/2014/main" id="{E5D296B8-FE42-0957-815A-69018EC639A6}"/>
                  </a:ext>
                </a:extLst>
              </p:cNvPr>
              <p:cNvSpPr/>
              <p:nvPr/>
            </p:nvSpPr>
            <p:spPr>
              <a:xfrm>
                <a:off x="9296754" y="4771141"/>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38" name="Freeform 73">
                <a:extLst>
                  <a:ext uri="{FF2B5EF4-FFF2-40B4-BE49-F238E27FC236}">
                    <a16:creationId xmlns:a16="http://schemas.microsoft.com/office/drawing/2014/main" id="{C0068722-B57D-0F55-0B3D-5548382DA87B}"/>
                  </a:ext>
                </a:extLst>
              </p:cNvPr>
              <p:cNvSpPr/>
              <p:nvPr/>
            </p:nvSpPr>
            <p:spPr>
              <a:xfrm>
                <a:off x="9458582"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Gesture</a:t>
                </a:r>
              </a:p>
            </p:txBody>
          </p:sp>
          <p:sp>
            <p:nvSpPr>
              <p:cNvPr id="39" name="Freeform 29">
                <a:extLst>
                  <a:ext uri="{FF2B5EF4-FFF2-40B4-BE49-F238E27FC236}">
                    <a16:creationId xmlns:a16="http://schemas.microsoft.com/office/drawing/2014/main" id="{B0256C04-EF17-0967-8346-599EA1AF7C35}"/>
                  </a:ext>
                </a:extLst>
              </p:cNvPr>
              <p:cNvSpPr/>
              <p:nvPr/>
            </p:nvSpPr>
            <p:spPr>
              <a:xfrm>
                <a:off x="11077758"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Gaze</a:t>
                </a:r>
              </a:p>
            </p:txBody>
          </p:sp>
          <p:sp>
            <p:nvSpPr>
              <p:cNvPr id="40" name="Freeform 33">
                <a:extLst>
                  <a:ext uri="{FF2B5EF4-FFF2-40B4-BE49-F238E27FC236}">
                    <a16:creationId xmlns:a16="http://schemas.microsoft.com/office/drawing/2014/main" id="{BE780626-4E81-C4B3-5FCA-9A1F4BCF1F5B}"/>
                  </a:ext>
                </a:extLst>
              </p:cNvPr>
              <p:cNvSpPr/>
              <p:nvPr/>
            </p:nvSpPr>
            <p:spPr>
              <a:xfrm>
                <a:off x="9461629" y="5429174"/>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Collabo-ration</a:t>
                </a:r>
              </a:p>
            </p:txBody>
          </p:sp>
          <p:sp>
            <p:nvSpPr>
              <p:cNvPr id="41" name="Freeform 41">
                <a:extLst>
                  <a:ext uri="{FF2B5EF4-FFF2-40B4-BE49-F238E27FC236}">
                    <a16:creationId xmlns:a16="http://schemas.microsoft.com/office/drawing/2014/main" id="{CFFC31B3-9607-D81F-B0C7-FBA8B29E193F}"/>
                  </a:ext>
                </a:extLst>
              </p:cNvPr>
              <p:cNvSpPr/>
              <p:nvPr/>
            </p:nvSpPr>
            <p:spPr>
              <a:xfrm>
                <a:off x="10268170"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Voice</a:t>
                </a:r>
              </a:p>
            </p:txBody>
          </p:sp>
        </p:grpSp>
        <p:sp>
          <p:nvSpPr>
            <p:cNvPr id="61" name="TextBox 60">
              <a:extLst>
                <a:ext uri="{FF2B5EF4-FFF2-40B4-BE49-F238E27FC236}">
                  <a16:creationId xmlns:a16="http://schemas.microsoft.com/office/drawing/2014/main" id="{A5711BBB-179C-63DF-5880-F688E379DF6C}"/>
                </a:ext>
              </a:extLst>
            </p:cNvPr>
            <p:cNvSpPr txBox="1"/>
            <p:nvPr/>
          </p:nvSpPr>
          <p:spPr>
            <a:xfrm>
              <a:off x="9457204" y="4643788"/>
              <a:ext cx="1412310" cy="276999"/>
            </a:xfrm>
            <a:prstGeom prst="rect">
              <a:avLst/>
            </a:prstGeom>
            <a:solidFill>
              <a:schemeClr val="bg1"/>
            </a:solidFill>
          </p:spPr>
          <p:txBody>
            <a:bodyPr wrap="none" rtlCol="0">
              <a:spAutoFit/>
            </a:bodyPr>
            <a:lstStyle/>
            <a:p>
              <a:r>
                <a:rPr lang="en-US" sz="1200" b="1" dirty="0"/>
                <a:t>             Interactivity</a:t>
              </a:r>
            </a:p>
          </p:txBody>
        </p:sp>
        <p:sp>
          <p:nvSpPr>
            <p:cNvPr id="60" name="Freeform 11">
              <a:extLst>
                <a:ext uri="{FF2B5EF4-FFF2-40B4-BE49-F238E27FC236}">
                  <a16:creationId xmlns:a16="http://schemas.microsoft.com/office/drawing/2014/main" id="{2580D887-E211-0BCE-8EF6-740BA6201A63}"/>
                </a:ext>
              </a:extLst>
            </p:cNvPr>
            <p:cNvSpPr>
              <a:spLocks noChangeAspect="1" noEditPoints="1"/>
            </p:cNvSpPr>
            <p:nvPr/>
          </p:nvSpPr>
          <p:spPr bwMode="auto">
            <a:xfrm>
              <a:off x="9555685" y="4641368"/>
              <a:ext cx="386461" cy="288000"/>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36EF7270-6F85-E350-0238-E5209AA4894A}"/>
              </a:ext>
            </a:extLst>
          </p:cNvPr>
          <p:cNvGrpSpPr/>
          <p:nvPr/>
        </p:nvGrpSpPr>
        <p:grpSpPr>
          <a:xfrm>
            <a:off x="9105365" y="1231833"/>
            <a:ext cx="2700727" cy="1790424"/>
            <a:chOff x="9296754" y="1380694"/>
            <a:chExt cx="2700727" cy="1790424"/>
          </a:xfrm>
        </p:grpSpPr>
        <p:grpSp>
          <p:nvGrpSpPr>
            <p:cNvPr id="48" name="Group 47">
              <a:extLst>
                <a:ext uri="{FF2B5EF4-FFF2-40B4-BE49-F238E27FC236}">
                  <a16:creationId xmlns:a16="http://schemas.microsoft.com/office/drawing/2014/main" id="{07E394C2-7F77-FF50-08F3-217879DA92D9}"/>
                </a:ext>
              </a:extLst>
            </p:cNvPr>
            <p:cNvGrpSpPr/>
            <p:nvPr/>
          </p:nvGrpSpPr>
          <p:grpSpPr>
            <a:xfrm>
              <a:off x="9296754" y="1523858"/>
              <a:ext cx="2700727" cy="1647260"/>
              <a:chOff x="9296754" y="1523858"/>
              <a:chExt cx="2700727" cy="1647260"/>
            </a:xfrm>
          </p:grpSpPr>
          <p:sp>
            <p:nvSpPr>
              <p:cNvPr id="2" name="Rectangle: Rounded Corners 1">
                <a:extLst>
                  <a:ext uri="{FF2B5EF4-FFF2-40B4-BE49-F238E27FC236}">
                    <a16:creationId xmlns:a16="http://schemas.microsoft.com/office/drawing/2014/main" id="{71FE69FD-3230-428A-A775-A6398FC01C2B}"/>
                  </a:ext>
                </a:extLst>
              </p:cNvPr>
              <p:cNvSpPr/>
              <p:nvPr/>
            </p:nvSpPr>
            <p:spPr>
              <a:xfrm>
                <a:off x="9296754" y="1523858"/>
                <a:ext cx="2700727" cy="1647260"/>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14" name="Freeform 73">
                <a:extLst>
                  <a:ext uri="{FF2B5EF4-FFF2-40B4-BE49-F238E27FC236}">
                    <a16:creationId xmlns:a16="http://schemas.microsoft.com/office/drawing/2014/main" id="{AB91061D-7023-4F6D-927A-3D88E353DC63}"/>
                  </a:ext>
                </a:extLst>
              </p:cNvPr>
              <p:cNvSpPr/>
              <p:nvPr/>
            </p:nvSpPr>
            <p:spPr>
              <a:xfrm>
                <a:off x="9440582" y="1748997"/>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Info enriching</a:t>
                </a:r>
              </a:p>
            </p:txBody>
          </p:sp>
          <p:sp>
            <p:nvSpPr>
              <p:cNvPr id="18" name="Freeform 29">
                <a:extLst>
                  <a:ext uri="{FF2B5EF4-FFF2-40B4-BE49-F238E27FC236}">
                    <a16:creationId xmlns:a16="http://schemas.microsoft.com/office/drawing/2014/main" id="{92D8DD91-FFBD-466C-BAAF-82AE9F897832}"/>
                  </a:ext>
                </a:extLst>
              </p:cNvPr>
              <p:cNvSpPr/>
              <p:nvPr/>
            </p:nvSpPr>
            <p:spPr>
              <a:xfrm>
                <a:off x="9440582" y="2179805"/>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Collaboration</a:t>
                </a:r>
              </a:p>
            </p:txBody>
          </p:sp>
          <p:sp>
            <p:nvSpPr>
              <p:cNvPr id="20" name="Freeform 33">
                <a:extLst>
                  <a:ext uri="{FF2B5EF4-FFF2-40B4-BE49-F238E27FC236}">
                    <a16:creationId xmlns:a16="http://schemas.microsoft.com/office/drawing/2014/main" id="{FB23FEDC-19A4-42E9-AF7A-3789ECADDEDE}"/>
                  </a:ext>
                </a:extLst>
              </p:cNvPr>
              <p:cNvSpPr/>
              <p:nvPr/>
            </p:nvSpPr>
            <p:spPr>
              <a:xfrm>
                <a:off x="9440582" y="261061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Work instructions</a:t>
                </a:r>
              </a:p>
            </p:txBody>
          </p:sp>
          <p:sp>
            <p:nvSpPr>
              <p:cNvPr id="21" name="Freeform 41">
                <a:extLst>
                  <a:ext uri="{FF2B5EF4-FFF2-40B4-BE49-F238E27FC236}">
                    <a16:creationId xmlns:a16="http://schemas.microsoft.com/office/drawing/2014/main" id="{953479DE-A771-4EFA-867F-4EDF16D787DE}"/>
                  </a:ext>
                </a:extLst>
              </p:cNvPr>
              <p:cNvSpPr/>
              <p:nvPr/>
            </p:nvSpPr>
            <p:spPr>
              <a:xfrm>
                <a:off x="10663758" y="1748997"/>
                <a:ext cx="1134000" cy="344171"/>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Navigation</a:t>
                </a:r>
              </a:p>
            </p:txBody>
          </p:sp>
          <p:sp>
            <p:nvSpPr>
              <p:cNvPr id="22" name="Freeform 29">
                <a:extLst>
                  <a:ext uri="{FF2B5EF4-FFF2-40B4-BE49-F238E27FC236}">
                    <a16:creationId xmlns:a16="http://schemas.microsoft.com/office/drawing/2014/main" id="{56F4B4AF-932D-7F44-3387-49DED2D32C21}"/>
                  </a:ext>
                </a:extLst>
              </p:cNvPr>
              <p:cNvSpPr/>
              <p:nvPr/>
            </p:nvSpPr>
            <p:spPr>
              <a:xfrm>
                <a:off x="10663758" y="2186757"/>
                <a:ext cx="1134000" cy="3456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Hard-to-simulate environment</a:t>
                </a:r>
              </a:p>
            </p:txBody>
          </p:sp>
        </p:grpSp>
        <p:sp>
          <p:nvSpPr>
            <p:cNvPr id="45" name="TextBox 44">
              <a:extLst>
                <a:ext uri="{FF2B5EF4-FFF2-40B4-BE49-F238E27FC236}">
                  <a16:creationId xmlns:a16="http://schemas.microsoft.com/office/drawing/2014/main" id="{095050BF-D6A4-00A2-06B6-30969FAA9922}"/>
                </a:ext>
              </a:extLst>
            </p:cNvPr>
            <p:cNvSpPr txBox="1"/>
            <p:nvPr/>
          </p:nvSpPr>
          <p:spPr>
            <a:xfrm>
              <a:off x="9440582" y="1380694"/>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62" name="Group 77">
              <a:extLst>
                <a:ext uri="{FF2B5EF4-FFF2-40B4-BE49-F238E27FC236}">
                  <a16:creationId xmlns:a16="http://schemas.microsoft.com/office/drawing/2014/main" id="{B93DA789-9A0A-9AAD-7140-417E09158860}"/>
                </a:ext>
              </a:extLst>
            </p:cNvPr>
            <p:cNvGrpSpPr>
              <a:grpSpLocks noChangeAspect="1"/>
            </p:cNvGrpSpPr>
            <p:nvPr/>
          </p:nvGrpSpPr>
          <p:grpSpPr bwMode="auto">
            <a:xfrm>
              <a:off x="9579685" y="1395101"/>
              <a:ext cx="294792" cy="252000"/>
              <a:chOff x="3613" y="1954"/>
              <a:chExt cx="434" cy="371"/>
            </a:xfrm>
            <a:solidFill>
              <a:srgbClr val="000000"/>
            </a:solidFill>
          </p:grpSpPr>
          <p:sp>
            <p:nvSpPr>
              <p:cNvPr id="63" name="Freeform 78">
                <a:extLst>
                  <a:ext uri="{FF2B5EF4-FFF2-40B4-BE49-F238E27FC236}">
                    <a16:creationId xmlns:a16="http://schemas.microsoft.com/office/drawing/2014/main" id="{D63F645F-D221-D1B6-69A3-323A2742881D}"/>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4" name="Freeform 79">
                <a:extLst>
                  <a:ext uri="{FF2B5EF4-FFF2-40B4-BE49-F238E27FC236}">
                    <a16:creationId xmlns:a16="http://schemas.microsoft.com/office/drawing/2014/main" id="{B08A7300-CA4E-D00B-DEF1-F65975166380}"/>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5" name="Freeform 80">
                <a:extLst>
                  <a:ext uri="{FF2B5EF4-FFF2-40B4-BE49-F238E27FC236}">
                    <a16:creationId xmlns:a16="http://schemas.microsoft.com/office/drawing/2014/main" id="{8DA0BD4E-64A9-8186-B54E-3BC73D804CA4}"/>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grpSp>
      <p:grpSp>
        <p:nvGrpSpPr>
          <p:cNvPr id="13" name="Group 12">
            <a:extLst>
              <a:ext uri="{FF2B5EF4-FFF2-40B4-BE49-F238E27FC236}">
                <a16:creationId xmlns:a16="http://schemas.microsoft.com/office/drawing/2014/main" id="{67FCCE9A-D78C-8675-F49B-68832481E053}"/>
              </a:ext>
            </a:extLst>
          </p:cNvPr>
          <p:cNvGrpSpPr/>
          <p:nvPr/>
        </p:nvGrpSpPr>
        <p:grpSpPr>
          <a:xfrm>
            <a:off x="9105365" y="4694016"/>
            <a:ext cx="2700727" cy="1279140"/>
            <a:chOff x="9300282" y="3263131"/>
            <a:chExt cx="2700727" cy="1279140"/>
          </a:xfrm>
        </p:grpSpPr>
        <p:grpSp>
          <p:nvGrpSpPr>
            <p:cNvPr id="23" name="Group 22">
              <a:extLst>
                <a:ext uri="{FF2B5EF4-FFF2-40B4-BE49-F238E27FC236}">
                  <a16:creationId xmlns:a16="http://schemas.microsoft.com/office/drawing/2014/main" id="{D775F61E-E95D-2625-DD71-6DBD3D373065}"/>
                </a:ext>
              </a:extLst>
            </p:cNvPr>
            <p:cNvGrpSpPr/>
            <p:nvPr/>
          </p:nvGrpSpPr>
          <p:grpSpPr>
            <a:xfrm>
              <a:off x="9300282" y="3399989"/>
              <a:ext cx="2700727" cy="1142282"/>
              <a:chOff x="9300282" y="3364627"/>
              <a:chExt cx="2700727" cy="1142282"/>
            </a:xfrm>
          </p:grpSpPr>
          <p:sp>
            <p:nvSpPr>
              <p:cNvPr id="42" name="Rectangle: Rounded Corners 41">
                <a:extLst>
                  <a:ext uri="{FF2B5EF4-FFF2-40B4-BE49-F238E27FC236}">
                    <a16:creationId xmlns:a16="http://schemas.microsoft.com/office/drawing/2014/main" id="{A2A2DA49-0920-4137-F93B-81000E23EA37}"/>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43" name="Freeform 73">
                <a:extLst>
                  <a:ext uri="{FF2B5EF4-FFF2-40B4-BE49-F238E27FC236}">
                    <a16:creationId xmlns:a16="http://schemas.microsoft.com/office/drawing/2014/main" id="{664618A8-49BE-6E54-4F8C-3980AF15DE0A}"/>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Fiduciary/ Image</a:t>
                </a:r>
              </a:p>
            </p:txBody>
          </p:sp>
          <p:sp>
            <p:nvSpPr>
              <p:cNvPr id="44" name="Freeform 29">
                <a:extLst>
                  <a:ext uri="{FF2B5EF4-FFF2-40B4-BE49-F238E27FC236}">
                    <a16:creationId xmlns:a16="http://schemas.microsoft.com/office/drawing/2014/main" id="{545B27CE-BD32-F842-6546-B0DAE3829E25}"/>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Natural feature</a:t>
                </a:r>
              </a:p>
            </p:txBody>
          </p:sp>
          <p:sp>
            <p:nvSpPr>
              <p:cNvPr id="49" name="Freeform 33">
                <a:extLst>
                  <a:ext uri="{FF2B5EF4-FFF2-40B4-BE49-F238E27FC236}">
                    <a16:creationId xmlns:a16="http://schemas.microsoft.com/office/drawing/2014/main" id="{10F37904-9A1C-2184-08A0-1C9DA4EC93BF}"/>
                  </a:ext>
                </a:extLst>
              </p:cNvPr>
              <p:cNvSpPr/>
              <p:nvPr/>
            </p:nvSpPr>
            <p:spPr>
              <a:xfrm>
                <a:off x="9465157"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Location</a:t>
                </a:r>
              </a:p>
            </p:txBody>
          </p:sp>
          <p:sp>
            <p:nvSpPr>
              <p:cNvPr id="50" name="Freeform 41">
                <a:extLst>
                  <a:ext uri="{FF2B5EF4-FFF2-40B4-BE49-F238E27FC236}">
                    <a16:creationId xmlns:a16="http://schemas.microsoft.com/office/drawing/2014/main" id="{E75657B6-3153-282D-31B6-A8124831BBE9}"/>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Face</a:t>
                </a:r>
              </a:p>
            </p:txBody>
          </p:sp>
          <p:sp>
            <p:nvSpPr>
              <p:cNvPr id="51" name="Freeform 29">
                <a:extLst>
                  <a:ext uri="{FF2B5EF4-FFF2-40B4-BE49-F238E27FC236}">
                    <a16:creationId xmlns:a16="http://schemas.microsoft.com/office/drawing/2014/main" id="{76D26D67-A144-DD58-D075-4DAE59E44DFC}"/>
                  </a:ext>
                </a:extLst>
              </p:cNvPr>
              <p:cNvSpPr/>
              <p:nvPr/>
            </p:nvSpPr>
            <p:spPr>
              <a:xfrm>
                <a:off x="10274745"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World</a:t>
                </a:r>
              </a:p>
            </p:txBody>
          </p:sp>
          <p:sp>
            <p:nvSpPr>
              <p:cNvPr id="52" name="Freeform 29">
                <a:extLst>
                  <a:ext uri="{FF2B5EF4-FFF2-40B4-BE49-F238E27FC236}">
                    <a16:creationId xmlns:a16="http://schemas.microsoft.com/office/drawing/2014/main" id="{B8482594-558F-DBED-BF61-04813E899E17}"/>
                  </a:ext>
                </a:extLst>
              </p:cNvPr>
              <p:cNvSpPr/>
              <p:nvPr/>
            </p:nvSpPr>
            <p:spPr>
              <a:xfrm>
                <a:off x="11084331"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Spatial</a:t>
                </a:r>
              </a:p>
            </p:txBody>
          </p:sp>
        </p:grpSp>
        <p:sp>
          <p:nvSpPr>
            <p:cNvPr id="24" name="TextBox 23">
              <a:extLst>
                <a:ext uri="{FF2B5EF4-FFF2-40B4-BE49-F238E27FC236}">
                  <a16:creationId xmlns:a16="http://schemas.microsoft.com/office/drawing/2014/main" id="{0722FC45-0B3B-9664-922E-7C771FB0C1A5}"/>
                </a:ext>
              </a:extLst>
            </p:cNvPr>
            <p:cNvSpPr txBox="1"/>
            <p:nvPr/>
          </p:nvSpPr>
          <p:spPr>
            <a:xfrm>
              <a:off x="9464299" y="3268645"/>
              <a:ext cx="1101520" cy="276999"/>
            </a:xfrm>
            <a:prstGeom prst="rect">
              <a:avLst/>
            </a:prstGeom>
            <a:solidFill>
              <a:schemeClr val="bg1"/>
            </a:solidFill>
          </p:spPr>
          <p:txBody>
            <a:bodyPr wrap="none" rtlCol="0">
              <a:spAutoFit/>
            </a:bodyPr>
            <a:lstStyle/>
            <a:p>
              <a:r>
                <a:rPr lang="en-US" sz="1200" b="1" dirty="0"/>
                <a:t>           Tracking</a:t>
              </a:r>
            </a:p>
          </p:txBody>
        </p:sp>
        <p:grpSp>
          <p:nvGrpSpPr>
            <p:cNvPr id="26" name="Group 25">
              <a:extLst>
                <a:ext uri="{FF2B5EF4-FFF2-40B4-BE49-F238E27FC236}">
                  <a16:creationId xmlns:a16="http://schemas.microsoft.com/office/drawing/2014/main" id="{B4734409-F41B-908D-4F63-7C0A98A49510}"/>
                </a:ext>
              </a:extLst>
            </p:cNvPr>
            <p:cNvGrpSpPr>
              <a:grpSpLocks noChangeAspect="1"/>
            </p:cNvGrpSpPr>
            <p:nvPr/>
          </p:nvGrpSpPr>
          <p:grpSpPr bwMode="auto">
            <a:xfrm>
              <a:off x="9555685" y="3263131"/>
              <a:ext cx="288000" cy="288707"/>
              <a:chOff x="1378" y="455"/>
              <a:chExt cx="408" cy="409"/>
            </a:xfrm>
            <a:solidFill>
              <a:srgbClr val="000000"/>
            </a:solidFill>
          </p:grpSpPr>
          <p:sp>
            <p:nvSpPr>
              <p:cNvPr id="29" name="Freeform 10">
                <a:extLst>
                  <a:ext uri="{FF2B5EF4-FFF2-40B4-BE49-F238E27FC236}">
                    <a16:creationId xmlns:a16="http://schemas.microsoft.com/office/drawing/2014/main" id="{8DBD450E-FA07-496C-4CAC-3A4A5FF05CF7}"/>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0" name="Freeform 11">
                <a:extLst>
                  <a:ext uri="{FF2B5EF4-FFF2-40B4-BE49-F238E27FC236}">
                    <a16:creationId xmlns:a16="http://schemas.microsoft.com/office/drawing/2014/main" id="{913C42F8-331F-D228-45D2-95EBC49A50C4}"/>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1" name="Freeform 12">
                <a:extLst>
                  <a:ext uri="{FF2B5EF4-FFF2-40B4-BE49-F238E27FC236}">
                    <a16:creationId xmlns:a16="http://schemas.microsoft.com/office/drawing/2014/main" id="{A38DDD8A-2323-B877-6F75-FE07C6EA60D3}"/>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7" name="Freeform 13">
                <a:extLst>
                  <a:ext uri="{FF2B5EF4-FFF2-40B4-BE49-F238E27FC236}">
                    <a16:creationId xmlns:a16="http://schemas.microsoft.com/office/drawing/2014/main" id="{84C632EF-E132-C94D-2C06-86D0A4462131}"/>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pic>
        <p:nvPicPr>
          <p:cNvPr id="1026" name="Picture 2" descr="smart buildings 101 a">
            <a:extLst>
              <a:ext uri="{FF2B5EF4-FFF2-40B4-BE49-F238E27FC236}">
                <a16:creationId xmlns:a16="http://schemas.microsoft.com/office/drawing/2014/main" id="{61552DEB-EBE9-0FAB-0992-27F622A01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2087" y="1313534"/>
            <a:ext cx="5132285" cy="486429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F8E02C2-C9AA-B06A-F96F-6A744ADA2178}"/>
              </a:ext>
            </a:extLst>
          </p:cNvPr>
          <p:cNvSpPr txBox="1"/>
          <p:nvPr/>
        </p:nvSpPr>
        <p:spPr>
          <a:xfrm flipH="1">
            <a:off x="237039" y="6477801"/>
            <a:ext cx="10336392" cy="261610"/>
          </a:xfrm>
          <a:prstGeom prst="rect">
            <a:avLst/>
          </a:prstGeom>
          <a:noFill/>
        </p:spPr>
        <p:txBody>
          <a:bodyPr wrap="square" rtlCol="0">
            <a:spAutoFit/>
          </a:bodyPr>
          <a:lstStyle/>
          <a:p>
            <a:r>
              <a:rPr lang="en-US" sz="1050" dirty="0"/>
              <a:t>Source: https://www.resonai.com/blog/smart-buildings-101</a:t>
            </a:r>
          </a:p>
        </p:txBody>
      </p:sp>
    </p:spTree>
    <p:extLst>
      <p:ext uri="{BB962C8B-B14F-4D97-AF65-F5344CB8AC3E}">
        <p14:creationId xmlns:p14="http://schemas.microsoft.com/office/powerpoint/2010/main" val="22330454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9910662" cy="769441"/>
          </a:xfrm>
          <a:prstGeom prst="rect">
            <a:avLst/>
          </a:prstGeom>
          <a:noFill/>
        </p:spPr>
        <p:txBody>
          <a:bodyPr wrap="none" rtlCol="0">
            <a:spAutoFit/>
          </a:bodyPr>
          <a:lstStyle/>
          <a:p>
            <a:r>
              <a:rPr lang="en-US" sz="2800" b="1" dirty="0">
                <a:solidFill>
                  <a:srgbClr val="A100FF"/>
                </a:solidFill>
              </a:rPr>
              <a:t>Design: Determine Process Suitability for AR – Use Case Highlights</a:t>
            </a:r>
          </a:p>
          <a:p>
            <a:r>
              <a:rPr lang="en-US" sz="1600" i="1" dirty="0"/>
              <a:t>Robotics: Program a Robotic Arm using AR</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5"/>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66" name="Group 65">
            <a:extLst>
              <a:ext uri="{FF2B5EF4-FFF2-40B4-BE49-F238E27FC236}">
                <a16:creationId xmlns:a16="http://schemas.microsoft.com/office/drawing/2014/main" id="{36EF7270-6F85-E350-0238-E5209AA4894A}"/>
              </a:ext>
            </a:extLst>
          </p:cNvPr>
          <p:cNvGrpSpPr/>
          <p:nvPr/>
        </p:nvGrpSpPr>
        <p:grpSpPr>
          <a:xfrm>
            <a:off x="9105365" y="1231833"/>
            <a:ext cx="2700727" cy="1790424"/>
            <a:chOff x="9296754" y="1380694"/>
            <a:chExt cx="2700727" cy="1790424"/>
          </a:xfrm>
        </p:grpSpPr>
        <p:grpSp>
          <p:nvGrpSpPr>
            <p:cNvPr id="48" name="Group 47">
              <a:extLst>
                <a:ext uri="{FF2B5EF4-FFF2-40B4-BE49-F238E27FC236}">
                  <a16:creationId xmlns:a16="http://schemas.microsoft.com/office/drawing/2014/main" id="{07E394C2-7F77-FF50-08F3-217879DA92D9}"/>
                </a:ext>
              </a:extLst>
            </p:cNvPr>
            <p:cNvGrpSpPr/>
            <p:nvPr/>
          </p:nvGrpSpPr>
          <p:grpSpPr>
            <a:xfrm>
              <a:off x="9296754" y="1523858"/>
              <a:ext cx="2700727" cy="1647260"/>
              <a:chOff x="9296754" y="1523858"/>
              <a:chExt cx="2700727" cy="1647260"/>
            </a:xfrm>
          </p:grpSpPr>
          <p:sp>
            <p:nvSpPr>
              <p:cNvPr id="2" name="Rectangle: Rounded Corners 1">
                <a:extLst>
                  <a:ext uri="{FF2B5EF4-FFF2-40B4-BE49-F238E27FC236}">
                    <a16:creationId xmlns:a16="http://schemas.microsoft.com/office/drawing/2014/main" id="{71FE69FD-3230-428A-A775-A6398FC01C2B}"/>
                  </a:ext>
                </a:extLst>
              </p:cNvPr>
              <p:cNvSpPr/>
              <p:nvPr/>
            </p:nvSpPr>
            <p:spPr>
              <a:xfrm>
                <a:off x="9296754" y="1523858"/>
                <a:ext cx="2700727" cy="1647260"/>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14" name="Freeform 73">
                <a:extLst>
                  <a:ext uri="{FF2B5EF4-FFF2-40B4-BE49-F238E27FC236}">
                    <a16:creationId xmlns:a16="http://schemas.microsoft.com/office/drawing/2014/main" id="{AB91061D-7023-4F6D-927A-3D88E353DC63}"/>
                  </a:ext>
                </a:extLst>
              </p:cNvPr>
              <p:cNvSpPr/>
              <p:nvPr/>
            </p:nvSpPr>
            <p:spPr>
              <a:xfrm>
                <a:off x="9440582" y="1748997"/>
                <a:ext cx="1134000" cy="344170"/>
              </a:xfrm>
              <a:prstGeom prst="rect">
                <a:avLst/>
              </a:prstGeom>
              <a:solidFill>
                <a:schemeClr val="bg1">
                  <a:lumMod val="85000"/>
                </a:schemeClr>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Info enriching</a:t>
                </a:r>
              </a:p>
            </p:txBody>
          </p:sp>
          <p:sp>
            <p:nvSpPr>
              <p:cNvPr id="18" name="Freeform 29">
                <a:extLst>
                  <a:ext uri="{FF2B5EF4-FFF2-40B4-BE49-F238E27FC236}">
                    <a16:creationId xmlns:a16="http://schemas.microsoft.com/office/drawing/2014/main" id="{92D8DD91-FFBD-466C-BAAF-82AE9F897832}"/>
                  </a:ext>
                </a:extLst>
              </p:cNvPr>
              <p:cNvSpPr/>
              <p:nvPr/>
            </p:nvSpPr>
            <p:spPr>
              <a:xfrm>
                <a:off x="9440582" y="2179805"/>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Collaboration</a:t>
                </a:r>
              </a:p>
            </p:txBody>
          </p:sp>
          <p:sp>
            <p:nvSpPr>
              <p:cNvPr id="20" name="Freeform 33">
                <a:extLst>
                  <a:ext uri="{FF2B5EF4-FFF2-40B4-BE49-F238E27FC236}">
                    <a16:creationId xmlns:a16="http://schemas.microsoft.com/office/drawing/2014/main" id="{FB23FEDC-19A4-42E9-AF7A-3789ECADDEDE}"/>
                  </a:ext>
                </a:extLst>
              </p:cNvPr>
              <p:cNvSpPr/>
              <p:nvPr/>
            </p:nvSpPr>
            <p:spPr>
              <a:xfrm>
                <a:off x="9440582" y="261061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Work instructions</a:t>
                </a:r>
              </a:p>
            </p:txBody>
          </p:sp>
          <p:sp>
            <p:nvSpPr>
              <p:cNvPr id="21" name="Freeform 41">
                <a:extLst>
                  <a:ext uri="{FF2B5EF4-FFF2-40B4-BE49-F238E27FC236}">
                    <a16:creationId xmlns:a16="http://schemas.microsoft.com/office/drawing/2014/main" id="{953479DE-A771-4EFA-867F-4EDF16D787DE}"/>
                  </a:ext>
                </a:extLst>
              </p:cNvPr>
              <p:cNvSpPr/>
              <p:nvPr/>
            </p:nvSpPr>
            <p:spPr>
              <a:xfrm>
                <a:off x="10663758" y="1748997"/>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Navigation</a:t>
                </a:r>
              </a:p>
            </p:txBody>
          </p:sp>
          <p:sp>
            <p:nvSpPr>
              <p:cNvPr id="22" name="Freeform 29">
                <a:extLst>
                  <a:ext uri="{FF2B5EF4-FFF2-40B4-BE49-F238E27FC236}">
                    <a16:creationId xmlns:a16="http://schemas.microsoft.com/office/drawing/2014/main" id="{56F4B4AF-932D-7F44-3387-49DED2D32C21}"/>
                  </a:ext>
                </a:extLst>
              </p:cNvPr>
              <p:cNvSpPr/>
              <p:nvPr/>
            </p:nvSpPr>
            <p:spPr>
              <a:xfrm>
                <a:off x="10663758" y="2186757"/>
                <a:ext cx="1134000" cy="3456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Hard-to-simulate environment</a:t>
                </a:r>
              </a:p>
            </p:txBody>
          </p:sp>
        </p:grpSp>
        <p:sp>
          <p:nvSpPr>
            <p:cNvPr id="45" name="TextBox 44">
              <a:extLst>
                <a:ext uri="{FF2B5EF4-FFF2-40B4-BE49-F238E27FC236}">
                  <a16:creationId xmlns:a16="http://schemas.microsoft.com/office/drawing/2014/main" id="{095050BF-D6A4-00A2-06B6-30969FAA9922}"/>
                </a:ext>
              </a:extLst>
            </p:cNvPr>
            <p:cNvSpPr txBox="1"/>
            <p:nvPr/>
          </p:nvSpPr>
          <p:spPr>
            <a:xfrm>
              <a:off x="9440582" y="1380694"/>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62" name="Group 77">
              <a:extLst>
                <a:ext uri="{FF2B5EF4-FFF2-40B4-BE49-F238E27FC236}">
                  <a16:creationId xmlns:a16="http://schemas.microsoft.com/office/drawing/2014/main" id="{B93DA789-9A0A-9AAD-7140-417E09158860}"/>
                </a:ext>
              </a:extLst>
            </p:cNvPr>
            <p:cNvGrpSpPr>
              <a:grpSpLocks noChangeAspect="1"/>
            </p:cNvGrpSpPr>
            <p:nvPr/>
          </p:nvGrpSpPr>
          <p:grpSpPr bwMode="auto">
            <a:xfrm>
              <a:off x="9579685" y="1395101"/>
              <a:ext cx="294792" cy="252000"/>
              <a:chOff x="3613" y="1954"/>
              <a:chExt cx="434" cy="371"/>
            </a:xfrm>
            <a:solidFill>
              <a:srgbClr val="000000"/>
            </a:solidFill>
          </p:grpSpPr>
          <p:sp>
            <p:nvSpPr>
              <p:cNvPr id="63" name="Freeform 78">
                <a:extLst>
                  <a:ext uri="{FF2B5EF4-FFF2-40B4-BE49-F238E27FC236}">
                    <a16:creationId xmlns:a16="http://schemas.microsoft.com/office/drawing/2014/main" id="{D63F645F-D221-D1B6-69A3-323A2742881D}"/>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4" name="Freeform 79">
                <a:extLst>
                  <a:ext uri="{FF2B5EF4-FFF2-40B4-BE49-F238E27FC236}">
                    <a16:creationId xmlns:a16="http://schemas.microsoft.com/office/drawing/2014/main" id="{B08A7300-CA4E-D00B-DEF1-F65975166380}"/>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5" name="Freeform 80">
                <a:extLst>
                  <a:ext uri="{FF2B5EF4-FFF2-40B4-BE49-F238E27FC236}">
                    <a16:creationId xmlns:a16="http://schemas.microsoft.com/office/drawing/2014/main" id="{8DA0BD4E-64A9-8186-B54E-3BC73D804CA4}"/>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grpSp>
      <p:pic>
        <p:nvPicPr>
          <p:cNvPr id="24" name="Online Media 23" title="Programming a Robotic Arm Using Augmented Reality &amp; Spatial Computing | PTC Reality Lab">
            <a:hlinkClick r:id="" action="ppaction://media"/>
            <a:extLst>
              <a:ext uri="{FF2B5EF4-FFF2-40B4-BE49-F238E27FC236}">
                <a16:creationId xmlns:a16="http://schemas.microsoft.com/office/drawing/2014/main" id="{050EE35D-EC51-C763-9E71-0F3549B3383F}"/>
              </a:ext>
            </a:extLst>
          </p:cNvPr>
          <p:cNvPicPr>
            <a:picLocks noRot="1" noChangeAspect="1"/>
          </p:cNvPicPr>
          <p:nvPr>
            <a:videoFile r:link="rId1"/>
          </p:nvPr>
        </p:nvPicPr>
        <p:blipFill>
          <a:blip r:embed="rId6"/>
          <a:stretch>
            <a:fillRect/>
          </a:stretch>
        </p:blipFill>
        <p:spPr>
          <a:xfrm>
            <a:off x="1014964" y="1744202"/>
            <a:ext cx="7122884" cy="4024429"/>
          </a:xfrm>
          <a:prstGeom prst="rect">
            <a:avLst/>
          </a:prstGeom>
        </p:spPr>
      </p:pic>
      <p:grpSp>
        <p:nvGrpSpPr>
          <p:cNvPr id="29" name="Group 28">
            <a:extLst>
              <a:ext uri="{FF2B5EF4-FFF2-40B4-BE49-F238E27FC236}">
                <a16:creationId xmlns:a16="http://schemas.microsoft.com/office/drawing/2014/main" id="{7D0BA3F4-F4CC-7EE1-6790-D99FA145BBE6}"/>
              </a:ext>
            </a:extLst>
          </p:cNvPr>
          <p:cNvGrpSpPr/>
          <p:nvPr/>
        </p:nvGrpSpPr>
        <p:grpSpPr>
          <a:xfrm>
            <a:off x="9105365" y="4701101"/>
            <a:ext cx="2700727" cy="1279140"/>
            <a:chOff x="9300282" y="3263131"/>
            <a:chExt cx="2700727" cy="1279140"/>
          </a:xfrm>
        </p:grpSpPr>
        <p:grpSp>
          <p:nvGrpSpPr>
            <p:cNvPr id="30" name="Group 29">
              <a:extLst>
                <a:ext uri="{FF2B5EF4-FFF2-40B4-BE49-F238E27FC236}">
                  <a16:creationId xmlns:a16="http://schemas.microsoft.com/office/drawing/2014/main" id="{4A6D2C50-6933-3B75-BC9D-A7E391E981D3}"/>
                </a:ext>
              </a:extLst>
            </p:cNvPr>
            <p:cNvGrpSpPr/>
            <p:nvPr/>
          </p:nvGrpSpPr>
          <p:grpSpPr>
            <a:xfrm>
              <a:off x="9300282" y="3399989"/>
              <a:ext cx="2700727" cy="1142282"/>
              <a:chOff x="9300282" y="3364627"/>
              <a:chExt cx="2700727" cy="1142282"/>
            </a:xfrm>
          </p:grpSpPr>
          <p:sp>
            <p:nvSpPr>
              <p:cNvPr id="50" name="Rectangle: Rounded Corners 49">
                <a:extLst>
                  <a:ext uri="{FF2B5EF4-FFF2-40B4-BE49-F238E27FC236}">
                    <a16:creationId xmlns:a16="http://schemas.microsoft.com/office/drawing/2014/main" id="{D4241675-8E09-7CFA-C7E9-3761C6118555}"/>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1" name="Freeform 73">
                <a:extLst>
                  <a:ext uri="{FF2B5EF4-FFF2-40B4-BE49-F238E27FC236}">
                    <a16:creationId xmlns:a16="http://schemas.microsoft.com/office/drawing/2014/main" id="{89390B9E-419F-93CF-4E27-25C83E758482}"/>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Fiduciary/ Image</a:t>
                </a:r>
              </a:p>
            </p:txBody>
          </p:sp>
          <p:sp>
            <p:nvSpPr>
              <p:cNvPr id="52" name="Freeform 29">
                <a:extLst>
                  <a:ext uri="{FF2B5EF4-FFF2-40B4-BE49-F238E27FC236}">
                    <a16:creationId xmlns:a16="http://schemas.microsoft.com/office/drawing/2014/main" id="{2202AFB2-F492-9EF5-ED55-8AB7F984D50C}"/>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Natural feature</a:t>
                </a:r>
              </a:p>
            </p:txBody>
          </p:sp>
          <p:sp>
            <p:nvSpPr>
              <p:cNvPr id="53" name="Freeform 33">
                <a:extLst>
                  <a:ext uri="{FF2B5EF4-FFF2-40B4-BE49-F238E27FC236}">
                    <a16:creationId xmlns:a16="http://schemas.microsoft.com/office/drawing/2014/main" id="{1A4B55C4-07A1-FB67-3DCB-285D53DC0D64}"/>
                  </a:ext>
                </a:extLst>
              </p:cNvPr>
              <p:cNvSpPr/>
              <p:nvPr/>
            </p:nvSpPr>
            <p:spPr>
              <a:xfrm>
                <a:off x="9465157"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Location</a:t>
                </a:r>
              </a:p>
            </p:txBody>
          </p:sp>
          <p:sp>
            <p:nvSpPr>
              <p:cNvPr id="69" name="Freeform 41">
                <a:extLst>
                  <a:ext uri="{FF2B5EF4-FFF2-40B4-BE49-F238E27FC236}">
                    <a16:creationId xmlns:a16="http://schemas.microsoft.com/office/drawing/2014/main" id="{72ACC814-4538-A79A-E484-29C5D28861A3}"/>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Face</a:t>
                </a:r>
              </a:p>
            </p:txBody>
          </p:sp>
          <p:sp>
            <p:nvSpPr>
              <p:cNvPr id="70" name="Freeform 29">
                <a:extLst>
                  <a:ext uri="{FF2B5EF4-FFF2-40B4-BE49-F238E27FC236}">
                    <a16:creationId xmlns:a16="http://schemas.microsoft.com/office/drawing/2014/main" id="{074A6FD5-9689-F654-2755-1ACD7634751A}"/>
                  </a:ext>
                </a:extLst>
              </p:cNvPr>
              <p:cNvSpPr/>
              <p:nvPr/>
            </p:nvSpPr>
            <p:spPr>
              <a:xfrm>
                <a:off x="10274745"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World</a:t>
                </a:r>
              </a:p>
            </p:txBody>
          </p:sp>
          <p:sp>
            <p:nvSpPr>
              <p:cNvPr id="71" name="Freeform 29">
                <a:extLst>
                  <a:ext uri="{FF2B5EF4-FFF2-40B4-BE49-F238E27FC236}">
                    <a16:creationId xmlns:a16="http://schemas.microsoft.com/office/drawing/2014/main" id="{D8440F4F-62BC-6F30-8CAA-87A688E9A9E9}"/>
                  </a:ext>
                </a:extLst>
              </p:cNvPr>
              <p:cNvSpPr/>
              <p:nvPr/>
            </p:nvSpPr>
            <p:spPr>
              <a:xfrm>
                <a:off x="11084331"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Spatial</a:t>
                </a:r>
              </a:p>
            </p:txBody>
          </p:sp>
        </p:grpSp>
        <p:sp>
          <p:nvSpPr>
            <p:cNvPr id="31" name="TextBox 30">
              <a:extLst>
                <a:ext uri="{FF2B5EF4-FFF2-40B4-BE49-F238E27FC236}">
                  <a16:creationId xmlns:a16="http://schemas.microsoft.com/office/drawing/2014/main" id="{AF7760FF-EB81-6EFB-67EC-D32FAD95C133}"/>
                </a:ext>
              </a:extLst>
            </p:cNvPr>
            <p:cNvSpPr txBox="1"/>
            <p:nvPr/>
          </p:nvSpPr>
          <p:spPr>
            <a:xfrm>
              <a:off x="9464299" y="3268645"/>
              <a:ext cx="1101520" cy="276999"/>
            </a:xfrm>
            <a:prstGeom prst="rect">
              <a:avLst/>
            </a:prstGeom>
            <a:solidFill>
              <a:schemeClr val="bg1"/>
            </a:solidFill>
          </p:spPr>
          <p:txBody>
            <a:bodyPr wrap="none" rtlCol="0">
              <a:spAutoFit/>
            </a:bodyPr>
            <a:lstStyle/>
            <a:p>
              <a:r>
                <a:rPr lang="en-US" sz="1200" b="1" dirty="0"/>
                <a:t>           Tracking</a:t>
              </a:r>
            </a:p>
          </p:txBody>
        </p:sp>
        <p:grpSp>
          <p:nvGrpSpPr>
            <p:cNvPr id="37" name="Group 36">
              <a:extLst>
                <a:ext uri="{FF2B5EF4-FFF2-40B4-BE49-F238E27FC236}">
                  <a16:creationId xmlns:a16="http://schemas.microsoft.com/office/drawing/2014/main" id="{7CBABBDF-F854-B860-586D-4B7AA5ED267C}"/>
                </a:ext>
              </a:extLst>
            </p:cNvPr>
            <p:cNvGrpSpPr>
              <a:grpSpLocks noChangeAspect="1"/>
            </p:cNvGrpSpPr>
            <p:nvPr/>
          </p:nvGrpSpPr>
          <p:grpSpPr bwMode="auto">
            <a:xfrm>
              <a:off x="9555685" y="3263131"/>
              <a:ext cx="288000" cy="288707"/>
              <a:chOff x="1378" y="455"/>
              <a:chExt cx="408" cy="409"/>
            </a:xfrm>
            <a:solidFill>
              <a:srgbClr val="000000"/>
            </a:solidFill>
          </p:grpSpPr>
          <p:sp>
            <p:nvSpPr>
              <p:cNvPr id="42" name="Freeform 10">
                <a:extLst>
                  <a:ext uri="{FF2B5EF4-FFF2-40B4-BE49-F238E27FC236}">
                    <a16:creationId xmlns:a16="http://schemas.microsoft.com/office/drawing/2014/main" id="{D06D3096-B257-4299-1032-837077BAD19D}"/>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3" name="Freeform 11">
                <a:extLst>
                  <a:ext uri="{FF2B5EF4-FFF2-40B4-BE49-F238E27FC236}">
                    <a16:creationId xmlns:a16="http://schemas.microsoft.com/office/drawing/2014/main" id="{E963B2C9-7B52-BB5C-E8E5-56D8B52CB1BA}"/>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4" name="Freeform 12">
                <a:extLst>
                  <a:ext uri="{FF2B5EF4-FFF2-40B4-BE49-F238E27FC236}">
                    <a16:creationId xmlns:a16="http://schemas.microsoft.com/office/drawing/2014/main" id="{EA7B9F86-D6E1-EB7C-78EC-A6F24DA7FF90}"/>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9" name="Freeform 13">
                <a:extLst>
                  <a:ext uri="{FF2B5EF4-FFF2-40B4-BE49-F238E27FC236}">
                    <a16:creationId xmlns:a16="http://schemas.microsoft.com/office/drawing/2014/main" id="{F3BB9A68-D28A-9811-50ED-FDD4A8DCBFB9}"/>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72" name="Group 71">
            <a:extLst>
              <a:ext uri="{FF2B5EF4-FFF2-40B4-BE49-F238E27FC236}">
                <a16:creationId xmlns:a16="http://schemas.microsoft.com/office/drawing/2014/main" id="{BF73D7A9-4E84-A5C9-E5C5-8082BD28ECB7}"/>
              </a:ext>
            </a:extLst>
          </p:cNvPr>
          <p:cNvGrpSpPr/>
          <p:nvPr/>
        </p:nvGrpSpPr>
        <p:grpSpPr>
          <a:xfrm>
            <a:off x="9105365" y="3222109"/>
            <a:ext cx="2700727" cy="1272055"/>
            <a:chOff x="9296754" y="4641368"/>
            <a:chExt cx="2700727" cy="1272055"/>
          </a:xfrm>
        </p:grpSpPr>
        <p:grpSp>
          <p:nvGrpSpPr>
            <p:cNvPr id="73" name="Group 72">
              <a:extLst>
                <a:ext uri="{FF2B5EF4-FFF2-40B4-BE49-F238E27FC236}">
                  <a16:creationId xmlns:a16="http://schemas.microsoft.com/office/drawing/2014/main" id="{96E5A120-F549-1F7A-180B-7574242E44BF}"/>
                </a:ext>
              </a:extLst>
            </p:cNvPr>
            <p:cNvGrpSpPr/>
            <p:nvPr/>
          </p:nvGrpSpPr>
          <p:grpSpPr>
            <a:xfrm>
              <a:off x="9296754" y="4771141"/>
              <a:ext cx="2700727" cy="1142282"/>
              <a:chOff x="9296754" y="4771141"/>
              <a:chExt cx="2700727" cy="1142282"/>
            </a:xfrm>
          </p:grpSpPr>
          <p:sp>
            <p:nvSpPr>
              <p:cNvPr id="76" name="Rectangle: Rounded Corners 75">
                <a:extLst>
                  <a:ext uri="{FF2B5EF4-FFF2-40B4-BE49-F238E27FC236}">
                    <a16:creationId xmlns:a16="http://schemas.microsoft.com/office/drawing/2014/main" id="{668061B2-F143-F153-1390-D6EF59ABFD07}"/>
                  </a:ext>
                </a:extLst>
              </p:cNvPr>
              <p:cNvSpPr/>
              <p:nvPr/>
            </p:nvSpPr>
            <p:spPr>
              <a:xfrm>
                <a:off x="9296754" y="4771141"/>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77" name="Freeform 73">
                <a:extLst>
                  <a:ext uri="{FF2B5EF4-FFF2-40B4-BE49-F238E27FC236}">
                    <a16:creationId xmlns:a16="http://schemas.microsoft.com/office/drawing/2014/main" id="{E9785211-85B1-AFE3-B70E-A627A4C19F96}"/>
                  </a:ext>
                </a:extLst>
              </p:cNvPr>
              <p:cNvSpPr/>
              <p:nvPr/>
            </p:nvSpPr>
            <p:spPr>
              <a:xfrm>
                <a:off x="9458582"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Gesture</a:t>
                </a:r>
              </a:p>
            </p:txBody>
          </p:sp>
          <p:sp>
            <p:nvSpPr>
              <p:cNvPr id="78" name="Freeform 29">
                <a:extLst>
                  <a:ext uri="{FF2B5EF4-FFF2-40B4-BE49-F238E27FC236}">
                    <a16:creationId xmlns:a16="http://schemas.microsoft.com/office/drawing/2014/main" id="{B9A4C851-BAEC-E438-30EB-4C7E815DD7A0}"/>
                  </a:ext>
                </a:extLst>
              </p:cNvPr>
              <p:cNvSpPr/>
              <p:nvPr/>
            </p:nvSpPr>
            <p:spPr>
              <a:xfrm>
                <a:off x="11077758"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Gaze</a:t>
                </a:r>
              </a:p>
            </p:txBody>
          </p:sp>
          <p:sp>
            <p:nvSpPr>
              <p:cNvPr id="79" name="Freeform 33">
                <a:extLst>
                  <a:ext uri="{FF2B5EF4-FFF2-40B4-BE49-F238E27FC236}">
                    <a16:creationId xmlns:a16="http://schemas.microsoft.com/office/drawing/2014/main" id="{17A58BCB-42C0-17CD-D044-7E5B3758E66F}"/>
                  </a:ext>
                </a:extLst>
              </p:cNvPr>
              <p:cNvSpPr/>
              <p:nvPr/>
            </p:nvSpPr>
            <p:spPr>
              <a:xfrm>
                <a:off x="9461629" y="5429174"/>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Collabo-ration</a:t>
                </a:r>
              </a:p>
            </p:txBody>
          </p:sp>
          <p:sp>
            <p:nvSpPr>
              <p:cNvPr id="80" name="Freeform 41">
                <a:extLst>
                  <a:ext uri="{FF2B5EF4-FFF2-40B4-BE49-F238E27FC236}">
                    <a16:creationId xmlns:a16="http://schemas.microsoft.com/office/drawing/2014/main" id="{83CA6A2E-E436-F826-4770-0ADEF4C1A88C}"/>
                  </a:ext>
                </a:extLst>
              </p:cNvPr>
              <p:cNvSpPr/>
              <p:nvPr/>
            </p:nvSpPr>
            <p:spPr>
              <a:xfrm>
                <a:off x="10268170"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Voice</a:t>
                </a:r>
              </a:p>
            </p:txBody>
          </p:sp>
        </p:grpSp>
        <p:sp>
          <p:nvSpPr>
            <p:cNvPr id="74" name="TextBox 73">
              <a:extLst>
                <a:ext uri="{FF2B5EF4-FFF2-40B4-BE49-F238E27FC236}">
                  <a16:creationId xmlns:a16="http://schemas.microsoft.com/office/drawing/2014/main" id="{45422D2C-86E4-250E-F37D-77A2E9729387}"/>
                </a:ext>
              </a:extLst>
            </p:cNvPr>
            <p:cNvSpPr txBox="1"/>
            <p:nvPr/>
          </p:nvSpPr>
          <p:spPr>
            <a:xfrm>
              <a:off x="9457204" y="4643788"/>
              <a:ext cx="1740926" cy="276999"/>
            </a:xfrm>
            <a:prstGeom prst="rect">
              <a:avLst/>
            </a:prstGeom>
            <a:solidFill>
              <a:schemeClr val="bg1"/>
            </a:solidFill>
          </p:spPr>
          <p:txBody>
            <a:bodyPr wrap="none" rtlCol="0">
              <a:spAutoFit/>
            </a:bodyPr>
            <a:lstStyle/>
            <a:p>
              <a:r>
                <a:rPr lang="en-US" sz="1200" b="1" dirty="0"/>
                <a:t>             User Interactivity</a:t>
              </a:r>
            </a:p>
          </p:txBody>
        </p:sp>
        <p:sp>
          <p:nvSpPr>
            <p:cNvPr id="75" name="Freeform 11">
              <a:extLst>
                <a:ext uri="{FF2B5EF4-FFF2-40B4-BE49-F238E27FC236}">
                  <a16:creationId xmlns:a16="http://schemas.microsoft.com/office/drawing/2014/main" id="{A6ACBA97-4CA0-D60C-A875-5D5760D4A9A4}"/>
                </a:ext>
              </a:extLst>
            </p:cNvPr>
            <p:cNvSpPr>
              <a:spLocks noChangeAspect="1" noEditPoints="1"/>
            </p:cNvSpPr>
            <p:nvPr/>
          </p:nvSpPr>
          <p:spPr bwMode="auto">
            <a:xfrm>
              <a:off x="9555685" y="4641368"/>
              <a:ext cx="386461" cy="288000"/>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902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9910662" cy="769441"/>
          </a:xfrm>
          <a:prstGeom prst="rect">
            <a:avLst/>
          </a:prstGeom>
          <a:noFill/>
        </p:spPr>
        <p:txBody>
          <a:bodyPr wrap="none" rtlCol="0">
            <a:spAutoFit/>
          </a:bodyPr>
          <a:lstStyle/>
          <a:p>
            <a:r>
              <a:rPr lang="en-US" sz="2800" b="1" dirty="0">
                <a:solidFill>
                  <a:srgbClr val="A100FF"/>
                </a:solidFill>
              </a:rPr>
              <a:t>Design: Determine Process Suitability for AR – Use Case Highlights</a:t>
            </a:r>
          </a:p>
          <a:p>
            <a:r>
              <a:rPr lang="en-US" sz="1600" i="1" dirty="0"/>
              <a:t>Entertainment: Immersive Experience with Less Emphasis on Functionalities and More on Contents</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5"/>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68" name="Group 67">
            <a:extLst>
              <a:ext uri="{FF2B5EF4-FFF2-40B4-BE49-F238E27FC236}">
                <a16:creationId xmlns:a16="http://schemas.microsoft.com/office/drawing/2014/main" id="{ABFF81C3-D086-4717-C2B5-FD216BB472B9}"/>
              </a:ext>
            </a:extLst>
          </p:cNvPr>
          <p:cNvGrpSpPr/>
          <p:nvPr/>
        </p:nvGrpSpPr>
        <p:grpSpPr>
          <a:xfrm>
            <a:off x="9105365" y="3222109"/>
            <a:ext cx="2700727" cy="1272055"/>
            <a:chOff x="9296754" y="4641368"/>
            <a:chExt cx="2700727" cy="1272055"/>
          </a:xfrm>
        </p:grpSpPr>
        <p:grpSp>
          <p:nvGrpSpPr>
            <p:cNvPr id="46" name="Group 45">
              <a:extLst>
                <a:ext uri="{FF2B5EF4-FFF2-40B4-BE49-F238E27FC236}">
                  <a16:creationId xmlns:a16="http://schemas.microsoft.com/office/drawing/2014/main" id="{70748A95-618C-3270-CAA6-83604090A0F2}"/>
                </a:ext>
              </a:extLst>
            </p:cNvPr>
            <p:cNvGrpSpPr/>
            <p:nvPr/>
          </p:nvGrpSpPr>
          <p:grpSpPr>
            <a:xfrm>
              <a:off x="9296754" y="4771141"/>
              <a:ext cx="2700727" cy="1142282"/>
              <a:chOff x="9296754" y="4771141"/>
              <a:chExt cx="2700727" cy="1142282"/>
            </a:xfrm>
          </p:grpSpPr>
          <p:sp>
            <p:nvSpPr>
              <p:cNvPr id="36" name="Rectangle: Rounded Corners 35">
                <a:extLst>
                  <a:ext uri="{FF2B5EF4-FFF2-40B4-BE49-F238E27FC236}">
                    <a16:creationId xmlns:a16="http://schemas.microsoft.com/office/drawing/2014/main" id="{E5D296B8-FE42-0957-815A-69018EC639A6}"/>
                  </a:ext>
                </a:extLst>
              </p:cNvPr>
              <p:cNvSpPr/>
              <p:nvPr/>
            </p:nvSpPr>
            <p:spPr>
              <a:xfrm>
                <a:off x="9296754" y="4771141"/>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38" name="Freeform 73">
                <a:extLst>
                  <a:ext uri="{FF2B5EF4-FFF2-40B4-BE49-F238E27FC236}">
                    <a16:creationId xmlns:a16="http://schemas.microsoft.com/office/drawing/2014/main" id="{C0068722-B57D-0F55-0B3D-5548382DA87B}"/>
                  </a:ext>
                </a:extLst>
              </p:cNvPr>
              <p:cNvSpPr/>
              <p:nvPr/>
            </p:nvSpPr>
            <p:spPr>
              <a:xfrm>
                <a:off x="9458582"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Gesture</a:t>
                </a:r>
              </a:p>
            </p:txBody>
          </p:sp>
          <p:sp>
            <p:nvSpPr>
              <p:cNvPr id="39" name="Freeform 29">
                <a:extLst>
                  <a:ext uri="{FF2B5EF4-FFF2-40B4-BE49-F238E27FC236}">
                    <a16:creationId xmlns:a16="http://schemas.microsoft.com/office/drawing/2014/main" id="{B0256C04-EF17-0967-8346-599EA1AF7C35}"/>
                  </a:ext>
                </a:extLst>
              </p:cNvPr>
              <p:cNvSpPr/>
              <p:nvPr/>
            </p:nvSpPr>
            <p:spPr>
              <a:xfrm>
                <a:off x="11077758"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Gaze</a:t>
                </a:r>
              </a:p>
            </p:txBody>
          </p:sp>
          <p:sp>
            <p:nvSpPr>
              <p:cNvPr id="40" name="Freeform 33">
                <a:extLst>
                  <a:ext uri="{FF2B5EF4-FFF2-40B4-BE49-F238E27FC236}">
                    <a16:creationId xmlns:a16="http://schemas.microsoft.com/office/drawing/2014/main" id="{BE780626-4E81-C4B3-5FCA-9A1F4BCF1F5B}"/>
                  </a:ext>
                </a:extLst>
              </p:cNvPr>
              <p:cNvSpPr/>
              <p:nvPr/>
            </p:nvSpPr>
            <p:spPr>
              <a:xfrm>
                <a:off x="9461629" y="5429174"/>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Collabo-ration</a:t>
                </a:r>
              </a:p>
            </p:txBody>
          </p:sp>
          <p:sp>
            <p:nvSpPr>
              <p:cNvPr id="41" name="Freeform 41">
                <a:extLst>
                  <a:ext uri="{FF2B5EF4-FFF2-40B4-BE49-F238E27FC236}">
                    <a16:creationId xmlns:a16="http://schemas.microsoft.com/office/drawing/2014/main" id="{CFFC31B3-9607-D81F-B0C7-FBA8B29E193F}"/>
                  </a:ext>
                </a:extLst>
              </p:cNvPr>
              <p:cNvSpPr/>
              <p:nvPr/>
            </p:nvSpPr>
            <p:spPr>
              <a:xfrm>
                <a:off x="10268170" y="499574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Voice</a:t>
                </a:r>
              </a:p>
            </p:txBody>
          </p:sp>
        </p:grpSp>
        <p:sp>
          <p:nvSpPr>
            <p:cNvPr id="61" name="TextBox 60">
              <a:extLst>
                <a:ext uri="{FF2B5EF4-FFF2-40B4-BE49-F238E27FC236}">
                  <a16:creationId xmlns:a16="http://schemas.microsoft.com/office/drawing/2014/main" id="{A5711BBB-179C-63DF-5880-F688E379DF6C}"/>
                </a:ext>
              </a:extLst>
            </p:cNvPr>
            <p:cNvSpPr txBox="1"/>
            <p:nvPr/>
          </p:nvSpPr>
          <p:spPr>
            <a:xfrm>
              <a:off x="9457204" y="4643788"/>
              <a:ext cx="1740926" cy="276999"/>
            </a:xfrm>
            <a:prstGeom prst="rect">
              <a:avLst/>
            </a:prstGeom>
            <a:solidFill>
              <a:schemeClr val="bg1"/>
            </a:solidFill>
          </p:spPr>
          <p:txBody>
            <a:bodyPr wrap="none" rtlCol="0">
              <a:spAutoFit/>
            </a:bodyPr>
            <a:lstStyle/>
            <a:p>
              <a:r>
                <a:rPr lang="en-US" sz="1200" b="1" dirty="0"/>
                <a:t>             User Interactivity</a:t>
              </a:r>
            </a:p>
          </p:txBody>
        </p:sp>
        <p:sp>
          <p:nvSpPr>
            <p:cNvPr id="60" name="Freeform 11">
              <a:extLst>
                <a:ext uri="{FF2B5EF4-FFF2-40B4-BE49-F238E27FC236}">
                  <a16:creationId xmlns:a16="http://schemas.microsoft.com/office/drawing/2014/main" id="{2580D887-E211-0BCE-8EF6-740BA6201A63}"/>
                </a:ext>
              </a:extLst>
            </p:cNvPr>
            <p:cNvSpPr>
              <a:spLocks noChangeAspect="1" noEditPoints="1"/>
            </p:cNvSpPr>
            <p:nvPr/>
          </p:nvSpPr>
          <p:spPr bwMode="auto">
            <a:xfrm>
              <a:off x="9555685" y="4641368"/>
              <a:ext cx="386461" cy="288000"/>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36EF7270-6F85-E350-0238-E5209AA4894A}"/>
              </a:ext>
            </a:extLst>
          </p:cNvPr>
          <p:cNvGrpSpPr/>
          <p:nvPr/>
        </p:nvGrpSpPr>
        <p:grpSpPr>
          <a:xfrm>
            <a:off x="9105365" y="1231833"/>
            <a:ext cx="2700727" cy="1790424"/>
            <a:chOff x="9296754" y="1380694"/>
            <a:chExt cx="2700727" cy="1790424"/>
          </a:xfrm>
        </p:grpSpPr>
        <p:grpSp>
          <p:nvGrpSpPr>
            <p:cNvPr id="48" name="Group 47">
              <a:extLst>
                <a:ext uri="{FF2B5EF4-FFF2-40B4-BE49-F238E27FC236}">
                  <a16:creationId xmlns:a16="http://schemas.microsoft.com/office/drawing/2014/main" id="{07E394C2-7F77-FF50-08F3-217879DA92D9}"/>
                </a:ext>
              </a:extLst>
            </p:cNvPr>
            <p:cNvGrpSpPr/>
            <p:nvPr/>
          </p:nvGrpSpPr>
          <p:grpSpPr>
            <a:xfrm>
              <a:off x="9296754" y="1523858"/>
              <a:ext cx="2700727" cy="1647260"/>
              <a:chOff x="9296754" y="1523858"/>
              <a:chExt cx="2700727" cy="1647260"/>
            </a:xfrm>
          </p:grpSpPr>
          <p:sp>
            <p:nvSpPr>
              <p:cNvPr id="2" name="Rectangle: Rounded Corners 1">
                <a:extLst>
                  <a:ext uri="{FF2B5EF4-FFF2-40B4-BE49-F238E27FC236}">
                    <a16:creationId xmlns:a16="http://schemas.microsoft.com/office/drawing/2014/main" id="{71FE69FD-3230-428A-A775-A6398FC01C2B}"/>
                  </a:ext>
                </a:extLst>
              </p:cNvPr>
              <p:cNvSpPr/>
              <p:nvPr/>
            </p:nvSpPr>
            <p:spPr>
              <a:xfrm>
                <a:off x="9296754" y="1523858"/>
                <a:ext cx="2700727" cy="1647260"/>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14" name="Freeform 73">
                <a:extLst>
                  <a:ext uri="{FF2B5EF4-FFF2-40B4-BE49-F238E27FC236}">
                    <a16:creationId xmlns:a16="http://schemas.microsoft.com/office/drawing/2014/main" id="{AB91061D-7023-4F6D-927A-3D88E353DC63}"/>
                  </a:ext>
                </a:extLst>
              </p:cNvPr>
              <p:cNvSpPr/>
              <p:nvPr/>
            </p:nvSpPr>
            <p:spPr>
              <a:xfrm>
                <a:off x="9440582" y="1748997"/>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Info enriching</a:t>
                </a:r>
              </a:p>
            </p:txBody>
          </p:sp>
          <p:sp>
            <p:nvSpPr>
              <p:cNvPr id="18" name="Freeform 29">
                <a:extLst>
                  <a:ext uri="{FF2B5EF4-FFF2-40B4-BE49-F238E27FC236}">
                    <a16:creationId xmlns:a16="http://schemas.microsoft.com/office/drawing/2014/main" id="{92D8DD91-FFBD-466C-BAAF-82AE9F897832}"/>
                  </a:ext>
                </a:extLst>
              </p:cNvPr>
              <p:cNvSpPr/>
              <p:nvPr/>
            </p:nvSpPr>
            <p:spPr>
              <a:xfrm>
                <a:off x="9440582" y="2179805"/>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Collaboration</a:t>
                </a:r>
              </a:p>
            </p:txBody>
          </p:sp>
          <p:sp>
            <p:nvSpPr>
              <p:cNvPr id="20" name="Freeform 33">
                <a:extLst>
                  <a:ext uri="{FF2B5EF4-FFF2-40B4-BE49-F238E27FC236}">
                    <a16:creationId xmlns:a16="http://schemas.microsoft.com/office/drawing/2014/main" id="{FB23FEDC-19A4-42E9-AF7A-3789ECADDEDE}"/>
                  </a:ext>
                </a:extLst>
              </p:cNvPr>
              <p:cNvSpPr/>
              <p:nvPr/>
            </p:nvSpPr>
            <p:spPr>
              <a:xfrm>
                <a:off x="9440582" y="261061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Work instructions</a:t>
                </a:r>
              </a:p>
            </p:txBody>
          </p:sp>
          <p:sp>
            <p:nvSpPr>
              <p:cNvPr id="21" name="Freeform 41">
                <a:extLst>
                  <a:ext uri="{FF2B5EF4-FFF2-40B4-BE49-F238E27FC236}">
                    <a16:creationId xmlns:a16="http://schemas.microsoft.com/office/drawing/2014/main" id="{953479DE-A771-4EFA-867F-4EDF16D787DE}"/>
                  </a:ext>
                </a:extLst>
              </p:cNvPr>
              <p:cNvSpPr/>
              <p:nvPr/>
            </p:nvSpPr>
            <p:spPr>
              <a:xfrm>
                <a:off x="10663758" y="1748997"/>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Navigation</a:t>
                </a:r>
              </a:p>
            </p:txBody>
          </p:sp>
          <p:sp>
            <p:nvSpPr>
              <p:cNvPr id="22" name="Freeform 29">
                <a:extLst>
                  <a:ext uri="{FF2B5EF4-FFF2-40B4-BE49-F238E27FC236}">
                    <a16:creationId xmlns:a16="http://schemas.microsoft.com/office/drawing/2014/main" id="{56F4B4AF-932D-7F44-3387-49DED2D32C21}"/>
                  </a:ext>
                </a:extLst>
              </p:cNvPr>
              <p:cNvSpPr/>
              <p:nvPr/>
            </p:nvSpPr>
            <p:spPr>
              <a:xfrm>
                <a:off x="10663758" y="2186757"/>
                <a:ext cx="1134000" cy="3456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Hard-to-simulate environment</a:t>
                </a:r>
              </a:p>
            </p:txBody>
          </p:sp>
        </p:grpSp>
        <p:sp>
          <p:nvSpPr>
            <p:cNvPr id="45" name="TextBox 44">
              <a:extLst>
                <a:ext uri="{FF2B5EF4-FFF2-40B4-BE49-F238E27FC236}">
                  <a16:creationId xmlns:a16="http://schemas.microsoft.com/office/drawing/2014/main" id="{095050BF-D6A4-00A2-06B6-30969FAA9922}"/>
                </a:ext>
              </a:extLst>
            </p:cNvPr>
            <p:cNvSpPr txBox="1"/>
            <p:nvPr/>
          </p:nvSpPr>
          <p:spPr>
            <a:xfrm>
              <a:off x="9440582" y="1380694"/>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62" name="Group 77">
              <a:extLst>
                <a:ext uri="{FF2B5EF4-FFF2-40B4-BE49-F238E27FC236}">
                  <a16:creationId xmlns:a16="http://schemas.microsoft.com/office/drawing/2014/main" id="{B93DA789-9A0A-9AAD-7140-417E09158860}"/>
                </a:ext>
              </a:extLst>
            </p:cNvPr>
            <p:cNvGrpSpPr>
              <a:grpSpLocks noChangeAspect="1"/>
            </p:cNvGrpSpPr>
            <p:nvPr/>
          </p:nvGrpSpPr>
          <p:grpSpPr bwMode="auto">
            <a:xfrm>
              <a:off x="9579685" y="1395101"/>
              <a:ext cx="294792" cy="252000"/>
              <a:chOff x="3613" y="1954"/>
              <a:chExt cx="434" cy="371"/>
            </a:xfrm>
            <a:solidFill>
              <a:srgbClr val="000000"/>
            </a:solidFill>
          </p:grpSpPr>
          <p:sp>
            <p:nvSpPr>
              <p:cNvPr id="63" name="Freeform 78">
                <a:extLst>
                  <a:ext uri="{FF2B5EF4-FFF2-40B4-BE49-F238E27FC236}">
                    <a16:creationId xmlns:a16="http://schemas.microsoft.com/office/drawing/2014/main" id="{D63F645F-D221-D1B6-69A3-323A2742881D}"/>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4" name="Freeform 79">
                <a:extLst>
                  <a:ext uri="{FF2B5EF4-FFF2-40B4-BE49-F238E27FC236}">
                    <a16:creationId xmlns:a16="http://schemas.microsoft.com/office/drawing/2014/main" id="{B08A7300-CA4E-D00B-DEF1-F65975166380}"/>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5" name="Freeform 80">
                <a:extLst>
                  <a:ext uri="{FF2B5EF4-FFF2-40B4-BE49-F238E27FC236}">
                    <a16:creationId xmlns:a16="http://schemas.microsoft.com/office/drawing/2014/main" id="{8DA0BD4E-64A9-8186-B54E-3BC73D804CA4}"/>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grpSp>
      <p:pic>
        <p:nvPicPr>
          <p:cNvPr id="24" name="Online Media 23" title="Coachella and Flume go all in on live concert AR | Spotlight | Unreal Engine">
            <a:hlinkClick r:id="" action="ppaction://media"/>
            <a:extLst>
              <a:ext uri="{FF2B5EF4-FFF2-40B4-BE49-F238E27FC236}">
                <a16:creationId xmlns:a16="http://schemas.microsoft.com/office/drawing/2014/main" id="{505FDFF7-3FF3-3E29-1712-ABA744436F50}"/>
              </a:ext>
            </a:extLst>
          </p:cNvPr>
          <p:cNvPicPr>
            <a:picLocks noRot="1" noChangeAspect="1"/>
          </p:cNvPicPr>
          <p:nvPr>
            <a:videoFile r:link="rId1"/>
          </p:nvPr>
        </p:nvPicPr>
        <p:blipFill>
          <a:blip r:embed="rId6"/>
          <a:stretch>
            <a:fillRect/>
          </a:stretch>
        </p:blipFill>
        <p:spPr>
          <a:xfrm>
            <a:off x="1014964" y="1744202"/>
            <a:ext cx="7122884" cy="4024429"/>
          </a:xfrm>
          <a:prstGeom prst="rect">
            <a:avLst/>
          </a:prstGeom>
        </p:spPr>
      </p:pic>
      <p:grpSp>
        <p:nvGrpSpPr>
          <p:cNvPr id="29" name="Group 28">
            <a:extLst>
              <a:ext uri="{FF2B5EF4-FFF2-40B4-BE49-F238E27FC236}">
                <a16:creationId xmlns:a16="http://schemas.microsoft.com/office/drawing/2014/main" id="{BE7E32B4-E3D3-F617-2EDA-B8E4AF2A8401}"/>
              </a:ext>
            </a:extLst>
          </p:cNvPr>
          <p:cNvGrpSpPr/>
          <p:nvPr/>
        </p:nvGrpSpPr>
        <p:grpSpPr>
          <a:xfrm>
            <a:off x="9105365" y="4694016"/>
            <a:ext cx="2700727" cy="1279140"/>
            <a:chOff x="9300282" y="3263131"/>
            <a:chExt cx="2700727" cy="1279140"/>
          </a:xfrm>
        </p:grpSpPr>
        <p:grpSp>
          <p:nvGrpSpPr>
            <p:cNvPr id="30" name="Group 29">
              <a:extLst>
                <a:ext uri="{FF2B5EF4-FFF2-40B4-BE49-F238E27FC236}">
                  <a16:creationId xmlns:a16="http://schemas.microsoft.com/office/drawing/2014/main" id="{BA2047DE-4A0C-4660-CC13-B1CD78F35027}"/>
                </a:ext>
              </a:extLst>
            </p:cNvPr>
            <p:cNvGrpSpPr/>
            <p:nvPr/>
          </p:nvGrpSpPr>
          <p:grpSpPr>
            <a:xfrm>
              <a:off x="9300282" y="3399989"/>
              <a:ext cx="2700727" cy="1142282"/>
              <a:chOff x="9300282" y="3364627"/>
              <a:chExt cx="2700727" cy="1142282"/>
            </a:xfrm>
          </p:grpSpPr>
          <p:sp>
            <p:nvSpPr>
              <p:cNvPr id="50" name="Rectangle: Rounded Corners 49">
                <a:extLst>
                  <a:ext uri="{FF2B5EF4-FFF2-40B4-BE49-F238E27FC236}">
                    <a16:creationId xmlns:a16="http://schemas.microsoft.com/office/drawing/2014/main" id="{3206A59E-7EBE-CAC3-34FE-3F1F9B4D0379}"/>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1" name="Freeform 73">
                <a:extLst>
                  <a:ext uri="{FF2B5EF4-FFF2-40B4-BE49-F238E27FC236}">
                    <a16:creationId xmlns:a16="http://schemas.microsoft.com/office/drawing/2014/main" id="{8D4854A3-9C8A-1D2D-6AB8-D2A534C285F5}"/>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Fiduciary/ Image</a:t>
                </a:r>
              </a:p>
            </p:txBody>
          </p:sp>
          <p:sp>
            <p:nvSpPr>
              <p:cNvPr id="52" name="Freeform 29">
                <a:extLst>
                  <a:ext uri="{FF2B5EF4-FFF2-40B4-BE49-F238E27FC236}">
                    <a16:creationId xmlns:a16="http://schemas.microsoft.com/office/drawing/2014/main" id="{DBEC0A7D-1EB8-A055-65D2-3F20F4045B7F}"/>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Natural feature</a:t>
                </a:r>
              </a:p>
            </p:txBody>
          </p:sp>
          <p:sp>
            <p:nvSpPr>
              <p:cNvPr id="53" name="Freeform 33">
                <a:extLst>
                  <a:ext uri="{FF2B5EF4-FFF2-40B4-BE49-F238E27FC236}">
                    <a16:creationId xmlns:a16="http://schemas.microsoft.com/office/drawing/2014/main" id="{954B6255-6FA3-9A68-31C3-18619EE97026}"/>
                  </a:ext>
                </a:extLst>
              </p:cNvPr>
              <p:cNvSpPr/>
              <p:nvPr/>
            </p:nvSpPr>
            <p:spPr>
              <a:xfrm>
                <a:off x="9465157"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Location</a:t>
                </a:r>
              </a:p>
            </p:txBody>
          </p:sp>
          <p:sp>
            <p:nvSpPr>
              <p:cNvPr id="69" name="Freeform 41">
                <a:extLst>
                  <a:ext uri="{FF2B5EF4-FFF2-40B4-BE49-F238E27FC236}">
                    <a16:creationId xmlns:a16="http://schemas.microsoft.com/office/drawing/2014/main" id="{CA5644FD-2920-8375-98D4-7D3A17398C7A}"/>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Face</a:t>
                </a:r>
              </a:p>
            </p:txBody>
          </p:sp>
          <p:sp>
            <p:nvSpPr>
              <p:cNvPr id="70" name="Freeform 29">
                <a:extLst>
                  <a:ext uri="{FF2B5EF4-FFF2-40B4-BE49-F238E27FC236}">
                    <a16:creationId xmlns:a16="http://schemas.microsoft.com/office/drawing/2014/main" id="{E9272B54-86DF-EF8F-9C48-7A6088F07107}"/>
                  </a:ext>
                </a:extLst>
              </p:cNvPr>
              <p:cNvSpPr/>
              <p:nvPr/>
            </p:nvSpPr>
            <p:spPr>
              <a:xfrm>
                <a:off x="10274745"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World</a:t>
                </a:r>
              </a:p>
            </p:txBody>
          </p:sp>
          <p:sp>
            <p:nvSpPr>
              <p:cNvPr id="71" name="Freeform 29">
                <a:extLst>
                  <a:ext uri="{FF2B5EF4-FFF2-40B4-BE49-F238E27FC236}">
                    <a16:creationId xmlns:a16="http://schemas.microsoft.com/office/drawing/2014/main" id="{C47592EC-CBD7-6575-C5A2-463F61AD0F73}"/>
                  </a:ext>
                </a:extLst>
              </p:cNvPr>
              <p:cNvSpPr/>
              <p:nvPr/>
            </p:nvSpPr>
            <p:spPr>
              <a:xfrm>
                <a:off x="11084331"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Spatial</a:t>
                </a:r>
              </a:p>
            </p:txBody>
          </p:sp>
        </p:grpSp>
        <p:sp>
          <p:nvSpPr>
            <p:cNvPr id="31" name="TextBox 30">
              <a:extLst>
                <a:ext uri="{FF2B5EF4-FFF2-40B4-BE49-F238E27FC236}">
                  <a16:creationId xmlns:a16="http://schemas.microsoft.com/office/drawing/2014/main" id="{5C5799AA-32FE-BDB6-284D-967BA5D95EF9}"/>
                </a:ext>
              </a:extLst>
            </p:cNvPr>
            <p:cNvSpPr txBox="1"/>
            <p:nvPr/>
          </p:nvSpPr>
          <p:spPr>
            <a:xfrm>
              <a:off x="9464299" y="3268645"/>
              <a:ext cx="1101520" cy="276999"/>
            </a:xfrm>
            <a:prstGeom prst="rect">
              <a:avLst/>
            </a:prstGeom>
            <a:solidFill>
              <a:schemeClr val="bg1"/>
            </a:solidFill>
          </p:spPr>
          <p:txBody>
            <a:bodyPr wrap="none" rtlCol="0">
              <a:spAutoFit/>
            </a:bodyPr>
            <a:lstStyle/>
            <a:p>
              <a:r>
                <a:rPr lang="en-US" sz="1200" b="1" dirty="0"/>
                <a:t>           Tracking</a:t>
              </a:r>
            </a:p>
          </p:txBody>
        </p:sp>
        <p:grpSp>
          <p:nvGrpSpPr>
            <p:cNvPr id="37" name="Group 36">
              <a:extLst>
                <a:ext uri="{FF2B5EF4-FFF2-40B4-BE49-F238E27FC236}">
                  <a16:creationId xmlns:a16="http://schemas.microsoft.com/office/drawing/2014/main" id="{375828BE-98E2-33AD-2512-AE9B2ED9C007}"/>
                </a:ext>
              </a:extLst>
            </p:cNvPr>
            <p:cNvGrpSpPr>
              <a:grpSpLocks noChangeAspect="1"/>
            </p:cNvGrpSpPr>
            <p:nvPr/>
          </p:nvGrpSpPr>
          <p:grpSpPr bwMode="auto">
            <a:xfrm>
              <a:off x="9555685" y="3263131"/>
              <a:ext cx="288000" cy="288707"/>
              <a:chOff x="1378" y="455"/>
              <a:chExt cx="408" cy="409"/>
            </a:xfrm>
            <a:solidFill>
              <a:srgbClr val="000000"/>
            </a:solidFill>
          </p:grpSpPr>
          <p:sp>
            <p:nvSpPr>
              <p:cNvPr id="42" name="Freeform 10">
                <a:extLst>
                  <a:ext uri="{FF2B5EF4-FFF2-40B4-BE49-F238E27FC236}">
                    <a16:creationId xmlns:a16="http://schemas.microsoft.com/office/drawing/2014/main" id="{9927A723-A889-E4C6-3240-DA503914E8CD}"/>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3" name="Freeform 11">
                <a:extLst>
                  <a:ext uri="{FF2B5EF4-FFF2-40B4-BE49-F238E27FC236}">
                    <a16:creationId xmlns:a16="http://schemas.microsoft.com/office/drawing/2014/main" id="{829A0D61-ED56-9B2B-D173-D5E1053E1CEC}"/>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4" name="Freeform 12">
                <a:extLst>
                  <a:ext uri="{FF2B5EF4-FFF2-40B4-BE49-F238E27FC236}">
                    <a16:creationId xmlns:a16="http://schemas.microsoft.com/office/drawing/2014/main" id="{EC9FEEB7-9C6E-C08C-8AF7-6D34ED87CF9B}"/>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9" name="Freeform 13">
                <a:extLst>
                  <a:ext uri="{FF2B5EF4-FFF2-40B4-BE49-F238E27FC236}">
                    <a16:creationId xmlns:a16="http://schemas.microsoft.com/office/drawing/2014/main" id="{F8917D44-4F93-4BA8-6BE0-3D20485557BC}"/>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spTree>
    <p:extLst>
      <p:ext uri="{BB962C8B-B14F-4D97-AF65-F5344CB8AC3E}">
        <p14:creationId xmlns:p14="http://schemas.microsoft.com/office/powerpoint/2010/main" val="290354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solidFill>
                  <a:schemeClr val="bg1"/>
                </a:solidFill>
              </a:rPr>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solidFill>
                  <a:schemeClr val="bg1"/>
                </a:solidFill>
              </a:rPr>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bg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684289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6DA0B6-2690-B502-4625-7C0103023C9C}"/>
              </a:ext>
            </a:extLst>
          </p:cNvPr>
          <p:cNvSpPr txBox="1"/>
          <p:nvPr/>
        </p:nvSpPr>
        <p:spPr>
          <a:xfrm>
            <a:off x="5754806" y="99060"/>
            <a:ext cx="6346923" cy="6878806"/>
          </a:xfrm>
          <a:prstGeom prst="rect">
            <a:avLst/>
          </a:prstGeom>
          <a:noFill/>
        </p:spPr>
        <p:txBody>
          <a:bodyPr wrap="square" rtlCol="0">
            <a:spAutoFit/>
          </a:bodyPr>
          <a:lstStyle/>
          <a:p>
            <a:r>
              <a:rPr lang="en-US" sz="900" dirty="0"/>
              <a:t>WAIF:</a:t>
            </a:r>
          </a:p>
          <a:p>
            <a:pPr marL="285750" indent="-285750">
              <a:buFont typeface="Arial" panose="020B0604020202020204" pitchFamily="34" charset="0"/>
              <a:buChar char="•"/>
            </a:pPr>
            <a:r>
              <a:rPr lang="en-US" sz="900" dirty="0"/>
              <a:t>once use case defined that AR is a suitable solution, now decide the medium: web ar vs. native ar vs. ar headsets based on (1) and (2)</a:t>
            </a:r>
          </a:p>
          <a:p>
            <a:pPr marL="285750" indent="-285750">
              <a:buFont typeface="Arial" panose="020B0604020202020204" pitchFamily="34" charset="0"/>
              <a:buChar char="•"/>
            </a:pPr>
            <a:r>
              <a:rPr lang="en-US" sz="900" dirty="0"/>
              <a:t>how to embed (1) and (2) in WAIF;</a:t>
            </a:r>
          </a:p>
          <a:p>
            <a:endParaRPr lang="en-US" sz="900" dirty="0"/>
          </a:p>
          <a:p>
            <a:r>
              <a:rPr lang="en-US" sz="900" dirty="0"/>
              <a:t>add the following as an immediate between [Research Questions] &gt; [Research Ouput] AND move [Research Output Validation] in parallel to this immediate.</a:t>
            </a:r>
          </a:p>
          <a:p>
            <a:r>
              <a:rPr lang="en-US" sz="900" dirty="0"/>
              <a:t>(1) </a:t>
            </a:r>
            <a:r>
              <a:rPr lang="en-US" sz="900" dirty="0">
                <a:highlight>
                  <a:srgbClr val="FFFF00"/>
                </a:highlight>
              </a:rPr>
              <a:t>web ar key characteristics</a:t>
            </a:r>
            <a:r>
              <a:rPr lang="en-US" sz="900" dirty="0"/>
              <a:t>: </a:t>
            </a:r>
          </a:p>
          <a:p>
            <a:pPr marL="285750" indent="-285750">
              <a:buFontTx/>
              <a:buChar char="-"/>
            </a:pPr>
            <a:r>
              <a:rPr lang="en-US" sz="900" dirty="0"/>
              <a:t>one-hand occupied</a:t>
            </a:r>
          </a:p>
          <a:p>
            <a:pPr marL="285750" indent="-285750">
              <a:buFontTx/>
              <a:buChar char="-"/>
            </a:pPr>
            <a:r>
              <a:rPr lang="en-US" sz="900" dirty="0"/>
              <a:t>stable internet connection</a:t>
            </a:r>
          </a:p>
          <a:p>
            <a:pPr marL="285750" indent="-285750">
              <a:buFontTx/>
              <a:buChar char="-"/>
            </a:pPr>
            <a:r>
              <a:rPr lang="en-US" sz="900" dirty="0"/>
              <a:t>no app download</a:t>
            </a:r>
          </a:p>
          <a:p>
            <a:pPr marL="285750" indent="-285750">
              <a:buFontTx/>
              <a:buChar char="-"/>
            </a:pPr>
            <a:r>
              <a:rPr lang="en-US" sz="900" dirty="0"/>
              <a:t>faster development</a:t>
            </a:r>
          </a:p>
          <a:p>
            <a:pPr marL="285750" indent="-285750">
              <a:buFontTx/>
              <a:buChar char="-"/>
            </a:pPr>
            <a:r>
              <a:rPr lang="en-US" sz="900" dirty="0"/>
              <a:t>financials: device cost (no ar hardware), licensing (for Vuforia+unity), app store fee (native ar) </a:t>
            </a:r>
          </a:p>
          <a:p>
            <a:pPr marL="285750" indent="-285750">
              <a:buFontTx/>
              <a:buChar char="-"/>
            </a:pPr>
            <a:r>
              <a:rPr lang="en-US" sz="900" dirty="0"/>
              <a:t>open-source js library has no graphical tool for design AR contents as in Unity</a:t>
            </a:r>
          </a:p>
          <a:p>
            <a:pPr marL="285750" indent="-285750">
              <a:buFontTx/>
              <a:buChar char="-"/>
            </a:pPr>
            <a:r>
              <a:rPr lang="en-US" sz="900" dirty="0"/>
              <a:t>hardware: no heavy headset like HMD;</a:t>
            </a:r>
          </a:p>
          <a:p>
            <a:pPr marL="285750" indent="-285750">
              <a:buFontTx/>
              <a:buChar char="-"/>
            </a:pPr>
            <a:r>
              <a:rPr lang="en-US" sz="900" dirty="0"/>
              <a:t>unity project can be exported to arcore, arkit, or hololens, but no webar yet (think unity can be exported to webgl but only for VR content since Vuforia tracking engine does not support web ar yet) (</a:t>
            </a:r>
            <a:r>
              <a:rPr lang="en-US" sz="900" dirty="0">
                <a:hlinkClick r:id="rId2"/>
              </a:rPr>
              <a:t>source 14.35</a:t>
            </a:r>
            <a:r>
              <a:rPr lang="en-US" sz="900" dirty="0"/>
              <a:t>)</a:t>
            </a:r>
          </a:p>
          <a:p>
            <a:endParaRPr lang="en-US" sz="900" dirty="0"/>
          </a:p>
          <a:p>
            <a:r>
              <a:rPr lang="en-US" sz="900" dirty="0"/>
              <a:t>(2) </a:t>
            </a:r>
            <a:r>
              <a:rPr lang="en-US" sz="900" dirty="0">
                <a:highlight>
                  <a:srgbClr val="FFFF00"/>
                </a:highlight>
              </a:rPr>
              <a:t>web ar capabilities &amp; limitations</a:t>
            </a:r>
            <a:r>
              <a:rPr lang="en-US" sz="900" dirty="0"/>
              <a:t>: only for open-source tools</a:t>
            </a:r>
          </a:p>
          <a:p>
            <a:pPr marL="285750" indent="-285750">
              <a:buFontTx/>
              <a:buChar char="-"/>
            </a:pPr>
            <a:r>
              <a:rPr lang="en-US" sz="900" dirty="0">
                <a:highlight>
                  <a:srgbClr val="00FFFF"/>
                </a:highlight>
              </a:rPr>
              <a:t>what types of AR contents?</a:t>
            </a:r>
          </a:p>
          <a:p>
            <a:pPr marL="285750" indent="-285750">
              <a:buFontTx/>
              <a:buChar char="-"/>
            </a:pPr>
            <a:r>
              <a:rPr lang="en-US" sz="900" dirty="0">
                <a:highlight>
                  <a:srgbClr val="00FFFF"/>
                </a:highlight>
              </a:rPr>
              <a:t>what types of user interactivity? – voice control, hand control, etc.</a:t>
            </a:r>
          </a:p>
          <a:p>
            <a:pPr marL="285750" indent="-285750">
              <a:buFontTx/>
              <a:buChar char="-"/>
            </a:pPr>
            <a:r>
              <a:rPr lang="en-US" sz="900" dirty="0">
                <a:highlight>
                  <a:srgbClr val="00FFFF"/>
                </a:highlight>
              </a:rPr>
              <a:t>any tracking techniques available in mobile ar and ar headsets but not for web ar (e.g., natural feature tracking)?</a:t>
            </a:r>
          </a:p>
          <a:p>
            <a:pPr marL="285750" indent="-285750">
              <a:buFontTx/>
              <a:buChar char="-"/>
            </a:pPr>
            <a:r>
              <a:rPr lang="en-US" sz="900" dirty="0">
                <a:highlight>
                  <a:srgbClr val="00FFFF"/>
                </a:highlight>
              </a:rPr>
              <a:t>possible to use multiple markers?</a:t>
            </a:r>
          </a:p>
          <a:p>
            <a:pPr marL="285750" indent="-285750">
              <a:buFontTx/>
              <a:buChar char="-"/>
            </a:pPr>
            <a:r>
              <a:rPr lang="en-US" sz="900" dirty="0">
                <a:highlight>
                  <a:srgbClr val="00FFFF"/>
                </a:highlight>
              </a:rPr>
              <a:t>which tracking for which use case?</a:t>
            </a:r>
          </a:p>
          <a:p>
            <a:pPr marL="285750" indent="-285750">
              <a:buFontTx/>
              <a:buChar char="-"/>
            </a:pPr>
            <a:r>
              <a:rPr lang="en-US" sz="900" dirty="0">
                <a:highlight>
                  <a:srgbClr val="00FFFF"/>
                </a:highlight>
              </a:rPr>
              <a:t>possible to use multiple tracking techniques?</a:t>
            </a:r>
          </a:p>
          <a:p>
            <a:pPr marL="285750" indent="-285750">
              <a:buFontTx/>
              <a:buChar char="-"/>
            </a:pPr>
            <a:r>
              <a:rPr lang="en-US" sz="900" dirty="0"/>
              <a:t>capabilities and limitations of web ar tracking engines</a:t>
            </a:r>
          </a:p>
          <a:p>
            <a:pPr marL="742950" lvl="1" indent="-285750">
              <a:buFontTx/>
              <a:buChar char="-"/>
            </a:pPr>
            <a:r>
              <a:rPr lang="en-US" sz="900" dirty="0"/>
              <a:t>ar.js location-based tracking: only for (</a:t>
            </a:r>
            <a:r>
              <a:rPr lang="en-US" sz="900" dirty="0" err="1"/>
              <a:t>lat,lon</a:t>
            </a:r>
            <a:r>
              <a:rPr lang="en-US" sz="900" dirty="0"/>
              <a:t>), not for indoor positioning system (IPS); perhaps IPS is possible for web ar but need to write plug-ins</a:t>
            </a:r>
          </a:p>
          <a:p>
            <a:pPr marL="742950" lvl="1" indent="-285750">
              <a:buFontTx/>
              <a:buChar char="-"/>
            </a:pPr>
            <a:r>
              <a:rPr lang="en-US" sz="900" dirty="0"/>
              <a:t>unity: have simulator mode for testing AR experience (</a:t>
            </a:r>
            <a:r>
              <a:rPr lang="en-US" sz="900" dirty="0">
                <a:hlinkClick r:id="rId2"/>
              </a:rPr>
              <a:t>source 14.12</a:t>
            </a:r>
            <a:r>
              <a:rPr lang="en-US" sz="900" dirty="0"/>
              <a:t>)</a:t>
            </a:r>
          </a:p>
          <a:p>
            <a:pPr marL="742950" lvl="1" indent="-285750">
              <a:buFontTx/>
              <a:buChar char="-"/>
            </a:pPr>
            <a:r>
              <a:rPr lang="en-US" sz="900" dirty="0"/>
              <a:t>possible to use custom UI by web frameworks like Angular (e.g., Angular Material)</a:t>
            </a:r>
          </a:p>
          <a:p>
            <a:pPr marL="742950" lvl="1" indent="-285750">
              <a:buFontTx/>
              <a:buChar char="-"/>
            </a:pPr>
            <a:r>
              <a:rPr lang="en-US" sz="900" dirty="0"/>
              <a:t>multi-user interacting with the same AR scene?</a:t>
            </a:r>
          </a:p>
          <a:p>
            <a:pPr marL="742950" lvl="1" indent="-285750">
              <a:buFontTx/>
              <a:buChar char="-"/>
            </a:pPr>
            <a:r>
              <a:rPr lang="en-US" sz="900" dirty="0"/>
              <a:t>no remote collaboration e.g., phone call with remote exports as for hololens</a:t>
            </a:r>
          </a:p>
          <a:p>
            <a:endParaRPr lang="en-US" sz="900" dirty="0"/>
          </a:p>
          <a:p>
            <a:r>
              <a:rPr lang="en-US" sz="900" dirty="0"/>
              <a:t>random ideas:</a:t>
            </a:r>
          </a:p>
          <a:p>
            <a:pPr marL="171450" indent="-171450">
              <a:buFontTx/>
              <a:buChar char="-"/>
            </a:pPr>
            <a:r>
              <a:rPr lang="en-US" sz="900" dirty="0"/>
              <a:t>criteria for selecting AR tracking engine</a:t>
            </a:r>
          </a:p>
          <a:p>
            <a:pPr marL="628650" lvl="1" indent="-171450">
              <a:buFontTx/>
              <a:buChar char="-"/>
            </a:pPr>
            <a:r>
              <a:rPr lang="en-US" sz="900" dirty="0"/>
              <a:t>type of tracking</a:t>
            </a:r>
          </a:p>
          <a:p>
            <a:pPr marL="628650" lvl="1" indent="-171450">
              <a:buFontTx/>
              <a:buChar char="-"/>
            </a:pPr>
            <a:r>
              <a:rPr lang="en-US" sz="900" dirty="0"/>
              <a:t>tracking robustness: </a:t>
            </a:r>
            <a:r>
              <a:rPr lang="en-US" sz="900" dirty="0">
                <a:hlinkClick r:id="rId3"/>
              </a:rPr>
              <a:t>https://ieeexplore.ieee.org/document/8281493</a:t>
            </a:r>
            <a:r>
              <a:rPr lang="en-US" sz="900" dirty="0"/>
              <a:t> &gt; collect these technical </a:t>
            </a:r>
            <a:r>
              <a:rPr lang="en-US" sz="900" dirty="0" err="1"/>
              <a:t>reqs</a:t>
            </a:r>
            <a:r>
              <a:rPr lang="en-US" sz="900" dirty="0"/>
              <a:t> while doing user journey</a:t>
            </a:r>
          </a:p>
          <a:p>
            <a:pPr marL="1085850" lvl="2" indent="-171450">
              <a:buFontTx/>
              <a:buChar char="-"/>
            </a:pPr>
            <a:r>
              <a:rPr lang="en-US" sz="900" dirty="0"/>
              <a:t>luminosity = lighting conditions</a:t>
            </a:r>
          </a:p>
          <a:p>
            <a:pPr marL="1085850" lvl="2" indent="-171450">
              <a:buFontTx/>
              <a:buChar char="-"/>
            </a:pPr>
            <a:r>
              <a:rPr lang="en-US" sz="900" dirty="0"/>
              <a:t>tracking distance</a:t>
            </a:r>
          </a:p>
          <a:p>
            <a:pPr marL="1085850" lvl="2" indent="-171450">
              <a:buFontTx/>
              <a:buChar char="-"/>
            </a:pPr>
            <a:r>
              <a:rPr lang="en-US" sz="900" dirty="0"/>
              <a:t>marker type: fiduciary, </a:t>
            </a:r>
            <a:r>
              <a:rPr lang="en-US" sz="900" dirty="0" err="1"/>
              <a:t>qr</a:t>
            </a:r>
            <a:r>
              <a:rPr lang="en-US" sz="900" dirty="0"/>
              <a:t> code, etc.</a:t>
            </a:r>
          </a:p>
          <a:p>
            <a:pPr marL="1085850" lvl="2" indent="-171450">
              <a:buFontTx/>
              <a:buChar char="-"/>
            </a:pPr>
            <a:r>
              <a:rPr lang="en-US" sz="900" dirty="0"/>
              <a:t>occlusion: testing </a:t>
            </a:r>
            <a:r>
              <a:rPr lang="en-US" sz="900" dirty="0" err="1"/>
              <a:t>ARToolkit’s</a:t>
            </a:r>
            <a:r>
              <a:rPr lang="en-US" sz="900" dirty="0"/>
              <a:t> robustness based on </a:t>
            </a:r>
            <a:r>
              <a:rPr lang="en-US" sz="900" dirty="0" err="1"/>
              <a:t>occulusion</a:t>
            </a:r>
            <a:r>
              <a:rPr lang="en-US" sz="900" dirty="0"/>
              <a:t> </a:t>
            </a:r>
            <a:r>
              <a:rPr lang="en-US" sz="900" dirty="0">
                <a:hlinkClick r:id="rId4"/>
              </a:rPr>
              <a:t>https://ieeexplore.ieee.org/document/5685477</a:t>
            </a:r>
            <a:r>
              <a:rPr lang="en-US" sz="900" dirty="0"/>
              <a:t> </a:t>
            </a:r>
          </a:p>
          <a:p>
            <a:pPr marL="628650" lvl="1" indent="-171450">
              <a:buFontTx/>
              <a:buChar char="-"/>
            </a:pPr>
            <a:r>
              <a:rPr lang="en-US" sz="900" dirty="0"/>
              <a:t>cross-platform support : e.g., </a:t>
            </a:r>
            <a:r>
              <a:rPr lang="en-US" sz="900" dirty="0" err="1"/>
              <a:t>ios</a:t>
            </a:r>
            <a:r>
              <a:rPr lang="en-US" sz="900" dirty="0"/>
              <a:t>, android, headsets like hololens, web ar</a:t>
            </a:r>
          </a:p>
          <a:p>
            <a:pPr marL="1085850" lvl="2" indent="-171450">
              <a:buFontTx/>
              <a:buChar char="-"/>
            </a:pPr>
            <a:r>
              <a:rPr lang="en-US" sz="900" dirty="0" err="1">
                <a:hlinkClick r:id="rId5"/>
              </a:rPr>
              <a:t>wikitude</a:t>
            </a:r>
            <a:r>
              <a:rPr lang="en-US" sz="900" dirty="0"/>
              <a:t> supports </a:t>
            </a:r>
            <a:r>
              <a:rPr lang="en-US" sz="900" dirty="0" err="1"/>
              <a:t>ios</a:t>
            </a:r>
            <a:r>
              <a:rPr lang="en-US" sz="900" dirty="0"/>
              <a:t>, android, windows, smart glasses hololens + Epson </a:t>
            </a:r>
            <a:r>
              <a:rPr lang="en-US" sz="900" dirty="0" err="1"/>
              <a:t>Moverio</a:t>
            </a:r>
            <a:r>
              <a:rPr lang="en-US" sz="900" dirty="0"/>
              <a:t> + </a:t>
            </a:r>
            <a:r>
              <a:rPr lang="en-US" sz="900" dirty="0" err="1"/>
              <a:t>vuzix</a:t>
            </a:r>
            <a:endParaRPr lang="en-US" sz="900" dirty="0"/>
          </a:p>
          <a:p>
            <a:pPr marL="628650" lvl="1" indent="-171450">
              <a:buFontTx/>
              <a:buChar char="-"/>
            </a:pPr>
            <a:r>
              <a:rPr lang="en-US" sz="900" dirty="0"/>
              <a:t>rich built-in capabilities = faster development time + more flexible use cases</a:t>
            </a:r>
          </a:p>
          <a:p>
            <a:pPr marL="1085850" lvl="2" indent="-171450">
              <a:buFontTx/>
              <a:buChar char="-"/>
            </a:pPr>
            <a:r>
              <a:rPr lang="en-US" sz="900" dirty="0"/>
              <a:t>paper </a:t>
            </a:r>
            <a:r>
              <a:rPr lang="en-US" sz="900" dirty="0">
                <a:hlinkClick r:id="rId6"/>
              </a:rPr>
              <a:t>https://ieeexplore.ieee.org/document/6947744</a:t>
            </a:r>
            <a:r>
              <a:rPr lang="en-US" sz="900" dirty="0"/>
              <a:t> implements its own speech command functionality when building AR for HMD with Mixed Reality Toolkit (MRTK)</a:t>
            </a:r>
          </a:p>
        </p:txBody>
      </p:sp>
      <p:sp>
        <p:nvSpPr>
          <p:cNvPr id="5" name="TextBox 4">
            <a:extLst>
              <a:ext uri="{FF2B5EF4-FFF2-40B4-BE49-F238E27FC236}">
                <a16:creationId xmlns:a16="http://schemas.microsoft.com/office/drawing/2014/main" id="{56E8789E-689A-1AC6-A73D-0627C8E046B7}"/>
              </a:ext>
            </a:extLst>
          </p:cNvPr>
          <p:cNvSpPr txBox="1"/>
          <p:nvPr/>
        </p:nvSpPr>
        <p:spPr>
          <a:xfrm>
            <a:off x="254758" y="313899"/>
            <a:ext cx="5190699" cy="3046988"/>
          </a:xfrm>
          <a:prstGeom prst="rect">
            <a:avLst/>
          </a:prstGeom>
          <a:noFill/>
        </p:spPr>
        <p:txBody>
          <a:bodyPr wrap="square" rtlCol="0">
            <a:spAutoFit/>
          </a:bodyPr>
          <a:lstStyle/>
          <a:p>
            <a:r>
              <a:rPr lang="en-US" sz="1200" dirty="0"/>
              <a:t>Process selection + AR suitability + AR platform suitability</a:t>
            </a:r>
          </a:p>
          <a:p>
            <a:pPr marL="285750" indent="-285750">
              <a:buFontTx/>
              <a:buChar char="-"/>
            </a:pPr>
            <a:r>
              <a:rPr lang="en-US" sz="1200" dirty="0"/>
              <a:t>research common use cases in the industry as a starting point for brainstorming</a:t>
            </a:r>
          </a:p>
          <a:p>
            <a:pPr marL="285750" indent="-285750">
              <a:buFontTx/>
              <a:buChar char="-"/>
            </a:pPr>
            <a:r>
              <a:rPr lang="en-US" sz="1200" dirty="0"/>
              <a:t>choose a process</a:t>
            </a:r>
          </a:p>
          <a:p>
            <a:pPr marL="285750" indent="-285750">
              <a:buFontTx/>
              <a:buChar char="-"/>
            </a:pPr>
            <a:r>
              <a:rPr lang="en-US" sz="1200" dirty="0"/>
              <a:t>choose performance measure for the process</a:t>
            </a:r>
          </a:p>
          <a:p>
            <a:pPr marL="285750" indent="-285750">
              <a:buFontTx/>
              <a:buChar char="-"/>
            </a:pPr>
            <a:r>
              <a:rPr lang="en-US" sz="1200" dirty="0"/>
              <a:t>break down process into 1) cognitive task 2) perceptual task = requirements</a:t>
            </a:r>
          </a:p>
          <a:p>
            <a:pPr marL="285750" indent="-285750">
              <a:buFontTx/>
              <a:buChar char="-"/>
            </a:pPr>
            <a:r>
              <a:rPr lang="en-US" sz="1200" dirty="0"/>
              <a:t>collect more </a:t>
            </a:r>
            <a:r>
              <a:rPr lang="en-US" sz="1200" dirty="0" err="1"/>
              <a:t>reqs</a:t>
            </a:r>
            <a:r>
              <a:rPr lang="en-US" sz="1200" dirty="0"/>
              <a:t>:</a:t>
            </a:r>
          </a:p>
          <a:p>
            <a:pPr marL="742950" lvl="1" indent="-285750">
              <a:buFontTx/>
              <a:buChar char="-"/>
            </a:pPr>
            <a:r>
              <a:rPr lang="en-US" sz="1200" dirty="0"/>
              <a:t>based on success factors + technical/user-based issues</a:t>
            </a:r>
          </a:p>
          <a:p>
            <a:pPr marL="742950" lvl="1" indent="-285750">
              <a:buFontTx/>
              <a:buChar char="-"/>
            </a:pPr>
            <a:r>
              <a:rPr lang="en-US" sz="1200" dirty="0"/>
              <a:t>what tracking techniques </a:t>
            </a:r>
          </a:p>
          <a:p>
            <a:pPr marL="285750" indent="-285750">
              <a:buFontTx/>
              <a:buChar char="-"/>
            </a:pPr>
            <a:r>
              <a:rPr lang="en-US" sz="1200" dirty="0"/>
              <a:t>conduct user journey test to validate AR + AR platform suitability + impact on user and work process</a:t>
            </a:r>
          </a:p>
          <a:p>
            <a:endParaRPr lang="en-US" sz="1200" dirty="0"/>
          </a:p>
          <a:p>
            <a:endParaRPr lang="en-US" sz="1200" dirty="0"/>
          </a:p>
          <a:p>
            <a:pPr marL="285750" indent="-285750">
              <a:buFontTx/>
              <a:buChar char="-"/>
            </a:pPr>
            <a:endParaRPr lang="en-US" sz="1200" dirty="0"/>
          </a:p>
          <a:p>
            <a:endParaRPr lang="en-US" sz="1200" dirty="0"/>
          </a:p>
          <a:p>
            <a:pPr marL="285750" indent="-285750">
              <a:buFontTx/>
              <a:buChar char="-"/>
            </a:pPr>
            <a:endParaRPr lang="en-US" sz="1200" dirty="0"/>
          </a:p>
        </p:txBody>
      </p:sp>
    </p:spTree>
    <p:extLst>
      <p:ext uri="{BB962C8B-B14F-4D97-AF65-F5344CB8AC3E}">
        <p14:creationId xmlns:p14="http://schemas.microsoft.com/office/powerpoint/2010/main" val="5426780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2D02421-C06D-D412-E7BA-53AE76157A63}"/>
              </a:ext>
            </a:extLst>
          </p:cNvPr>
          <p:cNvGraphicFramePr>
            <a:graphicFrameLocks noGrp="1"/>
          </p:cNvGraphicFramePr>
          <p:nvPr/>
        </p:nvGraphicFramePr>
        <p:xfrm>
          <a:off x="333352" y="208250"/>
          <a:ext cx="11453765" cy="6517566"/>
        </p:xfrm>
        <a:graphic>
          <a:graphicData uri="http://schemas.openxmlformats.org/drawingml/2006/table">
            <a:tbl>
              <a:tblPr firstRow="1" firstCol="1" bandRow="1"/>
              <a:tblGrid>
                <a:gridCol w="2418947">
                  <a:extLst>
                    <a:ext uri="{9D8B030D-6E8A-4147-A177-3AD203B41FA5}">
                      <a16:colId xmlns:a16="http://schemas.microsoft.com/office/drawing/2014/main" val="554480173"/>
                    </a:ext>
                  </a:extLst>
                </a:gridCol>
                <a:gridCol w="541361">
                  <a:extLst>
                    <a:ext uri="{9D8B030D-6E8A-4147-A177-3AD203B41FA5}">
                      <a16:colId xmlns:a16="http://schemas.microsoft.com/office/drawing/2014/main" val="3319295437"/>
                    </a:ext>
                  </a:extLst>
                </a:gridCol>
                <a:gridCol w="504967">
                  <a:extLst>
                    <a:ext uri="{9D8B030D-6E8A-4147-A177-3AD203B41FA5}">
                      <a16:colId xmlns:a16="http://schemas.microsoft.com/office/drawing/2014/main" val="2231843375"/>
                    </a:ext>
                  </a:extLst>
                </a:gridCol>
                <a:gridCol w="568657">
                  <a:extLst>
                    <a:ext uri="{9D8B030D-6E8A-4147-A177-3AD203B41FA5}">
                      <a16:colId xmlns:a16="http://schemas.microsoft.com/office/drawing/2014/main" val="2573917825"/>
                    </a:ext>
                  </a:extLst>
                </a:gridCol>
                <a:gridCol w="7419833">
                  <a:extLst>
                    <a:ext uri="{9D8B030D-6E8A-4147-A177-3AD203B41FA5}">
                      <a16:colId xmlns:a16="http://schemas.microsoft.com/office/drawing/2014/main" val="4150345704"/>
                    </a:ext>
                  </a:extLst>
                </a:gridCol>
              </a:tblGrid>
              <a:tr h="300858">
                <a:tc>
                  <a:txBody>
                    <a:bodyPr/>
                    <a:lstStyle/>
                    <a:p>
                      <a:pPr algn="ctr" fontAlgn="t">
                        <a:lnSpc>
                          <a:spcPct val="115000"/>
                        </a:lnSpc>
                        <a:spcBef>
                          <a:spcPts val="0"/>
                        </a:spcBef>
                        <a:spcAft>
                          <a:spcPts val="0"/>
                        </a:spcAft>
                      </a:pPr>
                      <a:r>
                        <a:rPr lang="en-US" sz="1100" b="0" i="0" u="none" strike="noStrike" dirty="0">
                          <a:solidFill>
                            <a:srgbClr val="FFFFFF"/>
                          </a:solidFill>
                          <a:effectLst/>
                          <a:latin typeface="Arial" panose="020B0604020202020204" pitchFamily="34" charset="0"/>
                          <a:ea typeface="Arial" panose="020B0604020202020204" pitchFamily="34" charset="0"/>
                        </a:rPr>
                        <a:t>Attribute</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00CC"/>
                    </a:solidFill>
                  </a:tcPr>
                </a:tc>
                <a:tc>
                  <a:txBody>
                    <a:bodyPr/>
                    <a:lstStyle/>
                    <a:p>
                      <a:pPr algn="ctr" fontAlgn="t">
                        <a:lnSpc>
                          <a:spcPct val="115000"/>
                        </a:lnSpc>
                        <a:spcBef>
                          <a:spcPts val="0"/>
                        </a:spcBef>
                        <a:spcAft>
                          <a:spcPts val="0"/>
                        </a:spcAft>
                      </a:pPr>
                      <a:r>
                        <a:rPr lang="en-US" sz="1100" b="0" i="0" u="none" strike="noStrike" dirty="0">
                          <a:solidFill>
                            <a:srgbClr val="FFFFFF"/>
                          </a:solidFill>
                          <a:effectLst/>
                          <a:latin typeface="Arial" panose="020B0604020202020204" pitchFamily="34" charset="0"/>
                          <a:ea typeface="Arial" panose="020B0604020202020204" pitchFamily="34" charset="0"/>
                        </a:rPr>
                        <a:t>Yes</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00CC"/>
                    </a:solidFill>
                  </a:tcPr>
                </a:tc>
                <a:tc>
                  <a:txBody>
                    <a:bodyPr/>
                    <a:lstStyle/>
                    <a:p>
                      <a:pPr algn="ctr" fontAlgn="t">
                        <a:lnSpc>
                          <a:spcPct val="115000"/>
                        </a:lnSpc>
                        <a:spcBef>
                          <a:spcPts val="0"/>
                        </a:spcBef>
                        <a:spcAft>
                          <a:spcPts val="0"/>
                        </a:spcAft>
                      </a:pPr>
                      <a:r>
                        <a:rPr lang="en-US" sz="1100" b="0" i="0" u="none" strike="noStrike" dirty="0">
                          <a:solidFill>
                            <a:srgbClr val="FFFFFF"/>
                          </a:solidFill>
                          <a:effectLst/>
                          <a:latin typeface="Arial" panose="020B0604020202020204" pitchFamily="34" charset="0"/>
                          <a:ea typeface="Arial" panose="020B0604020202020204" pitchFamily="34" charset="0"/>
                        </a:rPr>
                        <a:t>No</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00CC"/>
                    </a:solidFill>
                  </a:tcPr>
                </a:tc>
                <a:tc>
                  <a:txBody>
                    <a:bodyPr/>
                    <a:lstStyle/>
                    <a:p>
                      <a:pPr algn="ctr" fontAlgn="t">
                        <a:lnSpc>
                          <a:spcPct val="115000"/>
                        </a:lnSpc>
                        <a:spcBef>
                          <a:spcPts val="0"/>
                        </a:spcBef>
                        <a:spcAft>
                          <a:spcPts val="0"/>
                        </a:spcAft>
                      </a:pPr>
                      <a:r>
                        <a:rPr lang="en-US" sz="1100" b="0" i="0" u="none" strike="noStrike" dirty="0">
                          <a:solidFill>
                            <a:srgbClr val="FFFFFF"/>
                          </a:solidFill>
                          <a:effectLst/>
                          <a:latin typeface="Arial" panose="020B0604020202020204" pitchFamily="34" charset="0"/>
                          <a:ea typeface="Arial" panose="020B0604020202020204" pitchFamily="34" charset="0"/>
                        </a:rPr>
                        <a:t>Total</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00CC"/>
                    </a:solidFill>
                  </a:tcPr>
                </a:tc>
                <a:tc>
                  <a:txBody>
                    <a:bodyPr/>
                    <a:lstStyle/>
                    <a:p>
                      <a:pPr algn="ctr" fontAlgn="t">
                        <a:lnSpc>
                          <a:spcPct val="115000"/>
                        </a:lnSpc>
                        <a:spcBef>
                          <a:spcPts val="0"/>
                        </a:spcBef>
                        <a:spcAft>
                          <a:spcPts val="0"/>
                        </a:spcAft>
                      </a:pPr>
                      <a:r>
                        <a:rPr lang="en-US" sz="1100" b="0" i="0" u="none" strike="noStrike" dirty="0">
                          <a:solidFill>
                            <a:srgbClr val="FFFFFF"/>
                          </a:solidFill>
                          <a:effectLst/>
                          <a:latin typeface="Arial" panose="020B0604020202020204" pitchFamily="34" charset="0"/>
                          <a:ea typeface="Arial" panose="020B0604020202020204" pitchFamily="34" charset="0"/>
                        </a:rPr>
                        <a:t>High-Level Findings/ Research Gaps</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00CC"/>
                    </a:solidFill>
                  </a:tcPr>
                </a:tc>
                <a:extLst>
                  <a:ext uri="{0D108BD9-81ED-4DB2-BD59-A6C34878D82A}">
                    <a16:rowId xmlns:a16="http://schemas.microsoft.com/office/drawing/2014/main" val="3786381301"/>
                  </a:ext>
                </a:extLst>
              </a:tr>
              <a:tr h="300858">
                <a:tc>
                  <a:txBody>
                    <a:bodyPr/>
                    <a:lstStyle/>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The paper discusses web AR</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8</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effectLst/>
                          <a:latin typeface="Arial" panose="020B0604020202020204" pitchFamily="34" charset="0"/>
                          <a:ea typeface="Arial" panose="020B0604020202020204" pitchFamily="34" charset="0"/>
                        </a:rPr>
                        <a:t>24</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effectLst/>
                          <a:latin typeface="Arial" panose="020B0604020202020204" pitchFamily="34" charset="0"/>
                          <a:ea typeface="Arial" panose="020B0604020202020204" pitchFamily="34" charset="0"/>
                        </a:rPr>
                        <a:t>32</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Limited literature about web AR exists compared to that of native mobile AR applications.</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936938"/>
                  </a:ext>
                </a:extLst>
              </a:tr>
              <a:tr h="1350848">
                <a:tc>
                  <a:txBody>
                    <a:bodyPr/>
                    <a:lstStyle/>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The paper includes an implementation of an AR application prototype.</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19</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effectLst/>
                          <a:latin typeface="Arial" panose="020B0604020202020204" pitchFamily="34" charset="0"/>
                          <a:ea typeface="Arial" panose="020B0604020202020204" pitchFamily="34" charset="0"/>
                        </a:rPr>
                        <a:t>13</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effectLst/>
                          <a:latin typeface="Arial" panose="020B0604020202020204" pitchFamily="34" charset="0"/>
                          <a:ea typeface="Arial" panose="020B0604020202020204" pitchFamily="34" charset="0"/>
                        </a:rPr>
                        <a:t>32</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100" b="0" i="0" u="none" strike="noStrike" dirty="0">
                          <a:effectLst/>
                          <a:latin typeface="Arial" panose="020B0604020202020204" pitchFamily="34" charset="0"/>
                          <a:ea typeface="Arial" panose="020B0604020202020204" pitchFamily="34" charset="0"/>
                        </a:rPr>
                        <a:t>19 out of 32 papers discusses an implementation an AR application prototype.</a:t>
                      </a:r>
                      <a:endParaRPr lang="en-US" sz="2800" b="0" i="0" u="none" strike="noStrike" dirty="0">
                        <a:effectLst/>
                        <a:latin typeface="Arial" panose="020B0604020202020204" pitchFamily="34" charset="0"/>
                      </a:endParaRPr>
                    </a:p>
                    <a:p>
                      <a:pPr marL="346075" indent="-168275" algn="l" fontAlgn="t">
                        <a:lnSpc>
                          <a:spcPct val="115000"/>
                        </a:lnSpc>
                        <a:spcBef>
                          <a:spcPts val="0"/>
                        </a:spcBef>
                        <a:spcAft>
                          <a:spcPts val="0"/>
                        </a:spcAft>
                        <a:buFont typeface="Arial" panose="020B0604020202020204" pitchFamily="34" charset="0"/>
                        <a:buChar char="•"/>
                      </a:pPr>
                      <a:r>
                        <a:rPr lang="en-US" sz="1100" b="0" i="0" u="none" strike="noStrike" dirty="0">
                          <a:effectLst/>
                          <a:latin typeface="Arial" panose="020B0604020202020204" pitchFamily="34" charset="0"/>
                          <a:ea typeface="Arial" panose="020B0604020202020204" pitchFamily="34" charset="0"/>
                        </a:rPr>
                        <a:t>4 out of 19 are web AR prototypes</a:t>
                      </a:r>
                      <a:endParaRPr lang="en-US" sz="2800" b="0" i="0" u="none" strike="noStrike" dirty="0">
                        <a:effectLst/>
                        <a:latin typeface="Arial" panose="020B0604020202020204" pitchFamily="34" charset="0"/>
                      </a:endParaRPr>
                    </a:p>
                    <a:p>
                      <a:pPr marL="346075" indent="-168275" algn="l" fontAlgn="t">
                        <a:lnSpc>
                          <a:spcPct val="115000"/>
                        </a:lnSpc>
                        <a:spcBef>
                          <a:spcPts val="0"/>
                        </a:spcBef>
                        <a:spcAft>
                          <a:spcPts val="0"/>
                        </a:spcAft>
                        <a:buFont typeface="Arial" panose="020B0604020202020204" pitchFamily="34" charset="0"/>
                        <a:buChar char="•"/>
                      </a:pPr>
                      <a:r>
                        <a:rPr lang="en-US" sz="1100" b="0" i="0" u="none" strike="noStrike" dirty="0">
                          <a:effectLst/>
                          <a:latin typeface="Arial" panose="020B0604020202020204" pitchFamily="34" charset="0"/>
                          <a:ea typeface="Arial" panose="020B0604020202020204" pitchFamily="34" charset="0"/>
                        </a:rPr>
                        <a:t>16 out of 19 are native mobile AR prototypes.</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effectLst/>
                          <a:latin typeface="Arial" panose="020B0604020202020204" pitchFamily="34" charset="0"/>
                          <a:ea typeface="Arial" panose="020B0604020202020204" pitchFamily="34" charset="0"/>
                        </a:rPr>
                        <a:t>Most AR contents used in prototypes are static while only a small portion is dynamic. None of the prototypes use artificial AR contents. This research gap is addressed in RQ#1.</a:t>
                      </a:r>
                      <a:endParaRPr lang="en-US" sz="2800" b="0" i="0" u="none" strike="noStrike" dirty="0">
                        <a:effectLst/>
                        <a:latin typeface="Arial" panose="020B0604020202020204" pitchFamily="34" charset="0"/>
                      </a:endParaRPr>
                    </a:p>
                    <a:p>
                      <a:pPr marL="346075" indent="-168275" algn="l" fontAlgn="t">
                        <a:lnSpc>
                          <a:spcPct val="115000"/>
                        </a:lnSpc>
                        <a:spcBef>
                          <a:spcPts val="0"/>
                        </a:spcBef>
                        <a:spcAft>
                          <a:spcPts val="0"/>
                        </a:spcAft>
                        <a:buFont typeface="Arial" panose="020B0604020202020204" pitchFamily="34" charset="0"/>
                        <a:buChar char="•"/>
                      </a:pPr>
                      <a:r>
                        <a:rPr lang="en-US" sz="1100" b="0" i="0" u="none" strike="noStrike" dirty="0">
                          <a:effectLst/>
                          <a:latin typeface="Arial" panose="020B0604020202020204" pitchFamily="34" charset="0"/>
                          <a:ea typeface="Arial" panose="020B0604020202020204" pitchFamily="34" charset="0"/>
                        </a:rPr>
                        <a:t>15 out of 19 prototypes augment static AR contents such as 3D models, 2D images, text, and audio.</a:t>
                      </a:r>
                      <a:endParaRPr lang="en-US" sz="2800" b="0" i="0" u="none" strike="noStrike" dirty="0">
                        <a:effectLst/>
                        <a:latin typeface="Arial" panose="020B0604020202020204" pitchFamily="34" charset="0"/>
                      </a:endParaRPr>
                    </a:p>
                    <a:p>
                      <a:pPr marL="346075" indent="-168275" algn="l" fontAlgn="t">
                        <a:lnSpc>
                          <a:spcPct val="115000"/>
                        </a:lnSpc>
                        <a:spcBef>
                          <a:spcPts val="0"/>
                        </a:spcBef>
                        <a:spcAft>
                          <a:spcPts val="0"/>
                        </a:spcAft>
                        <a:buFont typeface="Arial" panose="020B0604020202020204" pitchFamily="34" charset="0"/>
                        <a:buChar char="•"/>
                      </a:pPr>
                      <a:r>
                        <a:rPr lang="en-US" sz="1100" b="0" i="0" u="none" strike="noStrike" dirty="0">
                          <a:effectLst/>
                          <a:latin typeface="Arial" panose="020B0604020202020204" pitchFamily="34" charset="0"/>
                          <a:ea typeface="Arial" panose="020B0604020202020204" pitchFamily="34" charset="0"/>
                        </a:rPr>
                        <a:t>4 out of 19 prototypes augment dynamic AR contents such as social media posts and sensor readings.</a:t>
                      </a:r>
                      <a:endParaRPr lang="en-US" sz="2800" b="0" i="0" u="none" strike="noStrike" dirty="0">
                        <a:effectLst/>
                        <a:latin typeface="Arial" panose="020B0604020202020204" pitchFamily="34" charset="0"/>
                      </a:endParaRPr>
                    </a:p>
                    <a:p>
                      <a:pPr marL="346075" indent="-168275" algn="l" fontAlgn="t">
                        <a:lnSpc>
                          <a:spcPct val="115000"/>
                        </a:lnSpc>
                        <a:spcBef>
                          <a:spcPts val="0"/>
                        </a:spcBef>
                        <a:spcAft>
                          <a:spcPts val="0"/>
                        </a:spcAft>
                        <a:buFont typeface="Arial" panose="020B0604020202020204" pitchFamily="34" charset="0"/>
                        <a:buChar char="•"/>
                      </a:pPr>
                      <a:r>
                        <a:rPr lang="en-US" sz="1100" b="0" i="0" u="none" strike="noStrike" dirty="0">
                          <a:effectLst/>
                          <a:latin typeface="Arial" panose="020B0604020202020204" pitchFamily="34" charset="0"/>
                          <a:ea typeface="Arial" panose="020B0604020202020204" pitchFamily="34" charset="0"/>
                        </a:rPr>
                        <a:t>0 out of 19 prototypes augment artificial AR contents such as images created by machine learning models.</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3246897"/>
                  </a:ext>
                </a:extLst>
              </a:tr>
              <a:tr h="432107">
                <a:tc>
                  <a:txBody>
                    <a:bodyPr/>
                    <a:lstStyle/>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The paper discusses the software architecture of the implemented web AR app prototype.</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2</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30</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32</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Out of 19 </a:t>
                      </a:r>
                      <a:r>
                        <a:rPr lang="en-US" sz="1100" b="0" i="0" u="none" strike="noStrike" dirty="0">
                          <a:effectLst/>
                          <a:latin typeface="Arial" panose="020B0604020202020204" pitchFamily="34" charset="0"/>
                          <a:ea typeface="Arial" panose="020B0604020202020204" pitchFamily="34" charset="0"/>
                        </a:rPr>
                        <a:t>papers</a:t>
                      </a:r>
                      <a:r>
                        <a:rPr lang="en-US" sz="1100" b="0" i="0" u="none" strike="noStrike" dirty="0">
                          <a:solidFill>
                            <a:srgbClr val="000000"/>
                          </a:solidFill>
                          <a:effectLst/>
                          <a:latin typeface="Arial" panose="020B0604020202020204" pitchFamily="34" charset="0"/>
                          <a:ea typeface="Arial" panose="020B0604020202020204" pitchFamily="34" charset="0"/>
                        </a:rPr>
                        <a:t> which implement an AR application prototypes, only 2 of them discuss the prototype’s software architecture. This research gap is addressed in RQ#1.</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6949042"/>
                  </a:ext>
                </a:extLst>
              </a:tr>
              <a:tr h="1088351">
                <a:tc>
                  <a:txBody>
                    <a:bodyPr/>
                    <a:lstStyle/>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The paper mentions the use of cloud infrastructure for deploying the prototype.</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6</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26</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32</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Out of 19 papers which implement an AR application prototypes, 6 of them uses cloud resources for deploying the prototype. Cloud resources range from full app hosting environments (e.g., Google Firebase, AWS GameSparks), virtual machines (e.g., AWS EC2), storage solutions (e.g., Google Cloud Storage), and cloud-based IoT platforms.</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While the discussed use of cloud resources fulfills the requirements for deploying the prototype, none of the papers discuss the scalability of the prototype in the cloud and relevant topics such as security in the cloud. This research gap is addressed in RQ#2.1.</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4868581"/>
                  </a:ext>
                </a:extLst>
              </a:tr>
              <a:tr h="825853">
                <a:tc>
                  <a:txBody>
                    <a:bodyPr/>
                    <a:lstStyle/>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The paper evaluates the implemented prototype.</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3</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29</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32</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Out of 19 papers which implements an AR application prototype, only 3 papers evaluate the implemented prototype and measure only the usability of the AR app i.e., how user-friendly, and informative the AR apps are. </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This points to a research gap where little attention has been paid to non-functional requirements such as privacy of AR apps to enhance user experience. This research gap is addressed in RQ#3.</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0168347"/>
                  </a:ext>
                </a:extLst>
              </a:tr>
              <a:tr h="432107">
                <a:tc>
                  <a:txBody>
                    <a:bodyPr/>
                    <a:lstStyle/>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The paper discusses how AR content lifecycle should be managed</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0</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32</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32</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No full lifecycle management. This research gap is addressed in RQ#4.</a:t>
                      </a:r>
                      <a:endParaRPr lang="en-US" sz="2800" b="0" i="0" u="none" strike="noStrike" dirty="0">
                        <a:effectLst/>
                        <a:latin typeface="Arial" panose="020B0604020202020204" pitchFamily="34" charset="0"/>
                      </a:endParaRPr>
                    </a:p>
                    <a:p>
                      <a:pPr algn="l" fontAlgn="t">
                        <a:lnSpc>
                          <a:spcPct val="115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rPr>
                        <a:t> </a:t>
                      </a:r>
                      <a:endParaRPr lang="en-US" sz="2800" b="0" i="0" u="none" strike="noStrike" dirty="0">
                        <a:effectLst/>
                        <a:latin typeface="Arial" panose="020B0604020202020204" pitchFamily="34" charset="0"/>
                      </a:endParaRPr>
                    </a:p>
                  </a:txBody>
                  <a:tcPr marL="57065" marR="57065" marT="792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798936"/>
                  </a:ext>
                </a:extLst>
              </a:tr>
            </a:tbl>
          </a:graphicData>
        </a:graphic>
      </p:graphicFrame>
    </p:spTree>
    <p:extLst>
      <p:ext uri="{BB962C8B-B14F-4D97-AF65-F5344CB8AC3E}">
        <p14:creationId xmlns:p14="http://schemas.microsoft.com/office/powerpoint/2010/main" val="29263995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542D978-0D2A-F3DF-DAF7-BB7BAFD5714D}"/>
              </a:ext>
            </a:extLst>
          </p:cNvPr>
          <p:cNvGrpSpPr/>
          <p:nvPr/>
        </p:nvGrpSpPr>
        <p:grpSpPr>
          <a:xfrm>
            <a:off x="7297003" y="2119952"/>
            <a:ext cx="595952" cy="677840"/>
            <a:chOff x="7297003" y="2119952"/>
            <a:chExt cx="595952" cy="677840"/>
          </a:xfrm>
        </p:grpSpPr>
        <p:sp>
          <p:nvSpPr>
            <p:cNvPr id="3" name="Rectangle 2">
              <a:extLst>
                <a:ext uri="{FF2B5EF4-FFF2-40B4-BE49-F238E27FC236}">
                  <a16:creationId xmlns:a16="http://schemas.microsoft.com/office/drawing/2014/main" id="{0B1019F8-259E-E7F4-4A37-446B16F3C60B}"/>
                </a:ext>
              </a:extLst>
            </p:cNvPr>
            <p:cNvSpPr/>
            <p:nvPr/>
          </p:nvSpPr>
          <p:spPr>
            <a:xfrm>
              <a:off x="7297003" y="2119952"/>
              <a:ext cx="595952" cy="186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6B10333-E6AB-AB32-E3B8-3A6735B6110B}"/>
                </a:ext>
              </a:extLst>
            </p:cNvPr>
            <p:cNvSpPr/>
            <p:nvPr/>
          </p:nvSpPr>
          <p:spPr>
            <a:xfrm>
              <a:off x="7297003" y="2365612"/>
              <a:ext cx="595952" cy="186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9FC3FAE-DC5B-28DB-8C92-C2AD442935C3}"/>
                </a:ext>
              </a:extLst>
            </p:cNvPr>
            <p:cNvSpPr/>
            <p:nvPr/>
          </p:nvSpPr>
          <p:spPr>
            <a:xfrm>
              <a:off x="7297003" y="2611272"/>
              <a:ext cx="595952" cy="18652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88FC334F-78AD-A4AD-B7E1-20F13FD211C8}"/>
              </a:ext>
            </a:extLst>
          </p:cNvPr>
          <p:cNvGrpSpPr/>
          <p:nvPr/>
        </p:nvGrpSpPr>
        <p:grpSpPr>
          <a:xfrm>
            <a:off x="8163636" y="2119952"/>
            <a:ext cx="595952" cy="677840"/>
            <a:chOff x="7297003" y="2119952"/>
            <a:chExt cx="595952" cy="677840"/>
          </a:xfrm>
        </p:grpSpPr>
        <p:sp>
          <p:nvSpPr>
            <p:cNvPr id="11" name="Rectangle 10">
              <a:extLst>
                <a:ext uri="{FF2B5EF4-FFF2-40B4-BE49-F238E27FC236}">
                  <a16:creationId xmlns:a16="http://schemas.microsoft.com/office/drawing/2014/main" id="{0EE2EBE4-A876-BA6B-0B85-09C7348A14F7}"/>
                </a:ext>
              </a:extLst>
            </p:cNvPr>
            <p:cNvSpPr/>
            <p:nvPr/>
          </p:nvSpPr>
          <p:spPr>
            <a:xfrm>
              <a:off x="7297003" y="2119952"/>
              <a:ext cx="595952" cy="186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90AD0CE-541C-8D4D-666D-BC17CC049257}"/>
                </a:ext>
              </a:extLst>
            </p:cNvPr>
            <p:cNvSpPr/>
            <p:nvPr/>
          </p:nvSpPr>
          <p:spPr>
            <a:xfrm>
              <a:off x="7297003" y="2365612"/>
              <a:ext cx="595952" cy="18652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DC9A43E-1525-1B51-D699-7B207C92DC08}"/>
                </a:ext>
              </a:extLst>
            </p:cNvPr>
            <p:cNvSpPr/>
            <p:nvPr/>
          </p:nvSpPr>
          <p:spPr>
            <a:xfrm>
              <a:off x="7297003" y="2611272"/>
              <a:ext cx="595952" cy="18652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ED4E3482-BB1D-7386-F84A-167F1650058E}"/>
              </a:ext>
            </a:extLst>
          </p:cNvPr>
          <p:cNvGrpSpPr/>
          <p:nvPr/>
        </p:nvGrpSpPr>
        <p:grpSpPr>
          <a:xfrm>
            <a:off x="8921087" y="2092657"/>
            <a:ext cx="595952" cy="677840"/>
            <a:chOff x="7297003" y="2119952"/>
            <a:chExt cx="595952" cy="677840"/>
          </a:xfrm>
        </p:grpSpPr>
        <p:sp>
          <p:nvSpPr>
            <p:cNvPr id="16" name="Rectangle 15">
              <a:extLst>
                <a:ext uri="{FF2B5EF4-FFF2-40B4-BE49-F238E27FC236}">
                  <a16:creationId xmlns:a16="http://schemas.microsoft.com/office/drawing/2014/main" id="{8A743918-AAC4-34D5-F107-F480AA81C4B2}"/>
                </a:ext>
              </a:extLst>
            </p:cNvPr>
            <p:cNvSpPr/>
            <p:nvPr/>
          </p:nvSpPr>
          <p:spPr>
            <a:xfrm>
              <a:off x="7297003" y="2119952"/>
              <a:ext cx="595952" cy="18652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109C0E3-BEDA-E898-D548-C6F476AE655E}"/>
                </a:ext>
              </a:extLst>
            </p:cNvPr>
            <p:cNvSpPr/>
            <p:nvPr/>
          </p:nvSpPr>
          <p:spPr>
            <a:xfrm>
              <a:off x="7297003" y="2365612"/>
              <a:ext cx="595952" cy="18652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C887399-8375-834D-1F2F-D1F0BE8A5351}"/>
                </a:ext>
              </a:extLst>
            </p:cNvPr>
            <p:cNvSpPr/>
            <p:nvPr/>
          </p:nvSpPr>
          <p:spPr>
            <a:xfrm>
              <a:off x="7297003" y="2611272"/>
              <a:ext cx="595952" cy="18652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E6D6DD6C-0431-D611-250A-6E7399445D80}"/>
              </a:ext>
            </a:extLst>
          </p:cNvPr>
          <p:cNvSpPr/>
          <p:nvPr/>
        </p:nvSpPr>
        <p:spPr>
          <a:xfrm>
            <a:off x="6799432" y="3966949"/>
            <a:ext cx="595952" cy="1865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HIGH</a:t>
            </a:r>
          </a:p>
        </p:txBody>
      </p:sp>
      <p:sp>
        <p:nvSpPr>
          <p:cNvPr id="20" name="Rectangle 19">
            <a:extLst>
              <a:ext uri="{FF2B5EF4-FFF2-40B4-BE49-F238E27FC236}">
                <a16:creationId xmlns:a16="http://schemas.microsoft.com/office/drawing/2014/main" id="{58DD3DEB-B5DC-7264-2BE4-EC80ED051168}"/>
              </a:ext>
            </a:extLst>
          </p:cNvPr>
          <p:cNvSpPr/>
          <p:nvPr/>
        </p:nvSpPr>
        <p:spPr>
          <a:xfrm>
            <a:off x="6799432" y="4328615"/>
            <a:ext cx="595952" cy="1865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MED</a:t>
            </a:r>
          </a:p>
        </p:txBody>
      </p:sp>
      <p:sp>
        <p:nvSpPr>
          <p:cNvPr id="21" name="Rectangle 20">
            <a:extLst>
              <a:ext uri="{FF2B5EF4-FFF2-40B4-BE49-F238E27FC236}">
                <a16:creationId xmlns:a16="http://schemas.microsoft.com/office/drawing/2014/main" id="{4A3D3A88-4100-4FCB-0AD3-C9408F32F674}"/>
              </a:ext>
            </a:extLst>
          </p:cNvPr>
          <p:cNvSpPr/>
          <p:nvPr/>
        </p:nvSpPr>
        <p:spPr>
          <a:xfrm>
            <a:off x="6799432" y="4740323"/>
            <a:ext cx="595952" cy="1865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LOW</a:t>
            </a:r>
          </a:p>
        </p:txBody>
      </p:sp>
      <p:sp>
        <p:nvSpPr>
          <p:cNvPr id="22" name="TextBox 21">
            <a:extLst>
              <a:ext uri="{FF2B5EF4-FFF2-40B4-BE49-F238E27FC236}">
                <a16:creationId xmlns:a16="http://schemas.microsoft.com/office/drawing/2014/main" id="{F75F1D62-86C8-ACD9-D7E5-BCA485DFCD4A}"/>
              </a:ext>
            </a:extLst>
          </p:cNvPr>
          <p:cNvSpPr txBox="1"/>
          <p:nvPr/>
        </p:nvSpPr>
        <p:spPr>
          <a:xfrm>
            <a:off x="7544420" y="3473523"/>
            <a:ext cx="4468146" cy="3139321"/>
          </a:xfrm>
          <a:prstGeom prst="rect">
            <a:avLst/>
          </a:prstGeom>
          <a:noFill/>
        </p:spPr>
        <p:txBody>
          <a:bodyPr wrap="none" rtlCol="0">
            <a:spAutoFit/>
          </a:bodyPr>
          <a:lstStyle/>
          <a:p>
            <a:r>
              <a:rPr lang="en-US" dirty="0"/>
              <a:t>AR by tracking techniques</a:t>
            </a:r>
          </a:p>
          <a:p>
            <a:pPr marL="800100" lvl="1" indent="-342900">
              <a:buAutoNum type="arabicPeriod"/>
            </a:pPr>
            <a:r>
              <a:rPr lang="en-US" dirty="0"/>
              <a:t>Marker-based: ls run (using QR code)</a:t>
            </a:r>
          </a:p>
          <a:p>
            <a:pPr marL="800100" lvl="1" indent="-342900">
              <a:buAutoNum type="arabicPeriod"/>
            </a:pPr>
            <a:r>
              <a:rPr lang="en-US" dirty="0"/>
              <a:t>Image-based: ketchup recipe Heinz </a:t>
            </a:r>
          </a:p>
          <a:p>
            <a:pPr marL="800100" lvl="1" indent="-342900">
              <a:buAutoNum type="arabicPeriod"/>
            </a:pPr>
            <a:r>
              <a:rPr lang="en-US" dirty="0"/>
              <a:t>Face tracking: snapchats</a:t>
            </a:r>
          </a:p>
          <a:p>
            <a:pPr marL="800100" lvl="1" indent="-342900">
              <a:buAutoNum type="arabicPeriod"/>
            </a:pPr>
            <a:r>
              <a:rPr lang="en-US" dirty="0"/>
              <a:t>Location-based: ikea</a:t>
            </a:r>
          </a:p>
          <a:p>
            <a:pPr lvl="1"/>
            <a:endParaRPr lang="en-US" dirty="0"/>
          </a:p>
          <a:p>
            <a:pPr marL="0" lvl="1"/>
            <a:r>
              <a:rPr lang="en-US" dirty="0"/>
              <a:t>AR by hardware</a:t>
            </a:r>
          </a:p>
          <a:p>
            <a:pPr marL="800100" lvl="2" indent="-342900">
              <a:buAutoNum type="arabicPeriod"/>
            </a:pPr>
            <a:r>
              <a:rPr lang="en-US" dirty="0"/>
              <a:t>AR headset: Hololens, google glass</a:t>
            </a:r>
          </a:p>
          <a:p>
            <a:pPr marL="800100" lvl="2" indent="-342900">
              <a:buAutoNum type="arabicPeriod"/>
            </a:pPr>
            <a:r>
              <a:rPr lang="en-US" dirty="0"/>
              <a:t>Native mobile app</a:t>
            </a:r>
          </a:p>
          <a:p>
            <a:pPr marL="800100" lvl="2" indent="-342900">
              <a:buAutoNum type="arabicPeriod"/>
            </a:pPr>
            <a:r>
              <a:rPr lang="en-US" dirty="0"/>
              <a:t>Web AR in browser</a:t>
            </a:r>
          </a:p>
          <a:p>
            <a:pPr marL="457200" lvl="2"/>
            <a:endParaRPr lang="en-US" dirty="0"/>
          </a:p>
        </p:txBody>
      </p:sp>
      <p:pic>
        <p:nvPicPr>
          <p:cNvPr id="6" name="Picture 5">
            <a:extLst>
              <a:ext uri="{FF2B5EF4-FFF2-40B4-BE49-F238E27FC236}">
                <a16:creationId xmlns:a16="http://schemas.microsoft.com/office/drawing/2014/main" id="{C08422F7-3AB9-B8B0-042B-7AEF9ACBFFE3}"/>
              </a:ext>
            </a:extLst>
          </p:cNvPr>
          <p:cNvPicPr>
            <a:picLocks noChangeAspect="1"/>
          </p:cNvPicPr>
          <p:nvPr/>
        </p:nvPicPr>
        <p:blipFill>
          <a:blip r:embed="rId2"/>
          <a:stretch>
            <a:fillRect/>
          </a:stretch>
        </p:blipFill>
        <p:spPr>
          <a:xfrm>
            <a:off x="369023" y="309349"/>
            <a:ext cx="5007664" cy="3207224"/>
          </a:xfrm>
          <a:prstGeom prst="rect">
            <a:avLst/>
          </a:prstGeom>
        </p:spPr>
      </p:pic>
      <p:sp>
        <p:nvSpPr>
          <p:cNvPr id="7" name="TextBox 6">
            <a:extLst>
              <a:ext uri="{FF2B5EF4-FFF2-40B4-BE49-F238E27FC236}">
                <a16:creationId xmlns:a16="http://schemas.microsoft.com/office/drawing/2014/main" id="{B0CF49F8-900A-AB81-7C62-88E3DA7A5C3B}"/>
              </a:ext>
            </a:extLst>
          </p:cNvPr>
          <p:cNvSpPr txBox="1"/>
          <p:nvPr/>
        </p:nvSpPr>
        <p:spPr>
          <a:xfrm>
            <a:off x="369023" y="150125"/>
            <a:ext cx="5418471" cy="215444"/>
          </a:xfrm>
          <a:prstGeom prst="rect">
            <a:avLst/>
          </a:prstGeom>
          <a:noFill/>
        </p:spPr>
        <p:txBody>
          <a:bodyPr wrap="none" rtlCol="0">
            <a:spAutoFit/>
          </a:bodyPr>
          <a:lstStyle/>
          <a:p>
            <a:r>
              <a:rPr lang="en-US" sz="800" dirty="0">
                <a:hlinkClick r:id="rId3"/>
              </a:rPr>
              <a:t>https://www.cnet.com/tech/computing/magic-leap-2-aims-to-bring-ar-to-business-customers-with-no-bs-this-time-around/</a:t>
            </a:r>
            <a:r>
              <a:rPr lang="en-US" sz="800" dirty="0"/>
              <a:t> </a:t>
            </a:r>
          </a:p>
        </p:txBody>
      </p:sp>
    </p:spTree>
    <p:extLst>
      <p:ext uri="{BB962C8B-B14F-4D97-AF65-F5344CB8AC3E}">
        <p14:creationId xmlns:p14="http://schemas.microsoft.com/office/powerpoint/2010/main" val="863663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noFill/>
        </p:spPr>
        <p:txBody>
          <a:bodyPr wrap="none" rtlCol="0">
            <a:spAutoFit/>
          </a:bodyPr>
          <a:lstStyle/>
          <a:p>
            <a:r>
              <a:rPr lang="en-US" sz="2000" b="1" dirty="0">
                <a:solidFill>
                  <a:schemeClr val="bg1"/>
                </a:solidFill>
              </a:rPr>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noFill/>
        </p:spPr>
        <p:txBody>
          <a:bodyPr wrap="square" rtlCol="0">
            <a:spAutoFit/>
          </a:bodyPr>
          <a:lstStyle/>
          <a:p>
            <a:r>
              <a:rPr lang="en-US" dirty="0">
                <a:solidFill>
                  <a:schemeClr val="bg1"/>
                </a:solidFill>
              </a:rPr>
              <a:t>Which AR platform (WebAR v. native AR v. AR headset) is most suitable for the select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01984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bg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2126279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EDA6A87-8957-B2E5-99BB-588D46C1C032}"/>
              </a:ext>
            </a:extLst>
          </p:cNvPr>
          <p:cNvSpPr/>
          <p:nvPr/>
        </p:nvSpPr>
        <p:spPr>
          <a:xfrm>
            <a:off x="292039" y="772378"/>
            <a:ext cx="3132000" cy="518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F306E-17A7-4493-E90E-6B96072940C0}"/>
              </a:ext>
            </a:extLst>
          </p:cNvPr>
          <p:cNvSpPr/>
          <p:nvPr/>
        </p:nvSpPr>
        <p:spPr>
          <a:xfrm>
            <a:off x="297063" y="505224"/>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38" name="TextBox 37">
            <a:extLst>
              <a:ext uri="{FF2B5EF4-FFF2-40B4-BE49-F238E27FC236}">
                <a16:creationId xmlns:a16="http://schemas.microsoft.com/office/drawing/2014/main" id="{F58BA1A0-FE35-2A5F-6D67-119A25014328}"/>
              </a:ext>
            </a:extLst>
          </p:cNvPr>
          <p:cNvSpPr txBox="1"/>
          <p:nvPr/>
        </p:nvSpPr>
        <p:spPr>
          <a:xfrm>
            <a:off x="95202" y="-65574"/>
            <a:ext cx="5854167" cy="523220"/>
          </a:xfrm>
          <a:prstGeom prst="rect">
            <a:avLst/>
          </a:prstGeom>
          <a:noFill/>
        </p:spPr>
        <p:txBody>
          <a:bodyPr wrap="none" rtlCol="0">
            <a:spAutoFit/>
          </a:bodyPr>
          <a:lstStyle/>
          <a:p>
            <a:r>
              <a:rPr lang="en-US" sz="2800" b="1" dirty="0">
                <a:solidFill>
                  <a:srgbClr val="A100FF"/>
                </a:solidFill>
              </a:rPr>
              <a:t>AR Implementation Framework (ARIF)</a:t>
            </a:r>
          </a:p>
        </p:txBody>
      </p:sp>
      <p:sp>
        <p:nvSpPr>
          <p:cNvPr id="14" name="Arrow: Pentagon 13">
            <a:extLst>
              <a:ext uri="{FF2B5EF4-FFF2-40B4-BE49-F238E27FC236}">
                <a16:creationId xmlns:a16="http://schemas.microsoft.com/office/drawing/2014/main" id="{75E45E77-1673-D216-6D35-2066608B38A5}"/>
              </a:ext>
            </a:extLst>
          </p:cNvPr>
          <p:cNvSpPr/>
          <p:nvPr/>
        </p:nvSpPr>
        <p:spPr>
          <a:xfrm>
            <a:off x="317768" y="796845"/>
            <a:ext cx="147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Identify opportunity</a:t>
            </a:r>
          </a:p>
        </p:txBody>
      </p:sp>
      <p:sp>
        <p:nvSpPr>
          <p:cNvPr id="22" name="Rectangle 21">
            <a:extLst>
              <a:ext uri="{FF2B5EF4-FFF2-40B4-BE49-F238E27FC236}">
                <a16:creationId xmlns:a16="http://schemas.microsoft.com/office/drawing/2014/main" id="{15B8FE6F-2BAF-7B89-A228-B0D1A3318449}"/>
              </a:ext>
            </a:extLst>
          </p:cNvPr>
          <p:cNvSpPr/>
          <p:nvPr/>
        </p:nvSpPr>
        <p:spPr>
          <a:xfrm>
            <a:off x="8295531" y="758238"/>
            <a:ext cx="1224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8295531" y="499449"/>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78" name="Arrow: Pentagon 77">
            <a:extLst>
              <a:ext uri="{FF2B5EF4-FFF2-40B4-BE49-F238E27FC236}">
                <a16:creationId xmlns:a16="http://schemas.microsoft.com/office/drawing/2014/main" id="{47DC3520-8266-B596-7203-D1117C3288B1}"/>
              </a:ext>
            </a:extLst>
          </p:cNvPr>
          <p:cNvSpPr/>
          <p:nvPr/>
        </p:nvSpPr>
        <p:spPr>
          <a:xfrm>
            <a:off x="8355276"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Develop</a:t>
            </a:r>
          </a:p>
          <a:p>
            <a:pPr algn="ctr"/>
            <a:r>
              <a:rPr lang="en-US" sz="1200" b="1">
                <a:solidFill>
                  <a:schemeClr val="tx1"/>
                </a:solidFill>
              </a:rPr>
              <a:t>AR app</a:t>
            </a:r>
          </a:p>
        </p:txBody>
      </p:sp>
      <p:grpSp>
        <p:nvGrpSpPr>
          <p:cNvPr id="15" name="Group 14">
            <a:extLst>
              <a:ext uri="{FF2B5EF4-FFF2-40B4-BE49-F238E27FC236}">
                <a16:creationId xmlns:a16="http://schemas.microsoft.com/office/drawing/2014/main" id="{FF0CB2C9-1D00-B82A-1E2B-278CBE4B1BAD}"/>
              </a:ext>
            </a:extLst>
          </p:cNvPr>
          <p:cNvGrpSpPr/>
          <p:nvPr/>
        </p:nvGrpSpPr>
        <p:grpSpPr>
          <a:xfrm>
            <a:off x="8321633" y="1283801"/>
            <a:ext cx="1224000" cy="4578749"/>
            <a:chOff x="8321633" y="1283801"/>
            <a:chExt cx="1224000" cy="4578749"/>
          </a:xfrm>
        </p:grpSpPr>
        <p:sp>
          <p:nvSpPr>
            <p:cNvPr id="83" name="Rectangle 82">
              <a:extLst>
                <a:ext uri="{FF2B5EF4-FFF2-40B4-BE49-F238E27FC236}">
                  <a16:creationId xmlns:a16="http://schemas.microsoft.com/office/drawing/2014/main" id="{F88A2B2F-A066-E145-9FB8-7AD884E097DC}"/>
                </a:ext>
              </a:extLst>
            </p:cNvPr>
            <p:cNvSpPr/>
            <p:nvPr/>
          </p:nvSpPr>
          <p:spPr>
            <a:xfrm>
              <a:off x="8355281" y="1326550"/>
              <a:ext cx="1152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F5480A7-2879-9643-CD35-995E4AB3A1AE}"/>
                </a:ext>
              </a:extLst>
            </p:cNvPr>
            <p:cNvSpPr txBox="1"/>
            <p:nvPr/>
          </p:nvSpPr>
          <p:spPr>
            <a:xfrm flipH="1">
              <a:off x="8321633" y="1283801"/>
              <a:ext cx="1224000" cy="1631216"/>
            </a:xfrm>
            <a:prstGeom prst="rect">
              <a:avLst/>
            </a:prstGeom>
            <a:noFill/>
          </p:spPr>
          <p:txBody>
            <a:bodyPr wrap="square" rtlCol="0">
              <a:spAutoFit/>
            </a:bodyPr>
            <a:lstStyle/>
            <a:p>
              <a:r>
                <a:rPr lang="en-US" sz="1000" b="1" dirty="0"/>
                <a:t>Requirements:</a:t>
              </a:r>
              <a:r>
                <a:rPr lang="en-US" sz="1000" dirty="0"/>
                <a:t> </a:t>
              </a:r>
            </a:p>
            <a:p>
              <a:r>
                <a:rPr lang="en-US" sz="1000" b="1" dirty="0"/>
                <a:t>1. Flexible architecture for maintainability, agility, and time-to-market (CR8)</a:t>
              </a:r>
            </a:p>
            <a:p>
              <a:r>
                <a:rPr lang="en-US" sz="1000" dirty="0"/>
                <a:t>&gt; Microservice architecture</a:t>
              </a:r>
            </a:p>
            <a:p>
              <a:r>
                <a:rPr lang="en-US" sz="1000" dirty="0"/>
                <a:t>&gt; Agile development</a:t>
              </a:r>
            </a:p>
          </p:txBody>
        </p:sp>
      </p:grpSp>
      <p:sp>
        <p:nvSpPr>
          <p:cNvPr id="40" name="Rectangle 39">
            <a:extLst>
              <a:ext uri="{FF2B5EF4-FFF2-40B4-BE49-F238E27FC236}">
                <a16:creationId xmlns:a16="http://schemas.microsoft.com/office/drawing/2014/main" id="{65ED1FA8-2C8B-599D-8EE2-BFE7959F136D}"/>
              </a:ext>
            </a:extLst>
          </p:cNvPr>
          <p:cNvSpPr/>
          <p:nvPr/>
        </p:nvSpPr>
        <p:spPr>
          <a:xfrm>
            <a:off x="9550696" y="758238"/>
            <a:ext cx="11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4656C4-8456-0C07-EDE9-32002483EB5D}"/>
              </a:ext>
            </a:extLst>
          </p:cNvPr>
          <p:cNvSpPr/>
          <p:nvPr/>
        </p:nvSpPr>
        <p:spPr>
          <a:xfrm>
            <a:off x="9550696" y="499449"/>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35" name="Arrow: Pentagon 34">
            <a:extLst>
              <a:ext uri="{FF2B5EF4-FFF2-40B4-BE49-F238E27FC236}">
                <a16:creationId xmlns:a16="http://schemas.microsoft.com/office/drawing/2014/main" id="{BE7C906C-39AF-E8F7-111F-BE070D3199B5}"/>
              </a:ext>
            </a:extLst>
          </p:cNvPr>
          <p:cNvSpPr/>
          <p:nvPr/>
        </p:nvSpPr>
        <p:spPr>
          <a:xfrm>
            <a:off x="9603994"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Deploy AR app</a:t>
            </a:r>
          </a:p>
        </p:txBody>
      </p:sp>
      <p:grpSp>
        <p:nvGrpSpPr>
          <p:cNvPr id="16" name="Group 15">
            <a:extLst>
              <a:ext uri="{FF2B5EF4-FFF2-40B4-BE49-F238E27FC236}">
                <a16:creationId xmlns:a16="http://schemas.microsoft.com/office/drawing/2014/main" id="{3D75967A-9CC0-D527-10F6-BFD3A8A6106E}"/>
              </a:ext>
            </a:extLst>
          </p:cNvPr>
          <p:cNvGrpSpPr/>
          <p:nvPr/>
        </p:nvGrpSpPr>
        <p:grpSpPr>
          <a:xfrm>
            <a:off x="9561759" y="1280901"/>
            <a:ext cx="1188000" cy="4581650"/>
            <a:chOff x="9561759" y="1280901"/>
            <a:chExt cx="1188000" cy="4581650"/>
          </a:xfrm>
        </p:grpSpPr>
        <p:sp>
          <p:nvSpPr>
            <p:cNvPr id="37" name="Rectangle 36">
              <a:extLst>
                <a:ext uri="{FF2B5EF4-FFF2-40B4-BE49-F238E27FC236}">
                  <a16:creationId xmlns:a16="http://schemas.microsoft.com/office/drawing/2014/main" id="{3638B3B2-AF4C-02B7-8849-70F1B8C54511}"/>
                </a:ext>
              </a:extLst>
            </p:cNvPr>
            <p:cNvSpPr/>
            <p:nvPr/>
          </p:nvSpPr>
          <p:spPr>
            <a:xfrm>
              <a:off x="9603946" y="1326551"/>
              <a:ext cx="1116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4186494-2F82-7ACB-64F6-CC699EE4E657}"/>
                </a:ext>
              </a:extLst>
            </p:cNvPr>
            <p:cNvSpPr txBox="1"/>
            <p:nvPr/>
          </p:nvSpPr>
          <p:spPr>
            <a:xfrm flipH="1">
              <a:off x="9561759" y="1280901"/>
              <a:ext cx="1188000" cy="3631763"/>
            </a:xfrm>
            <a:prstGeom prst="rect">
              <a:avLst/>
            </a:prstGeom>
            <a:noFill/>
          </p:spPr>
          <p:txBody>
            <a:bodyPr wrap="square" lIns="91440" tIns="45720" rIns="91440" bIns="45720" rtlCol="0" anchor="t">
              <a:spAutoFit/>
            </a:bodyPr>
            <a:lstStyle/>
            <a:p>
              <a:r>
                <a:rPr lang="en-US" sz="1000" b="1" dirty="0">
                  <a:ea typeface="+mn-lt"/>
                  <a:cs typeface="+mn-lt"/>
                </a:rPr>
                <a:t>Requirements:</a:t>
              </a:r>
              <a:endParaRPr lang="en-US" dirty="0">
                <a:ea typeface="+mn-lt"/>
                <a:cs typeface="+mn-lt"/>
              </a:endParaRPr>
            </a:p>
            <a:p>
              <a:r>
                <a:rPr lang="en-US" sz="1000" b="1" dirty="0">
                  <a:ea typeface="+mn-lt"/>
                  <a:cs typeface="+mn-lt"/>
                </a:rPr>
                <a:t>1. CI/CD (CR9)</a:t>
              </a:r>
            </a:p>
            <a:p>
              <a:endParaRPr lang="en-US" sz="500" dirty="0">
                <a:ea typeface="+mn-lt"/>
                <a:cs typeface="+mn-lt"/>
              </a:endParaRPr>
            </a:p>
            <a:p>
              <a:r>
                <a:rPr lang="en-US" sz="1000" b="1" dirty="0">
                  <a:ea typeface="+mn-lt"/>
                  <a:cs typeface="+mn-lt"/>
                </a:rPr>
                <a:t>2. Design for cost optimization (CR10)</a:t>
              </a:r>
              <a:endParaRPr lang="en-US" dirty="0">
                <a:ea typeface="+mn-lt"/>
                <a:cs typeface="+mn-lt"/>
              </a:endParaRPr>
            </a:p>
            <a:p>
              <a:r>
                <a:rPr lang="en-US" sz="1000" dirty="0">
                  <a:ea typeface="+mn-lt"/>
                  <a:cs typeface="+mn-lt"/>
                </a:rPr>
                <a:t>E.g., Serverless architecture, auto-scaling</a:t>
              </a:r>
            </a:p>
            <a:p>
              <a:endParaRPr lang="en-US" sz="500" dirty="0"/>
            </a:p>
            <a:p>
              <a:r>
                <a:rPr lang="en-US" sz="1000" b="1" dirty="0">
                  <a:ea typeface="+mn-lt"/>
                  <a:cs typeface="+mn-lt"/>
                </a:rPr>
                <a:t>3. Design for performance (CR12)</a:t>
              </a:r>
              <a:endParaRPr lang="en-US" dirty="0">
                <a:ea typeface="+mn-lt"/>
                <a:cs typeface="+mn-lt"/>
              </a:endParaRPr>
            </a:p>
            <a:p>
              <a:r>
                <a:rPr lang="en-US" sz="1000" dirty="0">
                  <a:ea typeface="+mn-lt"/>
                  <a:cs typeface="+mn-lt"/>
                </a:rPr>
                <a:t>E.g., Multi-zone availability, auto-scaling</a:t>
              </a:r>
              <a:endParaRPr lang="en-US" dirty="0"/>
            </a:p>
            <a:p>
              <a:endParaRPr lang="en-US" sz="500" b="1" dirty="0">
                <a:ea typeface="+mn-lt"/>
                <a:cs typeface="+mn-lt"/>
              </a:endParaRPr>
            </a:p>
            <a:p>
              <a:r>
                <a:rPr lang="en-US" sz="1000" b="1" dirty="0">
                  <a:ea typeface="+mn-lt"/>
                  <a:cs typeface="+mn-lt"/>
                </a:rPr>
                <a:t>4. Design for security (CR13)</a:t>
              </a:r>
              <a:endParaRPr lang="en-US" dirty="0">
                <a:ea typeface="+mn-lt"/>
                <a:cs typeface="+mn-lt"/>
              </a:endParaRPr>
            </a:p>
            <a:p>
              <a:r>
                <a:rPr lang="en-US" sz="1000" dirty="0">
                  <a:ea typeface="+mn-lt"/>
                  <a:cs typeface="+mn-lt"/>
                </a:rPr>
                <a:t>E.g., Least-privilege, zero-trust zone, infra-as-code</a:t>
              </a:r>
              <a:endParaRPr lang="en-US" dirty="0"/>
            </a:p>
            <a:p>
              <a:endParaRPr lang="en-US" sz="1000" b="1" dirty="0">
                <a:solidFill>
                  <a:srgbClr val="000000"/>
                </a:solidFill>
                <a:cs typeface="Calibri"/>
              </a:endParaRPr>
            </a:p>
          </p:txBody>
        </p:sp>
      </p:grpSp>
      <p:sp>
        <p:nvSpPr>
          <p:cNvPr id="48" name="Rectangle 47">
            <a:extLst>
              <a:ext uri="{FF2B5EF4-FFF2-40B4-BE49-F238E27FC236}">
                <a16:creationId xmlns:a16="http://schemas.microsoft.com/office/drawing/2014/main" id="{FEA85181-A07F-0DE8-68F6-A61BD9A68810}"/>
              </a:ext>
            </a:extLst>
          </p:cNvPr>
          <p:cNvSpPr/>
          <p:nvPr/>
        </p:nvSpPr>
        <p:spPr>
          <a:xfrm>
            <a:off x="3457025" y="424323"/>
            <a:ext cx="8532187" cy="5544000"/>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4" name="Group 93">
            <a:extLst>
              <a:ext uri="{FF2B5EF4-FFF2-40B4-BE49-F238E27FC236}">
                <a16:creationId xmlns:a16="http://schemas.microsoft.com/office/drawing/2014/main" id="{F65AD78A-D386-B6E4-3EBF-3C7F6A905024}"/>
              </a:ext>
            </a:extLst>
          </p:cNvPr>
          <p:cNvGrpSpPr/>
          <p:nvPr/>
        </p:nvGrpSpPr>
        <p:grpSpPr>
          <a:xfrm>
            <a:off x="11020674" y="17379"/>
            <a:ext cx="720852" cy="444288"/>
            <a:chOff x="11351218" y="697426"/>
            <a:chExt cx="720852" cy="444288"/>
          </a:xfrm>
        </p:grpSpPr>
        <p:grpSp>
          <p:nvGrpSpPr>
            <p:cNvPr id="67" name="Group 66">
              <a:extLst>
                <a:ext uri="{FF2B5EF4-FFF2-40B4-BE49-F238E27FC236}">
                  <a16:creationId xmlns:a16="http://schemas.microsoft.com/office/drawing/2014/main" id="{25AE5CA0-3CBC-B1A8-363E-5DCB0692580F}"/>
                </a:ext>
              </a:extLst>
            </p:cNvPr>
            <p:cNvGrpSpPr/>
            <p:nvPr/>
          </p:nvGrpSpPr>
          <p:grpSpPr>
            <a:xfrm>
              <a:off x="11351218" y="697426"/>
              <a:ext cx="720852" cy="444288"/>
              <a:chOff x="10388694" y="528981"/>
              <a:chExt cx="720852" cy="444288"/>
            </a:xfrm>
          </p:grpSpPr>
          <p:sp>
            <p:nvSpPr>
              <p:cNvPr id="51" name="Arrow: Curved Right 50">
                <a:extLst>
                  <a:ext uri="{FF2B5EF4-FFF2-40B4-BE49-F238E27FC236}">
                    <a16:creationId xmlns:a16="http://schemas.microsoft.com/office/drawing/2014/main" id="{AA7B4B35-3F28-F525-A526-517AEA227993}"/>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Right 55">
                <a:extLst>
                  <a:ext uri="{FF2B5EF4-FFF2-40B4-BE49-F238E27FC236}">
                    <a16:creationId xmlns:a16="http://schemas.microsoft.com/office/drawing/2014/main" id="{B4247FA4-8A20-60B1-C777-6F8B00466177}"/>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0" name="TextBox 69">
              <a:extLst>
                <a:ext uri="{FF2B5EF4-FFF2-40B4-BE49-F238E27FC236}">
                  <a16:creationId xmlns:a16="http://schemas.microsoft.com/office/drawing/2014/main" id="{97F911F0-470B-C67C-3B3B-B81853E26987}"/>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grpSp>
        <p:nvGrpSpPr>
          <p:cNvPr id="10" name="Group 9">
            <a:extLst>
              <a:ext uri="{FF2B5EF4-FFF2-40B4-BE49-F238E27FC236}">
                <a16:creationId xmlns:a16="http://schemas.microsoft.com/office/drawing/2014/main" id="{44C0509A-467D-52D7-4922-C5A861B7E295}"/>
              </a:ext>
            </a:extLst>
          </p:cNvPr>
          <p:cNvGrpSpPr/>
          <p:nvPr/>
        </p:nvGrpSpPr>
        <p:grpSpPr>
          <a:xfrm>
            <a:off x="284480" y="1297364"/>
            <a:ext cx="1313142" cy="4601187"/>
            <a:chOff x="280344" y="1297363"/>
            <a:chExt cx="1327345" cy="4601187"/>
          </a:xfrm>
        </p:grpSpPr>
        <p:sp>
          <p:nvSpPr>
            <p:cNvPr id="81" name="Rectangle 80">
              <a:extLst>
                <a:ext uri="{FF2B5EF4-FFF2-40B4-BE49-F238E27FC236}">
                  <a16:creationId xmlns:a16="http://schemas.microsoft.com/office/drawing/2014/main" id="{4445CAED-AD6E-87E9-BE0F-5C24879138C2}"/>
                </a:ext>
              </a:extLst>
            </p:cNvPr>
            <p:cNvSpPr/>
            <p:nvPr/>
          </p:nvSpPr>
          <p:spPr>
            <a:xfrm>
              <a:off x="317767" y="1326550"/>
              <a:ext cx="1273628"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50C4F94-ADA3-F73E-D412-7482EE6D44B4}"/>
                </a:ext>
              </a:extLst>
            </p:cNvPr>
            <p:cNvSpPr txBox="1"/>
            <p:nvPr/>
          </p:nvSpPr>
          <p:spPr>
            <a:xfrm flipH="1">
              <a:off x="280344" y="1297363"/>
              <a:ext cx="1327345" cy="4247317"/>
            </a:xfrm>
            <a:prstGeom prst="rect">
              <a:avLst/>
            </a:prstGeom>
            <a:noFill/>
          </p:spPr>
          <p:txBody>
            <a:bodyPr wrap="square" lIns="91440" tIns="45720" rIns="91440" bIns="45720" rtlCol="0" anchor="t">
              <a:spAutoFit/>
            </a:bodyPr>
            <a:lstStyle/>
            <a:p>
              <a:r>
                <a:rPr lang="en-US" sz="1000" b="1" dirty="0"/>
                <a:t>Sub-activities:</a:t>
              </a:r>
            </a:p>
            <a:p>
              <a:r>
                <a:rPr lang="en-US" sz="1000" b="1" dirty="0"/>
                <a:t>1. Define user personas + map user journey to identify desired outcomes and value drivers (CR3)</a:t>
              </a:r>
              <a:endParaRPr lang="en-US" sz="1000" b="1" dirty="0">
                <a:cs typeface="Calibri"/>
              </a:endParaRPr>
            </a:p>
            <a:p>
              <a:endParaRPr lang="en-US" sz="500" b="1" dirty="0"/>
            </a:p>
            <a:p>
              <a:r>
                <a:rPr lang="en-US" sz="1000" b="1" dirty="0"/>
                <a:t>2. Define KPIs (CR3)</a:t>
              </a:r>
              <a:endParaRPr lang="en-US" sz="1000" b="1" dirty="0">
                <a:cs typeface="Calibri"/>
              </a:endParaRPr>
            </a:p>
            <a:p>
              <a:r>
                <a:rPr lang="en-US" sz="1000" dirty="0"/>
                <a:t>&gt; How to measure the value drivers?</a:t>
              </a:r>
              <a:endParaRPr lang="en-US" sz="1000" dirty="0">
                <a:cs typeface="Calibri"/>
              </a:endParaRPr>
            </a:p>
            <a:p>
              <a:endParaRPr lang="en-US" sz="5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Collect process requirements (CR1)</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&gt; Ergonomics, data and privacy, health and safety regulations, etc.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endParaRPr lang="en-US" sz="500" b="1" dirty="0"/>
            </a:p>
            <a:p>
              <a:r>
                <a:rPr lang="en-US" sz="1000" b="1" dirty="0"/>
                <a:t>4. Conduct a risk assessment (CR14) </a:t>
              </a:r>
              <a:endParaRPr lang="en-US" sz="1000" b="1" dirty="0">
                <a:cs typeface="Calibri"/>
              </a:endParaRPr>
            </a:p>
            <a:p>
              <a:r>
                <a:rPr lang="en-US" sz="1000" dirty="0"/>
                <a:t>&gt; What (non)-psychological factors will likely impede the implementation of AR solutions (e.g., user’s fear of job loss, inadequate training)?</a:t>
              </a:r>
              <a:endParaRPr lang="en-US" sz="1000" dirty="0">
                <a:cs typeface="Calibri"/>
              </a:endParaRPr>
            </a:p>
            <a:p>
              <a:endParaRPr lang="en-US" sz="500" b="1" u="sng" dirty="0"/>
            </a:p>
          </p:txBody>
        </p:sp>
      </p:grpSp>
      <p:grpSp>
        <p:nvGrpSpPr>
          <p:cNvPr id="6" name="Group 5">
            <a:extLst>
              <a:ext uri="{FF2B5EF4-FFF2-40B4-BE49-F238E27FC236}">
                <a16:creationId xmlns:a16="http://schemas.microsoft.com/office/drawing/2014/main" id="{F1BDE6D5-2D4C-870C-4526-B76FC6B7CE9B}"/>
              </a:ext>
            </a:extLst>
          </p:cNvPr>
          <p:cNvGrpSpPr/>
          <p:nvPr/>
        </p:nvGrpSpPr>
        <p:grpSpPr>
          <a:xfrm>
            <a:off x="1625867" y="796940"/>
            <a:ext cx="1764000" cy="473153"/>
            <a:chOff x="1696204" y="796940"/>
            <a:chExt cx="1656000" cy="473153"/>
          </a:xfrm>
        </p:grpSpPr>
        <p:sp>
          <p:nvSpPr>
            <p:cNvPr id="20" name="Arrow: Chevron 19">
              <a:extLst>
                <a:ext uri="{FF2B5EF4-FFF2-40B4-BE49-F238E27FC236}">
                  <a16:creationId xmlns:a16="http://schemas.microsoft.com/office/drawing/2014/main" id="{4A9A9934-EF1A-FE40-3B7B-DBB856FF2E82}"/>
                </a:ext>
              </a:extLst>
            </p:cNvPr>
            <p:cNvSpPr/>
            <p:nvPr/>
          </p:nvSpPr>
          <p:spPr>
            <a:xfrm>
              <a:off x="1696204" y="796940"/>
              <a:ext cx="165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4" name="TextBox 53">
              <a:extLst>
                <a:ext uri="{FF2B5EF4-FFF2-40B4-BE49-F238E27FC236}">
                  <a16:creationId xmlns:a16="http://schemas.microsoft.com/office/drawing/2014/main" id="{71F1FBE5-1CB4-9DF6-284F-92CA75680B7F}"/>
                </a:ext>
              </a:extLst>
            </p:cNvPr>
            <p:cNvSpPr txBox="1"/>
            <p:nvPr/>
          </p:nvSpPr>
          <p:spPr>
            <a:xfrm>
              <a:off x="1906752" y="808428"/>
              <a:ext cx="1322731" cy="461665"/>
            </a:xfrm>
            <a:prstGeom prst="rect">
              <a:avLst/>
            </a:prstGeom>
            <a:noFill/>
          </p:spPr>
          <p:txBody>
            <a:bodyPr wrap="square" rtlCol="0">
              <a:spAutoFit/>
            </a:bodyPr>
            <a:lstStyle/>
            <a:p>
              <a:r>
                <a:rPr lang="en-US" sz="1200" b="1" dirty="0">
                  <a:solidFill>
                    <a:schemeClr val="tx1"/>
                  </a:solidFill>
                </a:rPr>
                <a:t>Assess process suitability for AR</a:t>
              </a:r>
            </a:p>
          </p:txBody>
        </p:sp>
      </p:grpSp>
      <p:sp>
        <p:nvSpPr>
          <p:cNvPr id="58" name="Rectangle 57">
            <a:extLst>
              <a:ext uri="{FF2B5EF4-FFF2-40B4-BE49-F238E27FC236}">
                <a16:creationId xmlns:a16="http://schemas.microsoft.com/office/drawing/2014/main" id="{0BBFAE2C-5EC5-8143-4673-E5AB161CE48D}"/>
              </a:ext>
            </a:extLst>
          </p:cNvPr>
          <p:cNvSpPr/>
          <p:nvPr/>
        </p:nvSpPr>
        <p:spPr>
          <a:xfrm rot="16200000">
            <a:off x="-2171041" y="3553238"/>
            <a:ext cx="4644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sp>
        <p:nvSpPr>
          <p:cNvPr id="3" name="Rectangle 2">
            <a:extLst>
              <a:ext uri="{FF2B5EF4-FFF2-40B4-BE49-F238E27FC236}">
                <a16:creationId xmlns:a16="http://schemas.microsoft.com/office/drawing/2014/main" id="{AC3F23CD-887B-60D7-FA2E-0CA3FCDA3BDB}"/>
              </a:ext>
            </a:extLst>
          </p:cNvPr>
          <p:cNvSpPr/>
          <p:nvPr/>
        </p:nvSpPr>
        <p:spPr>
          <a:xfrm>
            <a:off x="307111" y="6013302"/>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88BF6B4-B2EC-C84E-B495-DAB53E33D1E7}"/>
              </a:ext>
            </a:extLst>
          </p:cNvPr>
          <p:cNvSpPr txBox="1"/>
          <p:nvPr/>
        </p:nvSpPr>
        <p:spPr>
          <a:xfrm>
            <a:off x="272871" y="6006520"/>
            <a:ext cx="3060000" cy="720000"/>
          </a:xfrm>
          <a:prstGeom prst="rect">
            <a:avLst/>
          </a:prstGeom>
          <a:noFill/>
        </p:spPr>
        <p:txBody>
          <a:bodyPr wrap="square" numCol="2" rtlCol="0">
            <a:spAutoFit/>
          </a:bodyPr>
          <a:lstStyle/>
          <a:p>
            <a:r>
              <a:rPr lang="en-US" sz="1000" dirty="0"/>
              <a:t>1. Stakeholder needs + expectations</a:t>
            </a:r>
          </a:p>
          <a:p>
            <a:r>
              <a:rPr lang="en-US" sz="1000" dirty="0"/>
              <a:t>2. User personas + user journeys</a:t>
            </a:r>
          </a:p>
          <a:p>
            <a:r>
              <a:rPr lang="en-US" sz="1000" dirty="0"/>
              <a:t>3. Prioritized use cases + value drivers + KPIs</a:t>
            </a:r>
          </a:p>
          <a:p>
            <a:r>
              <a:rPr lang="en-US" sz="1000" dirty="0"/>
              <a:t>4. Use case requirements</a:t>
            </a:r>
          </a:p>
          <a:p>
            <a:r>
              <a:rPr lang="en-US" sz="1000" dirty="0"/>
              <a:t>5. Risk assessment</a:t>
            </a:r>
          </a:p>
        </p:txBody>
      </p:sp>
      <p:sp>
        <p:nvSpPr>
          <p:cNvPr id="8" name="Rectangle 7">
            <a:extLst>
              <a:ext uri="{FF2B5EF4-FFF2-40B4-BE49-F238E27FC236}">
                <a16:creationId xmlns:a16="http://schemas.microsoft.com/office/drawing/2014/main" id="{F18FB0BE-A508-B7D2-4448-99E522A3903D}"/>
              </a:ext>
            </a:extLst>
          </p:cNvPr>
          <p:cNvSpPr/>
          <p:nvPr/>
        </p:nvSpPr>
        <p:spPr>
          <a:xfrm>
            <a:off x="3464999" y="6013302"/>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19EE74F-EA83-832B-A66E-FF11C4B1E382}"/>
              </a:ext>
            </a:extLst>
          </p:cNvPr>
          <p:cNvSpPr txBox="1"/>
          <p:nvPr/>
        </p:nvSpPr>
        <p:spPr>
          <a:xfrm>
            <a:off x="3447417" y="6006520"/>
            <a:ext cx="4680000" cy="707886"/>
          </a:xfrm>
          <a:prstGeom prst="rect">
            <a:avLst/>
          </a:prstGeom>
          <a:noFill/>
        </p:spPr>
        <p:txBody>
          <a:bodyPr wrap="square" numCol="2" rtlCol="0">
            <a:spAutoFit/>
          </a:bodyPr>
          <a:lstStyle/>
          <a:p>
            <a:r>
              <a:rPr lang="en-US" sz="1000" dirty="0"/>
              <a:t>1. AR platform(s) selection</a:t>
            </a:r>
          </a:p>
          <a:p>
            <a:r>
              <a:rPr lang="en-US" sz="1000" dirty="0"/>
              <a:t>2. AR development tools selection</a:t>
            </a:r>
          </a:p>
          <a:p>
            <a:r>
              <a:rPr lang="en-US" sz="1000" dirty="0"/>
              <a:t>3. Detailed functional/ non-functional requirements</a:t>
            </a:r>
          </a:p>
          <a:p>
            <a:r>
              <a:rPr lang="en-US" sz="1000" dirty="0"/>
              <a:t>4. High-level roadmap of prioritized AR use cases</a:t>
            </a:r>
          </a:p>
          <a:p>
            <a:endParaRPr lang="en-US" sz="1000" dirty="0"/>
          </a:p>
        </p:txBody>
      </p:sp>
      <p:sp>
        <p:nvSpPr>
          <p:cNvPr id="13" name="Rectangle 12">
            <a:extLst>
              <a:ext uri="{FF2B5EF4-FFF2-40B4-BE49-F238E27FC236}">
                <a16:creationId xmlns:a16="http://schemas.microsoft.com/office/drawing/2014/main" id="{2C77A56C-FC36-9CD0-0624-B614446BB0F8}"/>
              </a:ext>
            </a:extLst>
          </p:cNvPr>
          <p:cNvSpPr/>
          <p:nvPr/>
        </p:nvSpPr>
        <p:spPr>
          <a:xfrm>
            <a:off x="8295531" y="6013302"/>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1A54A49-4A8A-B2BC-5615-63E7DE4DCB95}"/>
              </a:ext>
            </a:extLst>
          </p:cNvPr>
          <p:cNvSpPr txBox="1"/>
          <p:nvPr/>
        </p:nvSpPr>
        <p:spPr>
          <a:xfrm>
            <a:off x="8305272" y="5990143"/>
            <a:ext cx="1224000" cy="553998"/>
          </a:xfrm>
          <a:prstGeom prst="rect">
            <a:avLst/>
          </a:prstGeom>
          <a:noFill/>
        </p:spPr>
        <p:txBody>
          <a:bodyPr wrap="square" rtlCol="0">
            <a:spAutoFit/>
          </a:bodyPr>
          <a:lstStyle/>
          <a:p>
            <a:r>
              <a:rPr lang="en-US" sz="1000" dirty="0"/>
              <a:t>1. Product backlog</a:t>
            </a:r>
          </a:p>
          <a:p>
            <a:r>
              <a:rPr lang="en-US" sz="1000" dirty="0"/>
              <a:t>2. Test cases</a:t>
            </a:r>
          </a:p>
          <a:p>
            <a:r>
              <a:rPr lang="en-US" sz="1000" dirty="0"/>
              <a:t>3. Working MVP</a:t>
            </a:r>
          </a:p>
        </p:txBody>
      </p:sp>
      <p:sp>
        <p:nvSpPr>
          <p:cNvPr id="42" name="Rectangle 41">
            <a:extLst>
              <a:ext uri="{FF2B5EF4-FFF2-40B4-BE49-F238E27FC236}">
                <a16:creationId xmlns:a16="http://schemas.microsoft.com/office/drawing/2014/main" id="{CC7578D7-357F-CF7B-CD1B-625BA88DFF72}"/>
              </a:ext>
            </a:extLst>
          </p:cNvPr>
          <p:cNvSpPr/>
          <p:nvPr/>
        </p:nvSpPr>
        <p:spPr>
          <a:xfrm>
            <a:off x="9550696" y="6013302"/>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9FA20F-1C6A-B480-A332-A3FF57A31DA3}"/>
              </a:ext>
            </a:extLst>
          </p:cNvPr>
          <p:cNvSpPr txBox="1"/>
          <p:nvPr/>
        </p:nvSpPr>
        <p:spPr>
          <a:xfrm>
            <a:off x="9537482" y="5987869"/>
            <a:ext cx="1213137" cy="707886"/>
          </a:xfrm>
          <a:prstGeom prst="rect">
            <a:avLst/>
          </a:prstGeom>
          <a:noFill/>
        </p:spPr>
        <p:txBody>
          <a:bodyPr wrap="square" rtlCol="0">
            <a:spAutoFit/>
          </a:bodyPr>
          <a:lstStyle/>
          <a:p>
            <a:r>
              <a:rPr lang="en-US" sz="1000" dirty="0"/>
              <a:t>1. CI/CD pipelines</a:t>
            </a:r>
          </a:p>
          <a:p>
            <a:r>
              <a:rPr lang="en-US" sz="1000" dirty="0"/>
              <a:t>2. Cloud infrastructure configurations</a:t>
            </a:r>
          </a:p>
        </p:txBody>
      </p:sp>
      <p:sp>
        <p:nvSpPr>
          <p:cNvPr id="43" name="Rectangle 42">
            <a:extLst>
              <a:ext uri="{FF2B5EF4-FFF2-40B4-BE49-F238E27FC236}">
                <a16:creationId xmlns:a16="http://schemas.microsoft.com/office/drawing/2014/main" id="{8921EED4-CD76-205C-C253-F6F0B47E42AB}"/>
              </a:ext>
            </a:extLst>
          </p:cNvPr>
          <p:cNvSpPr/>
          <p:nvPr/>
        </p:nvSpPr>
        <p:spPr>
          <a:xfrm>
            <a:off x="10769573" y="6013302"/>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B1ACDAA-7C75-A909-73E9-0F9D5D4EAC18}"/>
              </a:ext>
            </a:extLst>
          </p:cNvPr>
          <p:cNvSpPr txBox="1"/>
          <p:nvPr/>
        </p:nvSpPr>
        <p:spPr>
          <a:xfrm>
            <a:off x="10728554" y="6018647"/>
            <a:ext cx="1297787" cy="707886"/>
          </a:xfrm>
          <a:prstGeom prst="rect">
            <a:avLst/>
          </a:prstGeom>
          <a:noFill/>
        </p:spPr>
        <p:txBody>
          <a:bodyPr wrap="square" rtlCol="0">
            <a:spAutoFit/>
          </a:bodyPr>
          <a:lstStyle/>
          <a:p>
            <a:r>
              <a:rPr lang="en-US" sz="1000" dirty="0"/>
              <a:t>1. Sprint review</a:t>
            </a:r>
          </a:p>
          <a:p>
            <a:r>
              <a:rPr lang="en-US" sz="1000" dirty="0"/>
              <a:t>2. Training materials</a:t>
            </a:r>
          </a:p>
          <a:p>
            <a:r>
              <a:rPr lang="en-US" sz="1000" dirty="0"/>
              <a:t>3. Validated value drivers/ KPIs</a:t>
            </a:r>
          </a:p>
        </p:txBody>
      </p:sp>
      <p:sp>
        <p:nvSpPr>
          <p:cNvPr id="59" name="Rectangle 58">
            <a:extLst>
              <a:ext uri="{FF2B5EF4-FFF2-40B4-BE49-F238E27FC236}">
                <a16:creationId xmlns:a16="http://schemas.microsoft.com/office/drawing/2014/main" id="{12EDC615-7357-3029-FB45-9C10C19CF783}"/>
              </a:ext>
            </a:extLst>
          </p:cNvPr>
          <p:cNvSpPr/>
          <p:nvPr/>
        </p:nvSpPr>
        <p:spPr>
          <a:xfrm rot="16200000">
            <a:off x="-216613" y="6282031"/>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60" name="TextBox 59">
            <a:extLst>
              <a:ext uri="{FF2B5EF4-FFF2-40B4-BE49-F238E27FC236}">
                <a16:creationId xmlns:a16="http://schemas.microsoft.com/office/drawing/2014/main" id="{56D114BF-F9E2-79C2-5129-F555C58A111F}"/>
              </a:ext>
            </a:extLst>
          </p:cNvPr>
          <p:cNvSpPr txBox="1"/>
          <p:nvPr/>
        </p:nvSpPr>
        <p:spPr>
          <a:xfrm rot="16200000">
            <a:off x="-130269" y="6279723"/>
            <a:ext cx="572593" cy="200055"/>
          </a:xfrm>
          <a:prstGeom prst="rect">
            <a:avLst/>
          </a:prstGeom>
          <a:noFill/>
        </p:spPr>
        <p:txBody>
          <a:bodyPr wrap="none" rtlCol="0">
            <a:spAutoFit/>
          </a:bodyPr>
          <a:lstStyle/>
          <a:p>
            <a:r>
              <a:rPr lang="en-US" sz="700" dirty="0"/>
              <a:t>OUTCOME</a:t>
            </a:r>
          </a:p>
        </p:txBody>
      </p:sp>
      <p:sp>
        <p:nvSpPr>
          <p:cNvPr id="18" name="Rectangle 17">
            <a:extLst>
              <a:ext uri="{FF2B5EF4-FFF2-40B4-BE49-F238E27FC236}">
                <a16:creationId xmlns:a16="http://schemas.microsoft.com/office/drawing/2014/main" id="{801E518E-233E-D1F6-EC76-856B646CAD6E}"/>
              </a:ext>
            </a:extLst>
          </p:cNvPr>
          <p:cNvSpPr/>
          <p:nvPr/>
        </p:nvSpPr>
        <p:spPr>
          <a:xfrm>
            <a:off x="3464999" y="762138"/>
            <a:ext cx="47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3480098" y="499449"/>
            <a:ext cx="4788000"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28" name="Arrow: Pentagon 27">
            <a:extLst>
              <a:ext uri="{FF2B5EF4-FFF2-40B4-BE49-F238E27FC236}">
                <a16:creationId xmlns:a16="http://schemas.microsoft.com/office/drawing/2014/main" id="{B341FA46-D963-931A-5C26-947B59F47977}"/>
              </a:ext>
            </a:extLst>
          </p:cNvPr>
          <p:cNvSpPr/>
          <p:nvPr/>
        </p:nvSpPr>
        <p:spPr>
          <a:xfrm>
            <a:off x="3496660" y="796845"/>
            <a:ext cx="223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platform suitability:</a:t>
            </a:r>
          </a:p>
          <a:p>
            <a:pPr algn="ctr"/>
            <a:r>
              <a:rPr lang="en-US" sz="900" dirty="0">
                <a:solidFill>
                  <a:schemeClr val="tx1"/>
                </a:solidFill>
              </a:rPr>
              <a:t>WebAR vs. Native AR vs. AR-on-headset</a:t>
            </a:r>
            <a:endParaRPr lang="en-US" sz="7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540464" y="796845"/>
            <a:ext cx="1584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p:txBody>
      </p:sp>
      <p:grpSp>
        <p:nvGrpSpPr>
          <p:cNvPr id="36" name="Group 35">
            <a:extLst>
              <a:ext uri="{FF2B5EF4-FFF2-40B4-BE49-F238E27FC236}">
                <a16:creationId xmlns:a16="http://schemas.microsoft.com/office/drawing/2014/main" id="{CD29CD91-B715-5A86-542C-3177200CD1D8}"/>
              </a:ext>
            </a:extLst>
          </p:cNvPr>
          <p:cNvGrpSpPr/>
          <p:nvPr/>
        </p:nvGrpSpPr>
        <p:grpSpPr>
          <a:xfrm>
            <a:off x="3461418" y="1279739"/>
            <a:ext cx="2052000" cy="4755148"/>
            <a:chOff x="3461418" y="1279739"/>
            <a:chExt cx="2052000" cy="4755148"/>
          </a:xfrm>
        </p:grpSpPr>
        <p:sp>
          <p:nvSpPr>
            <p:cNvPr id="71" name="Rectangle 70">
              <a:extLst>
                <a:ext uri="{FF2B5EF4-FFF2-40B4-BE49-F238E27FC236}">
                  <a16:creationId xmlns:a16="http://schemas.microsoft.com/office/drawing/2014/main" id="{113094EA-2FEE-C884-302E-DE1834184177}"/>
                </a:ext>
              </a:extLst>
            </p:cNvPr>
            <p:cNvSpPr/>
            <p:nvPr/>
          </p:nvSpPr>
          <p:spPr>
            <a:xfrm>
              <a:off x="3506673" y="1326551"/>
              <a:ext cx="1944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65E12401-45E5-2B91-C17C-BD68E1E2C255}"/>
                </a:ext>
              </a:extLst>
            </p:cNvPr>
            <p:cNvSpPr txBox="1"/>
            <p:nvPr/>
          </p:nvSpPr>
          <p:spPr>
            <a:xfrm flipH="1">
              <a:off x="3461418" y="1279739"/>
              <a:ext cx="2052000" cy="4755148"/>
            </a:xfrm>
            <a:prstGeom prst="rect">
              <a:avLst/>
            </a:prstGeom>
            <a:noFill/>
          </p:spPr>
          <p:txBody>
            <a:bodyPr wrap="square" lIns="91440" tIns="45720" rIns="91440" bIns="45720" rtlCol="0" anchor="t">
              <a:spAutoFit/>
            </a:bodyPr>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Compliance with health/ safety standards</a:t>
              </a:r>
            </a:p>
            <a:p>
              <a:r>
                <a:rPr lang="en-US" sz="1000" dirty="0">
                  <a:solidFill>
                    <a:schemeClr val="tx1"/>
                  </a:solidFill>
                  <a:ea typeface="+mn-lt"/>
                  <a:cs typeface="+mn-lt"/>
                </a:rPr>
                <a:t>9. Hand usage: hands-free yes/ no</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 Battery life</a:t>
              </a:r>
            </a:p>
            <a:p>
              <a:r>
                <a:rPr lang="en-US" sz="1000" dirty="0">
                  <a:solidFill>
                    <a:schemeClr val="tx1"/>
                  </a:solidFill>
                  <a:ea typeface="+mn-lt"/>
                  <a:cs typeface="+mn-lt"/>
                </a:rPr>
                <a:t>2. Device weight: causes head fatigue</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 yes/ no</a:t>
              </a:r>
            </a:p>
            <a:p>
              <a:r>
                <a:rPr lang="en-US" sz="1000" dirty="0">
                  <a:solidFill>
                    <a:schemeClr val="tx1"/>
                  </a:solidFill>
                  <a:ea typeface="+mn-lt"/>
                  <a:cs typeface="+mn-lt"/>
                </a:rPr>
                <a:t>12. Cost: hardware + subscription</a:t>
              </a:r>
            </a:p>
          </p:txBody>
        </p:sp>
      </p:grpSp>
      <p:grpSp>
        <p:nvGrpSpPr>
          <p:cNvPr id="11" name="Group 10">
            <a:extLst>
              <a:ext uri="{FF2B5EF4-FFF2-40B4-BE49-F238E27FC236}">
                <a16:creationId xmlns:a16="http://schemas.microsoft.com/office/drawing/2014/main" id="{622E7655-5809-C259-EBDE-E01336DA60F1}"/>
              </a:ext>
            </a:extLst>
          </p:cNvPr>
          <p:cNvGrpSpPr/>
          <p:nvPr/>
        </p:nvGrpSpPr>
        <p:grpSpPr>
          <a:xfrm>
            <a:off x="5459278" y="1289501"/>
            <a:ext cx="1665185" cy="4785926"/>
            <a:chOff x="5459278" y="1289501"/>
            <a:chExt cx="1665185" cy="4785926"/>
          </a:xfrm>
        </p:grpSpPr>
        <p:sp>
          <p:nvSpPr>
            <p:cNvPr id="72" name="Rectangle 71">
              <a:extLst>
                <a:ext uri="{FF2B5EF4-FFF2-40B4-BE49-F238E27FC236}">
                  <a16:creationId xmlns:a16="http://schemas.microsoft.com/office/drawing/2014/main" id="{61194D80-B18A-B30F-117A-6C229C685B83}"/>
                </a:ext>
              </a:extLst>
            </p:cNvPr>
            <p:cNvSpPr/>
            <p:nvPr/>
          </p:nvSpPr>
          <p:spPr>
            <a:xfrm>
              <a:off x="5498040" y="1326551"/>
              <a:ext cx="1512001"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056924F-0E5B-557A-1A42-1EF41DEBE6A5}"/>
                </a:ext>
              </a:extLst>
            </p:cNvPr>
            <p:cNvSpPr txBox="1"/>
            <p:nvPr/>
          </p:nvSpPr>
          <p:spPr>
            <a:xfrm flipH="1">
              <a:off x="5459278" y="1289501"/>
              <a:ext cx="1665185" cy="4785926"/>
            </a:xfrm>
            <a:prstGeom prst="rect">
              <a:avLst/>
            </a:prstGeom>
            <a:noFill/>
          </p:spPr>
          <p:txBody>
            <a:bodyPr wrap="square" lIns="91440" tIns="45720" rIns="91440" bIns="45720" rtlCol="0" anchor="t">
              <a:spAutoFit/>
            </a:bodyPr>
            <a:lstStyle/>
            <a:p>
              <a:r>
                <a:rPr lang="en-US" sz="1000" b="1" dirty="0">
                  <a:ea typeface="+mn-lt"/>
                  <a:cs typeface="+mn-lt"/>
                </a:rPr>
                <a:t>Selection criteria:</a:t>
              </a:r>
              <a:endParaRPr lang="en-US" dirty="0">
                <a:ea typeface="+mn-lt"/>
                <a:cs typeface="+mn-lt"/>
              </a:endParaRPr>
            </a:p>
            <a:p>
              <a:r>
                <a:rPr lang="en-US" sz="1000" b="1" dirty="0">
                  <a:ea typeface="+mn-lt"/>
                  <a:cs typeface="+mn-lt"/>
                </a:rPr>
                <a:t>1. Tracking capability (CR16)</a:t>
              </a:r>
              <a:endParaRPr lang="en-US" dirty="0">
                <a:ea typeface="+mn-lt"/>
                <a:cs typeface="+mn-lt"/>
              </a:endParaRPr>
            </a:p>
            <a:p>
              <a:r>
                <a:rPr lang="en-US" sz="1000" dirty="0">
                  <a:ea typeface="+mn-lt"/>
                  <a:cs typeface="+mn-lt"/>
                </a:rPr>
                <a:t>1-2. Fiducial+image tracking</a:t>
              </a:r>
              <a:endParaRPr lang="en-US" dirty="0">
                <a:ea typeface="+mn-lt"/>
                <a:cs typeface="+mn-lt"/>
              </a:endParaRPr>
            </a:p>
            <a:p>
              <a:r>
                <a:rPr lang="en-US" sz="1000" dirty="0">
                  <a:ea typeface="+mn-lt"/>
                  <a:cs typeface="+mn-lt"/>
                </a:rPr>
                <a:t>3. Object tracking</a:t>
              </a:r>
              <a:endParaRPr lang="en-US" dirty="0">
                <a:ea typeface="+mn-lt"/>
                <a:cs typeface="+mn-lt"/>
              </a:endParaRPr>
            </a:p>
            <a:p>
              <a:r>
                <a:rPr lang="en-US" sz="1000" dirty="0">
                  <a:ea typeface="+mn-lt"/>
                  <a:cs typeface="+mn-lt"/>
                </a:rPr>
                <a:t>4. Face tracking</a:t>
              </a:r>
              <a:endParaRPr lang="en-US" dirty="0">
                <a:ea typeface="+mn-lt"/>
                <a:cs typeface="+mn-lt"/>
              </a:endParaRPr>
            </a:p>
            <a:p>
              <a:r>
                <a:rPr lang="en-US" sz="1000" dirty="0">
                  <a:ea typeface="+mn-lt"/>
                  <a:cs typeface="+mn-lt"/>
                </a:rPr>
                <a:t>5. Location tracking</a:t>
              </a:r>
              <a:endParaRPr lang="en-US" dirty="0">
                <a:ea typeface="+mn-lt"/>
                <a:cs typeface="+mn-lt"/>
              </a:endParaRPr>
            </a:p>
            <a:p>
              <a:r>
                <a:rPr lang="en-US" sz="1000" dirty="0">
                  <a:ea typeface="+mn-lt"/>
                  <a:cs typeface="+mn-lt"/>
                </a:rPr>
                <a:t>6. Surface tracking</a:t>
              </a:r>
              <a:endParaRPr lang="en-US" dirty="0">
                <a:ea typeface="+mn-lt"/>
                <a:cs typeface="+mn-lt"/>
              </a:endParaRPr>
            </a:p>
            <a:p>
              <a:r>
                <a:rPr lang="en-US" sz="1000" dirty="0">
                  <a:ea typeface="+mn-lt"/>
                  <a:cs typeface="+mn-lt"/>
                </a:rPr>
                <a:t>7. Spatial tracking</a:t>
              </a:r>
              <a:endParaRPr lang="en-US" dirty="0">
                <a:ea typeface="+mn-lt"/>
                <a:cs typeface="+mn-lt"/>
              </a:endParaRPr>
            </a:p>
            <a:p>
              <a:r>
                <a:rPr lang="en-US" sz="1000" dirty="0">
                  <a:ea typeface="+mn-lt"/>
                  <a:cs typeface="+mn-lt"/>
                </a:rPr>
                <a:t>8. Other tracking techniques</a:t>
              </a:r>
              <a:endParaRPr lang="en-US" dirty="0">
                <a:ea typeface="+mn-lt"/>
                <a:cs typeface="+mn-lt"/>
              </a:endParaRPr>
            </a:p>
            <a:p>
              <a:r>
                <a:rPr lang="en-US" sz="1000" dirty="0">
                  <a:ea typeface="+mn-lt"/>
                  <a:cs typeface="+mn-lt"/>
                </a:rPr>
                <a:t>9. Multi-marker tracking</a:t>
              </a:r>
              <a:endParaRPr lang="en-US" dirty="0">
                <a:ea typeface="+mn-lt"/>
                <a:cs typeface="+mn-lt"/>
              </a:endParaRPr>
            </a:p>
            <a:p>
              <a:r>
                <a:rPr lang="en-US" sz="1000" dirty="0">
                  <a:ea typeface="+mn-lt"/>
                  <a:cs typeface="+mn-lt"/>
                </a:rPr>
                <a:t>10. Multi-user AR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ea typeface="+mn-lt"/>
                  <a:cs typeface="Calibri" panose="020F0502020204030204"/>
                </a:rPr>
                <a:t>11</a:t>
              </a:r>
              <a:r>
                <a:rPr kumimoji="0" lang="en-US" sz="1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Depth tracking</a:t>
              </a:r>
              <a:endParaRPr lang="en-US" dirty="0">
                <a:ea typeface="+mn-lt"/>
                <a:cs typeface="+mn-lt"/>
              </a:endParaRPr>
            </a:p>
            <a:p>
              <a:r>
                <a:rPr lang="en-US" sz="1000" dirty="0">
                  <a:ea typeface="+mn-lt"/>
                  <a:cs typeface="+mn-lt"/>
                </a:rPr>
                <a:t>12. Light effects</a:t>
              </a:r>
              <a:endParaRPr lang="en-US" dirty="0">
                <a:ea typeface="+mn-lt"/>
                <a:cs typeface="+mn-lt"/>
              </a:endParaRPr>
            </a:p>
            <a:p>
              <a:endParaRPr lang="en-US" sz="500" b="1" dirty="0">
                <a:ea typeface="+mn-lt"/>
                <a:cs typeface="+mn-lt"/>
              </a:endParaRPr>
            </a:p>
            <a:p>
              <a:r>
                <a:rPr lang="en-US" sz="1000" b="1" dirty="0">
                  <a:ea typeface="+mn-lt"/>
                  <a:cs typeface="+mn-lt"/>
                </a:rPr>
                <a:t>2. Rendering capability (CR17)</a:t>
              </a:r>
              <a:endParaRPr lang="en-US" dirty="0">
                <a:ea typeface="+mn-lt"/>
                <a:cs typeface="+mn-lt"/>
              </a:endParaRPr>
            </a:p>
            <a:p>
              <a:r>
                <a:rPr lang="en-US" sz="1000" dirty="0">
                  <a:ea typeface="+mn-lt"/>
                  <a:cs typeface="+mn-lt"/>
                </a:rPr>
                <a:t>1. Light estimation</a:t>
              </a:r>
              <a:endParaRPr lang="en-US" dirty="0">
                <a:ea typeface="+mn-lt"/>
                <a:cs typeface="+mn-lt"/>
              </a:endParaRPr>
            </a:p>
            <a:p>
              <a:r>
                <a:rPr lang="en-US" sz="1000" dirty="0">
                  <a:ea typeface="+mn-lt"/>
                  <a:cs typeface="+mn-lt"/>
                </a:rPr>
                <a:t>2. Occlusion</a:t>
              </a:r>
              <a:endParaRPr lang="en-US" dirty="0">
                <a:ea typeface="+mn-lt"/>
                <a:cs typeface="+mn-lt"/>
              </a:endParaRPr>
            </a:p>
            <a:p>
              <a:endParaRPr lang="en-US" sz="500" dirty="0">
                <a:ea typeface="+mn-lt"/>
                <a:cs typeface="+mn-lt"/>
              </a:endParaRPr>
            </a:p>
            <a:p>
              <a:r>
                <a:rPr lang="en-US" sz="1000" b="1" dirty="0">
                  <a:ea typeface="+mn-lt"/>
                  <a:cs typeface="+mn-lt"/>
                </a:rPr>
                <a:t>3. Ease of development (CR6)</a:t>
              </a:r>
              <a:endParaRPr lang="en-US" dirty="0">
                <a:ea typeface="+mn-lt"/>
                <a:cs typeface="+mn-lt"/>
              </a:endParaRPr>
            </a:p>
            <a:p>
              <a:r>
                <a:rPr lang="en-US" sz="1000" dirty="0">
                  <a:ea typeface="+mn-lt"/>
                  <a:cs typeface="+mn-lt"/>
                </a:rPr>
                <a:t>1. Integration with other AR dev. tools</a:t>
              </a:r>
              <a:endParaRPr lang="en-US" dirty="0">
                <a:ea typeface="+mn-lt"/>
                <a:cs typeface="+mn-lt"/>
              </a:endParaRPr>
            </a:p>
            <a:p>
              <a:r>
                <a:rPr lang="en-US" sz="1000" dirty="0">
                  <a:ea typeface="+mn-lt"/>
                  <a:cs typeface="+mn-lt"/>
                </a:rPr>
                <a:t>2. Simulation/ remote testing</a:t>
              </a:r>
              <a:endParaRPr lang="en-US" dirty="0">
                <a:ea typeface="+mn-lt"/>
                <a:cs typeface="+mn-lt"/>
              </a:endParaRPr>
            </a:p>
            <a:p>
              <a:r>
                <a:rPr lang="en-US" sz="1000" dirty="0">
                  <a:ea typeface="+mn-lt"/>
                  <a:cs typeface="+mn-lt"/>
                </a:rPr>
                <a:t>3. No-code/ low-code development</a:t>
              </a:r>
              <a:endParaRPr lang="en-US" dirty="0">
                <a:ea typeface="+mn-lt"/>
                <a:cs typeface="+mn-lt"/>
              </a:endParaRPr>
            </a:p>
            <a:p>
              <a:endParaRPr lang="en-US" sz="500" dirty="0">
                <a:ea typeface="+mn-lt"/>
                <a:cs typeface="+mn-lt"/>
              </a:endParaRPr>
            </a:p>
            <a:p>
              <a:r>
                <a:rPr lang="en-US" sz="1000" b="1" dirty="0">
                  <a:ea typeface="+mn-lt"/>
                  <a:cs typeface="+mn-lt"/>
                </a:rPr>
                <a:t>4. Licensing cost (CR7)</a:t>
              </a:r>
              <a:endParaRPr lang="en-US" dirty="0">
                <a:ea typeface="+mn-lt"/>
                <a:cs typeface="+mn-lt"/>
              </a:endParaRPr>
            </a:p>
            <a:p>
              <a:r>
                <a:rPr lang="en-US" sz="1000" dirty="0">
                  <a:ea typeface="+mn-lt"/>
                  <a:cs typeface="+mn-lt"/>
                </a:rPr>
                <a:t>1. Open-source: yes/ no</a:t>
              </a:r>
              <a:endParaRPr lang="en-US" dirty="0">
                <a:ea typeface="+mn-lt"/>
                <a:cs typeface="+mn-lt"/>
              </a:endParaRPr>
            </a:p>
            <a:p>
              <a:endParaRPr lang="en-US" sz="1000" b="1" dirty="0">
                <a:cs typeface="Calibri"/>
              </a:endParaRPr>
            </a:p>
          </p:txBody>
        </p:sp>
      </p:grpSp>
      <p:grpSp>
        <p:nvGrpSpPr>
          <p:cNvPr id="7" name="Group 6">
            <a:extLst>
              <a:ext uri="{FF2B5EF4-FFF2-40B4-BE49-F238E27FC236}">
                <a16:creationId xmlns:a16="http://schemas.microsoft.com/office/drawing/2014/main" id="{2312F5C7-739C-AFC8-1514-83E4CD2FCB24}"/>
              </a:ext>
            </a:extLst>
          </p:cNvPr>
          <p:cNvGrpSpPr/>
          <p:nvPr/>
        </p:nvGrpSpPr>
        <p:grpSpPr>
          <a:xfrm>
            <a:off x="6956422" y="796845"/>
            <a:ext cx="1296000" cy="468000"/>
            <a:chOff x="6956422" y="796845"/>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6956422" y="796845"/>
              <a:ext cx="129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5" name="TextBox 54">
              <a:extLst>
                <a:ext uri="{FF2B5EF4-FFF2-40B4-BE49-F238E27FC236}">
                  <a16:creationId xmlns:a16="http://schemas.microsoft.com/office/drawing/2014/main" id="{48D9332F-8A0D-8E29-BD02-9698CAA61F09}"/>
                </a:ext>
              </a:extLst>
            </p:cNvPr>
            <p:cNvSpPr txBox="1"/>
            <p:nvPr/>
          </p:nvSpPr>
          <p:spPr>
            <a:xfrm>
              <a:off x="7093601" y="796845"/>
              <a:ext cx="1078648" cy="446276"/>
            </a:xfrm>
            <a:prstGeom prst="rect">
              <a:avLst/>
            </a:prstGeom>
            <a:noFill/>
          </p:spPr>
          <p:txBody>
            <a:bodyPr wrap="square" rtlCol="0">
              <a:spAutoFit/>
            </a:bodyPr>
            <a:lstStyle/>
            <a:p>
              <a:r>
                <a:rPr lang="en-US" sz="1150" b="1" dirty="0">
                  <a:solidFill>
                    <a:schemeClr val="tx1"/>
                  </a:solidFill>
                </a:rPr>
                <a:t>Refine process requirements</a:t>
              </a:r>
            </a:p>
          </p:txBody>
        </p:sp>
      </p:grpSp>
      <p:sp>
        <p:nvSpPr>
          <p:cNvPr id="19" name="Rectangle 18">
            <a:extLst>
              <a:ext uri="{FF2B5EF4-FFF2-40B4-BE49-F238E27FC236}">
                <a16:creationId xmlns:a16="http://schemas.microsoft.com/office/drawing/2014/main" id="{27872C6E-0C6C-8A99-2C47-30D1FEC34AAE}"/>
              </a:ext>
            </a:extLst>
          </p:cNvPr>
          <p:cNvSpPr/>
          <p:nvPr/>
        </p:nvSpPr>
        <p:spPr>
          <a:xfrm>
            <a:off x="10769573" y="755965"/>
            <a:ext cx="1152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FAA76A-1B88-4A91-C3E8-3C457B628D04}"/>
              </a:ext>
            </a:extLst>
          </p:cNvPr>
          <p:cNvSpPr/>
          <p:nvPr/>
        </p:nvSpPr>
        <p:spPr>
          <a:xfrm>
            <a:off x="10769328" y="497045"/>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VALIDATE</a:t>
            </a:r>
          </a:p>
        </p:txBody>
      </p:sp>
      <p:grpSp>
        <p:nvGrpSpPr>
          <p:cNvPr id="17" name="Group 16">
            <a:extLst>
              <a:ext uri="{FF2B5EF4-FFF2-40B4-BE49-F238E27FC236}">
                <a16:creationId xmlns:a16="http://schemas.microsoft.com/office/drawing/2014/main" id="{098DBC23-A8EB-A2B6-28D6-8E38B09883E0}"/>
              </a:ext>
            </a:extLst>
          </p:cNvPr>
          <p:cNvGrpSpPr/>
          <p:nvPr/>
        </p:nvGrpSpPr>
        <p:grpSpPr>
          <a:xfrm>
            <a:off x="10780348" y="1287224"/>
            <a:ext cx="1116000" cy="4575326"/>
            <a:chOff x="10780348" y="1287224"/>
            <a:chExt cx="1116000" cy="4575326"/>
          </a:xfrm>
        </p:grpSpPr>
        <p:sp>
          <p:nvSpPr>
            <p:cNvPr id="31" name="Rectangle 30">
              <a:extLst>
                <a:ext uri="{FF2B5EF4-FFF2-40B4-BE49-F238E27FC236}">
                  <a16:creationId xmlns:a16="http://schemas.microsoft.com/office/drawing/2014/main" id="{37CB3F92-F51A-E4E5-5E5D-998554E3066C}"/>
                </a:ext>
              </a:extLst>
            </p:cNvPr>
            <p:cNvSpPr/>
            <p:nvPr/>
          </p:nvSpPr>
          <p:spPr>
            <a:xfrm>
              <a:off x="10807613" y="1326550"/>
              <a:ext cx="1080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BD74EAE-7E2A-4A74-CFCB-FE968D0F1D3C}"/>
                </a:ext>
              </a:extLst>
            </p:cNvPr>
            <p:cNvSpPr txBox="1"/>
            <p:nvPr/>
          </p:nvSpPr>
          <p:spPr>
            <a:xfrm flipH="1">
              <a:off x="10780348" y="1287224"/>
              <a:ext cx="1116000" cy="2031325"/>
            </a:xfrm>
            <a:prstGeom prst="rect">
              <a:avLst/>
            </a:prstGeom>
            <a:noFill/>
          </p:spPr>
          <p:txBody>
            <a:bodyPr wrap="square" lIns="91440" tIns="45720" rIns="91440" bIns="45720" rtlCol="0" anchor="t">
              <a:spAutoFit/>
            </a:bodyPr>
            <a:lstStyle/>
            <a:p>
              <a:r>
                <a:rPr lang="en-US" sz="1000" b="1" dirty="0"/>
                <a:t>Sub-activities:</a:t>
              </a:r>
            </a:p>
            <a:p>
              <a:r>
                <a:rPr lang="en-US" sz="1000" b="1" dirty="0"/>
                <a:t>1. Collect user feedback (CR15)</a:t>
              </a:r>
              <a:endParaRPr lang="en-US" sz="1000" b="1" dirty="0">
                <a:cs typeface="Calibri"/>
              </a:endParaRPr>
            </a:p>
            <a:p>
              <a:endParaRPr lang="en-US" sz="1000" b="1" dirty="0"/>
            </a:p>
            <a:p>
              <a:r>
                <a:rPr lang="en-US" sz="1000" b="1" dirty="0"/>
                <a:t>2. Validate value drivers + measure KPIs (CR4)</a:t>
              </a:r>
              <a:endParaRPr lang="en-US" sz="1000" b="1" dirty="0">
                <a:cs typeface="Calibri"/>
              </a:endParaRPr>
            </a:p>
            <a:p>
              <a:endParaRPr lang="en-US" sz="300" b="1" dirty="0"/>
            </a:p>
            <a:p>
              <a:endParaRPr lang="en-US" sz="300" b="1" dirty="0">
                <a:cs typeface="Calibri"/>
              </a:endParaRPr>
            </a:p>
            <a:p>
              <a:r>
                <a:rPr lang="en-US" sz="1000" b="1" dirty="0"/>
                <a:t>3. Create training materials (CR11)</a:t>
              </a:r>
              <a:endParaRPr lang="en-US" sz="1000" b="1" dirty="0">
                <a:cs typeface="Calibri"/>
              </a:endParaRPr>
            </a:p>
            <a:p>
              <a:endParaRPr lang="en-US" sz="1000" b="1" dirty="0"/>
            </a:p>
            <a:p>
              <a:endParaRPr lang="en-US" sz="1000" b="1" dirty="0"/>
            </a:p>
          </p:txBody>
        </p:sp>
      </p:grpSp>
      <p:grpSp>
        <p:nvGrpSpPr>
          <p:cNvPr id="9" name="Group 8">
            <a:extLst>
              <a:ext uri="{FF2B5EF4-FFF2-40B4-BE49-F238E27FC236}">
                <a16:creationId xmlns:a16="http://schemas.microsoft.com/office/drawing/2014/main" id="{F0FCAA01-BDA3-9595-759C-32BFCF78205F}"/>
              </a:ext>
            </a:extLst>
          </p:cNvPr>
          <p:cNvGrpSpPr/>
          <p:nvPr/>
        </p:nvGrpSpPr>
        <p:grpSpPr>
          <a:xfrm>
            <a:off x="10818186" y="796940"/>
            <a:ext cx="1142647" cy="491413"/>
            <a:chOff x="10818186" y="796940"/>
            <a:chExt cx="1142647" cy="491413"/>
          </a:xfrm>
        </p:grpSpPr>
        <p:sp>
          <p:nvSpPr>
            <p:cNvPr id="26" name="Arrow: Pentagon 25">
              <a:extLst>
                <a:ext uri="{FF2B5EF4-FFF2-40B4-BE49-F238E27FC236}">
                  <a16:creationId xmlns:a16="http://schemas.microsoft.com/office/drawing/2014/main" id="{70CDAA1A-34DC-BBD3-5E1F-5487ED63168F}"/>
                </a:ext>
              </a:extLst>
            </p:cNvPr>
            <p:cNvSpPr/>
            <p:nvPr/>
          </p:nvSpPr>
          <p:spPr>
            <a:xfrm>
              <a:off x="10818186" y="796940"/>
              <a:ext cx="111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7" name="TextBox 56">
              <a:extLst>
                <a:ext uri="{FF2B5EF4-FFF2-40B4-BE49-F238E27FC236}">
                  <a16:creationId xmlns:a16="http://schemas.microsoft.com/office/drawing/2014/main" id="{5A713F50-1790-14A2-283E-478929CEE6C2}"/>
                </a:ext>
              </a:extLst>
            </p:cNvPr>
            <p:cNvSpPr txBox="1"/>
            <p:nvPr/>
          </p:nvSpPr>
          <p:spPr>
            <a:xfrm>
              <a:off x="10844833" y="826688"/>
              <a:ext cx="1116000" cy="461665"/>
            </a:xfrm>
            <a:prstGeom prst="rect">
              <a:avLst/>
            </a:prstGeom>
            <a:noFill/>
          </p:spPr>
          <p:txBody>
            <a:bodyPr wrap="square" rtlCol="0">
              <a:spAutoFit/>
            </a:bodyPr>
            <a:lstStyle/>
            <a:p>
              <a:r>
                <a:rPr lang="en-US" sz="1200" b="1" dirty="0">
                  <a:solidFill>
                    <a:schemeClr val="tx1"/>
                  </a:solidFill>
                </a:rPr>
                <a:t>Test AR app with users</a:t>
              </a:r>
            </a:p>
          </p:txBody>
        </p:sp>
      </p:grpSp>
      <p:grpSp>
        <p:nvGrpSpPr>
          <p:cNvPr id="12" name="Group 11">
            <a:extLst>
              <a:ext uri="{FF2B5EF4-FFF2-40B4-BE49-F238E27FC236}">
                <a16:creationId xmlns:a16="http://schemas.microsoft.com/office/drawing/2014/main" id="{65DC052A-6739-813E-8A3B-A0AABD99F03B}"/>
              </a:ext>
            </a:extLst>
          </p:cNvPr>
          <p:cNvGrpSpPr/>
          <p:nvPr/>
        </p:nvGrpSpPr>
        <p:grpSpPr>
          <a:xfrm>
            <a:off x="7042887" y="1286759"/>
            <a:ext cx="1170923" cy="4575792"/>
            <a:chOff x="7042887" y="1286759"/>
            <a:chExt cx="1170923" cy="4575792"/>
          </a:xfrm>
        </p:grpSpPr>
        <p:sp>
          <p:nvSpPr>
            <p:cNvPr id="44" name="Rectangle 43">
              <a:extLst>
                <a:ext uri="{FF2B5EF4-FFF2-40B4-BE49-F238E27FC236}">
                  <a16:creationId xmlns:a16="http://schemas.microsoft.com/office/drawing/2014/main" id="{400E891D-9782-28BD-D902-C8FEED7EDE49}"/>
                </a:ext>
              </a:extLst>
            </p:cNvPr>
            <p:cNvSpPr/>
            <p:nvPr/>
          </p:nvSpPr>
          <p:spPr>
            <a:xfrm>
              <a:off x="7051036" y="1326551"/>
              <a:ext cx="1152000" cy="4536000"/>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B880DE-72F5-AC65-94BE-689F75DA1007}"/>
                </a:ext>
              </a:extLst>
            </p:cNvPr>
            <p:cNvSpPr txBox="1"/>
            <p:nvPr/>
          </p:nvSpPr>
          <p:spPr>
            <a:xfrm flipH="1">
              <a:off x="7042887" y="1286759"/>
              <a:ext cx="1170923" cy="2400657"/>
            </a:xfrm>
            <a:prstGeom prst="rect">
              <a:avLst/>
            </a:prstGeom>
            <a:noFill/>
          </p:spPr>
          <p:txBody>
            <a:bodyPr wrap="square" lIns="91440" tIns="45720" rIns="91440" bIns="45720" rtlCol="0" anchor="t">
              <a:spAutoFit/>
            </a:bodyPr>
            <a:lstStyle/>
            <a:p>
              <a:r>
                <a:rPr lang="en-US" sz="1000" b="1" dirty="0"/>
                <a:t>Sub-a</a:t>
              </a:r>
              <a:r>
                <a:rPr lang="en-US" sz="1000" b="1" dirty="0">
                  <a:ea typeface="+mn-lt"/>
                  <a:cs typeface="+mn-lt"/>
                </a:rPr>
                <a:t>ctivities:</a:t>
              </a:r>
            </a:p>
            <a:p>
              <a:r>
                <a:rPr lang="en-US" sz="1000" b="1" dirty="0">
                  <a:ea typeface="+mn-lt"/>
                  <a:cs typeface="+mn-lt"/>
                </a:rPr>
                <a:t>1. Refine process requirements collected from Discovery phase</a:t>
              </a:r>
            </a:p>
            <a:p>
              <a:r>
                <a:rPr lang="en-US" sz="1000" dirty="0">
                  <a:cs typeface="Calibri"/>
                </a:rPr>
                <a:t>&gt; Functional requirements are captured as user stories</a:t>
              </a:r>
            </a:p>
            <a:p>
              <a:r>
                <a:rPr lang="en-US" sz="1000" dirty="0">
                  <a:cs typeface="Calibri"/>
                </a:rPr>
                <a:t>&gt; Non-functional requirements are used as part of acceptance criteria for relevant user stories</a:t>
              </a:r>
            </a:p>
          </p:txBody>
        </p:sp>
      </p:grpSp>
      <p:grpSp>
        <p:nvGrpSpPr>
          <p:cNvPr id="32" name="Group 31">
            <a:extLst>
              <a:ext uri="{FF2B5EF4-FFF2-40B4-BE49-F238E27FC236}">
                <a16:creationId xmlns:a16="http://schemas.microsoft.com/office/drawing/2014/main" id="{32967FA5-5A6B-C2F0-A9C6-FDBDED5E20DA}"/>
              </a:ext>
            </a:extLst>
          </p:cNvPr>
          <p:cNvGrpSpPr/>
          <p:nvPr/>
        </p:nvGrpSpPr>
        <p:grpSpPr>
          <a:xfrm>
            <a:off x="1592782" y="1275049"/>
            <a:ext cx="1956098" cy="4708981"/>
            <a:chOff x="1592782" y="1275049"/>
            <a:chExt cx="1956098" cy="4708981"/>
          </a:xfrm>
        </p:grpSpPr>
        <p:sp>
          <p:nvSpPr>
            <p:cNvPr id="63" name="Rectangle 62">
              <a:extLst>
                <a:ext uri="{FF2B5EF4-FFF2-40B4-BE49-F238E27FC236}">
                  <a16:creationId xmlns:a16="http://schemas.microsoft.com/office/drawing/2014/main" id="{314A3CCD-FE35-10B4-D004-18A72184FACD}"/>
                </a:ext>
              </a:extLst>
            </p:cNvPr>
            <p:cNvSpPr/>
            <p:nvPr/>
          </p:nvSpPr>
          <p:spPr>
            <a:xfrm>
              <a:off x="1627381" y="1326551"/>
              <a:ext cx="1764000"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50" dirty="0"/>
            </a:p>
          </p:txBody>
        </p:sp>
        <p:sp>
          <p:nvSpPr>
            <p:cNvPr id="24" name="TextBox 23">
              <a:extLst>
                <a:ext uri="{FF2B5EF4-FFF2-40B4-BE49-F238E27FC236}">
                  <a16:creationId xmlns:a16="http://schemas.microsoft.com/office/drawing/2014/main" id="{B0FADEBF-98E1-FC01-8397-C506BFBF07EB}"/>
                </a:ext>
              </a:extLst>
            </p:cNvPr>
            <p:cNvSpPr txBox="1"/>
            <p:nvPr/>
          </p:nvSpPr>
          <p:spPr>
            <a:xfrm flipH="1">
              <a:off x="1592782" y="1275049"/>
              <a:ext cx="1956098" cy="47089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Characteristics which make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process ideal for 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1. Content enriching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intuitive ways to aggregate, publish, and interact with content as anchored to physical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2. Work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step-by-step guidance in 3D.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Hard-to-simulate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Users need to interact with 3D environments which are hard to simulate in real life e.g., patient anatomy for surgical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4</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Hands-free access to contents</a:t>
              </a:r>
              <a:r>
                <a:rPr kumimoji="0" lang="en-US" sz="10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(PC6)</a:t>
              </a:r>
            </a:p>
            <a:p>
              <a:pPr lvl="0">
                <a:defRPr/>
              </a:pPr>
              <a:r>
                <a:rPr lang="en-US" sz="1000" dirty="0">
                  <a:solidFill>
                    <a:prstClr val="black"/>
                  </a:solidFill>
                </a:rPr>
                <a:t>Users need to access contents hands-free while performing a task e.g., surgeons viewing patient data during surgery.</a:t>
              </a:r>
            </a:p>
            <a:p>
              <a:pPr lvl="0">
                <a:defRPr/>
              </a:pPr>
              <a:endParaRPr lang="en-US" sz="400" dirty="0">
                <a:solidFill>
                  <a:prstClr val="black"/>
                </a:solidFill>
                <a:latin typeface="Calibri" panose="020F0502020204030204"/>
              </a:endParaRPr>
            </a:p>
            <a:p>
              <a:pPr lvl="0">
                <a:defRPr/>
              </a:pPr>
              <a:r>
                <a:rPr lang="en-US" sz="1000" b="1" dirty="0">
                  <a:solidFill>
                    <a:prstClr val="black"/>
                  </a:solidFill>
                </a:rPr>
                <a:t>5. Navigation</a:t>
              </a:r>
            </a:p>
            <a:p>
              <a:pPr lvl="0">
                <a:defRPr/>
              </a:pPr>
              <a:r>
                <a:rPr lang="en-US" sz="1000" dirty="0">
                  <a:solidFill>
                    <a:prstClr val="black"/>
                  </a:solidFill>
                </a:rPr>
                <a:t>Users need to be guided to find a location/ object.</a:t>
              </a:r>
            </a:p>
            <a:p>
              <a:pPr lvl="0">
                <a:defRPr/>
              </a:pPr>
              <a:endParaRPr lang="en-US" sz="400" b="1" u="sng" dirty="0">
                <a:solidFill>
                  <a:prstClr val="black"/>
                </a:solidFill>
              </a:endParaRPr>
            </a:p>
            <a:p>
              <a:pPr lvl="0">
                <a:defRPr/>
              </a:pPr>
              <a:r>
                <a:rPr lang="en-US" sz="1000" b="1" dirty="0">
                  <a:solidFill>
                    <a:prstClr val="black"/>
                  </a:solidFill>
                </a:rPr>
                <a:t>6. Collaboration</a:t>
              </a:r>
            </a:p>
            <a:p>
              <a:pPr lvl="0">
                <a:defRPr/>
              </a:pPr>
              <a:r>
                <a:rPr lang="en-US" sz="1000" dirty="0">
                  <a:solidFill>
                    <a:prstClr val="black"/>
                  </a:solidFill>
                </a:rPr>
                <a:t>Users across geographies work together with 3D contents.</a:t>
              </a:r>
              <a:endParaRPr lang="en-US" sz="1000" dirty="0"/>
            </a:p>
          </p:txBody>
        </p:sp>
      </p:grpSp>
      <p:sp>
        <p:nvSpPr>
          <p:cNvPr id="30" name="Rectangle 29">
            <a:extLst>
              <a:ext uri="{FF2B5EF4-FFF2-40B4-BE49-F238E27FC236}">
                <a16:creationId xmlns:a16="http://schemas.microsoft.com/office/drawing/2014/main" id="{9A5ACE57-4886-0B6F-BF10-72205446E73F}"/>
              </a:ext>
            </a:extLst>
          </p:cNvPr>
          <p:cNvSpPr/>
          <p:nvPr/>
        </p:nvSpPr>
        <p:spPr>
          <a:xfrm rot="16200000">
            <a:off x="-117915" y="927613"/>
            <a:ext cx="540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a:t>
            </a:r>
          </a:p>
        </p:txBody>
      </p:sp>
      <p:grpSp>
        <p:nvGrpSpPr>
          <p:cNvPr id="34" name="Group 33">
            <a:extLst>
              <a:ext uri="{FF2B5EF4-FFF2-40B4-BE49-F238E27FC236}">
                <a16:creationId xmlns:a16="http://schemas.microsoft.com/office/drawing/2014/main" id="{E7BA7928-B44F-7A97-E7F8-F5C04D9F89C6}"/>
              </a:ext>
            </a:extLst>
          </p:cNvPr>
          <p:cNvGrpSpPr/>
          <p:nvPr/>
        </p:nvGrpSpPr>
        <p:grpSpPr>
          <a:xfrm>
            <a:off x="5861112" y="32908"/>
            <a:ext cx="545213" cy="353852"/>
            <a:chOff x="317194" y="557627"/>
            <a:chExt cx="545213" cy="353852"/>
          </a:xfrm>
        </p:grpSpPr>
        <p:sp>
          <p:nvSpPr>
            <p:cNvPr id="27" name="Oval 26">
              <a:extLst>
                <a:ext uri="{FF2B5EF4-FFF2-40B4-BE49-F238E27FC236}">
                  <a16:creationId xmlns:a16="http://schemas.microsoft.com/office/drawing/2014/main" id="{702CCAD0-4F67-5724-2C72-9BC31DD12F1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33" name="TextBox 32">
              <a:extLst>
                <a:ext uri="{FF2B5EF4-FFF2-40B4-BE49-F238E27FC236}">
                  <a16:creationId xmlns:a16="http://schemas.microsoft.com/office/drawing/2014/main" id="{36A1D5B4-8D57-D01B-4BCE-18894586DFD3}"/>
                </a:ext>
              </a:extLst>
            </p:cNvPr>
            <p:cNvSpPr txBox="1"/>
            <p:nvPr/>
          </p:nvSpPr>
          <p:spPr>
            <a:xfrm>
              <a:off x="317194" y="563300"/>
              <a:ext cx="545213" cy="338554"/>
            </a:xfrm>
            <a:prstGeom prst="rect">
              <a:avLst/>
            </a:prstGeom>
            <a:noFill/>
          </p:spPr>
          <p:txBody>
            <a:bodyPr wrap="square" rtlCol="0">
              <a:spAutoFit/>
            </a:bodyPr>
            <a:lstStyle/>
            <a:p>
              <a:r>
                <a:rPr lang="en-GB" sz="1600" b="1" dirty="0"/>
                <a:t>4,3</a:t>
              </a:r>
              <a:endParaRPr lang="en-US" sz="1600" b="1" dirty="0"/>
            </a:p>
          </p:txBody>
        </p:sp>
      </p:grpSp>
      <p:grpSp>
        <p:nvGrpSpPr>
          <p:cNvPr id="61" name="Group 60">
            <a:extLst>
              <a:ext uri="{FF2B5EF4-FFF2-40B4-BE49-F238E27FC236}">
                <a16:creationId xmlns:a16="http://schemas.microsoft.com/office/drawing/2014/main" id="{7BEE21C1-D32F-83E1-4513-958BE7B69169}"/>
              </a:ext>
            </a:extLst>
          </p:cNvPr>
          <p:cNvGrpSpPr/>
          <p:nvPr/>
        </p:nvGrpSpPr>
        <p:grpSpPr>
          <a:xfrm>
            <a:off x="2319514" y="514651"/>
            <a:ext cx="545213" cy="353852"/>
            <a:chOff x="317194" y="557627"/>
            <a:chExt cx="545213" cy="353852"/>
          </a:xfrm>
        </p:grpSpPr>
        <p:sp>
          <p:nvSpPr>
            <p:cNvPr id="62" name="Oval 61">
              <a:extLst>
                <a:ext uri="{FF2B5EF4-FFF2-40B4-BE49-F238E27FC236}">
                  <a16:creationId xmlns:a16="http://schemas.microsoft.com/office/drawing/2014/main" id="{FEBD94EA-6E51-B9E0-CEFA-A17E5C3BED8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4" name="TextBox 63">
              <a:extLst>
                <a:ext uri="{FF2B5EF4-FFF2-40B4-BE49-F238E27FC236}">
                  <a16:creationId xmlns:a16="http://schemas.microsoft.com/office/drawing/2014/main" id="{B9900DAC-CD54-D5DE-7CF8-E2F8FE312E35}"/>
                </a:ext>
              </a:extLst>
            </p:cNvPr>
            <p:cNvSpPr txBox="1"/>
            <p:nvPr/>
          </p:nvSpPr>
          <p:spPr>
            <a:xfrm>
              <a:off x="317194" y="563300"/>
              <a:ext cx="545213" cy="338554"/>
            </a:xfrm>
            <a:prstGeom prst="rect">
              <a:avLst/>
            </a:prstGeom>
            <a:noFill/>
          </p:spPr>
          <p:txBody>
            <a:bodyPr wrap="square" rtlCol="0">
              <a:spAutoFit/>
            </a:bodyPr>
            <a:lstStyle/>
            <a:p>
              <a:r>
                <a:rPr lang="en-GB" sz="1600" b="1" dirty="0"/>
                <a:t>3,7</a:t>
              </a:r>
              <a:endParaRPr lang="en-US" sz="1600" b="1" dirty="0"/>
            </a:p>
          </p:txBody>
        </p:sp>
      </p:grpSp>
      <p:grpSp>
        <p:nvGrpSpPr>
          <p:cNvPr id="65" name="Group 64">
            <a:extLst>
              <a:ext uri="{FF2B5EF4-FFF2-40B4-BE49-F238E27FC236}">
                <a16:creationId xmlns:a16="http://schemas.microsoft.com/office/drawing/2014/main" id="{D86327DE-37AE-F029-388D-77E5B0D33C14}"/>
              </a:ext>
            </a:extLst>
          </p:cNvPr>
          <p:cNvGrpSpPr/>
          <p:nvPr/>
        </p:nvGrpSpPr>
        <p:grpSpPr>
          <a:xfrm>
            <a:off x="4250347" y="514651"/>
            <a:ext cx="545213" cy="353852"/>
            <a:chOff x="317194" y="557627"/>
            <a:chExt cx="545213" cy="353852"/>
          </a:xfrm>
        </p:grpSpPr>
        <p:sp>
          <p:nvSpPr>
            <p:cNvPr id="66" name="Oval 65">
              <a:extLst>
                <a:ext uri="{FF2B5EF4-FFF2-40B4-BE49-F238E27FC236}">
                  <a16:creationId xmlns:a16="http://schemas.microsoft.com/office/drawing/2014/main" id="{0DA1292F-B4C8-EFEF-A5C0-D06BFC4D80C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8" name="TextBox 67">
              <a:extLst>
                <a:ext uri="{FF2B5EF4-FFF2-40B4-BE49-F238E27FC236}">
                  <a16:creationId xmlns:a16="http://schemas.microsoft.com/office/drawing/2014/main" id="{554E16B6-C4AC-8130-AE7C-D4F53E9D39E1}"/>
                </a:ext>
              </a:extLst>
            </p:cNvPr>
            <p:cNvSpPr txBox="1"/>
            <p:nvPr/>
          </p:nvSpPr>
          <p:spPr>
            <a:xfrm>
              <a:off x="317194" y="563300"/>
              <a:ext cx="545213" cy="338554"/>
            </a:xfrm>
            <a:prstGeom prst="rect">
              <a:avLst/>
            </a:prstGeom>
            <a:noFill/>
          </p:spPr>
          <p:txBody>
            <a:bodyPr wrap="square" rtlCol="0">
              <a:spAutoFit/>
            </a:bodyPr>
            <a:lstStyle/>
            <a:p>
              <a:r>
                <a:rPr lang="en-GB" sz="1600" b="1" dirty="0"/>
                <a:t>  5</a:t>
              </a:r>
              <a:endParaRPr lang="en-US" sz="1600" b="1" dirty="0"/>
            </a:p>
          </p:txBody>
        </p:sp>
      </p:grpSp>
      <p:grpSp>
        <p:nvGrpSpPr>
          <p:cNvPr id="69" name="Group 68">
            <a:extLst>
              <a:ext uri="{FF2B5EF4-FFF2-40B4-BE49-F238E27FC236}">
                <a16:creationId xmlns:a16="http://schemas.microsoft.com/office/drawing/2014/main" id="{E8E56CEB-E6E2-2DC7-5639-E78B44DF04E4}"/>
              </a:ext>
            </a:extLst>
          </p:cNvPr>
          <p:cNvGrpSpPr/>
          <p:nvPr/>
        </p:nvGrpSpPr>
        <p:grpSpPr>
          <a:xfrm>
            <a:off x="6209264" y="514651"/>
            <a:ext cx="545213" cy="353852"/>
            <a:chOff x="317194" y="557627"/>
            <a:chExt cx="545213" cy="353852"/>
          </a:xfrm>
        </p:grpSpPr>
        <p:sp>
          <p:nvSpPr>
            <p:cNvPr id="73" name="Oval 72">
              <a:extLst>
                <a:ext uri="{FF2B5EF4-FFF2-40B4-BE49-F238E27FC236}">
                  <a16:creationId xmlns:a16="http://schemas.microsoft.com/office/drawing/2014/main" id="{8CA65B73-AAE2-8FB9-B177-32983FBDC996}"/>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4" name="TextBox 73">
              <a:extLst>
                <a:ext uri="{FF2B5EF4-FFF2-40B4-BE49-F238E27FC236}">
                  <a16:creationId xmlns:a16="http://schemas.microsoft.com/office/drawing/2014/main" id="{D30E89D3-7263-9F55-575A-7D4532C87062}"/>
                </a:ext>
              </a:extLst>
            </p:cNvPr>
            <p:cNvSpPr txBox="1"/>
            <p:nvPr/>
          </p:nvSpPr>
          <p:spPr>
            <a:xfrm>
              <a:off x="317194" y="563300"/>
              <a:ext cx="545213" cy="338554"/>
            </a:xfrm>
            <a:prstGeom prst="rect">
              <a:avLst/>
            </a:prstGeom>
            <a:noFill/>
          </p:spPr>
          <p:txBody>
            <a:bodyPr wrap="square" rtlCol="0">
              <a:spAutoFit/>
            </a:bodyPr>
            <a:lstStyle/>
            <a:p>
              <a:r>
                <a:rPr lang="en-GB" sz="1600" b="1" dirty="0"/>
                <a:t>  4</a:t>
              </a:r>
              <a:endParaRPr lang="en-US" sz="1600" b="1" dirty="0"/>
            </a:p>
          </p:txBody>
        </p:sp>
      </p:grpSp>
      <p:grpSp>
        <p:nvGrpSpPr>
          <p:cNvPr id="86" name="Group 85">
            <a:extLst>
              <a:ext uri="{FF2B5EF4-FFF2-40B4-BE49-F238E27FC236}">
                <a16:creationId xmlns:a16="http://schemas.microsoft.com/office/drawing/2014/main" id="{FD076AF5-3850-2047-8FF4-BF9E234BFCDE}"/>
              </a:ext>
            </a:extLst>
          </p:cNvPr>
          <p:cNvGrpSpPr/>
          <p:nvPr/>
        </p:nvGrpSpPr>
        <p:grpSpPr>
          <a:xfrm>
            <a:off x="11747237" y="514651"/>
            <a:ext cx="545213" cy="353852"/>
            <a:chOff x="317194" y="557627"/>
            <a:chExt cx="545213" cy="353852"/>
          </a:xfrm>
        </p:grpSpPr>
        <p:sp>
          <p:nvSpPr>
            <p:cNvPr id="89" name="Oval 88">
              <a:extLst>
                <a:ext uri="{FF2B5EF4-FFF2-40B4-BE49-F238E27FC236}">
                  <a16:creationId xmlns:a16="http://schemas.microsoft.com/office/drawing/2014/main" id="{2AE428B3-80EA-DDE7-26E2-B19023905B6D}"/>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90" name="TextBox 89">
              <a:extLst>
                <a:ext uri="{FF2B5EF4-FFF2-40B4-BE49-F238E27FC236}">
                  <a16:creationId xmlns:a16="http://schemas.microsoft.com/office/drawing/2014/main" id="{CCF7BBCA-F1DD-90B7-F523-C1038333D75C}"/>
                </a:ext>
              </a:extLst>
            </p:cNvPr>
            <p:cNvSpPr txBox="1"/>
            <p:nvPr/>
          </p:nvSpPr>
          <p:spPr>
            <a:xfrm>
              <a:off x="317194" y="563300"/>
              <a:ext cx="545213" cy="338554"/>
            </a:xfrm>
            <a:prstGeom prst="rect">
              <a:avLst/>
            </a:prstGeom>
            <a:noFill/>
          </p:spPr>
          <p:txBody>
            <a:bodyPr wrap="square" rtlCol="0">
              <a:spAutoFit/>
            </a:bodyPr>
            <a:lstStyle/>
            <a:p>
              <a:r>
                <a:rPr lang="en-GB" sz="1600" b="1" dirty="0"/>
                <a:t>2,7</a:t>
              </a:r>
              <a:endParaRPr lang="en-US" sz="1600" b="1" dirty="0"/>
            </a:p>
          </p:txBody>
        </p:sp>
      </p:grpSp>
    </p:spTree>
    <p:extLst>
      <p:ext uri="{BB962C8B-B14F-4D97-AF65-F5344CB8AC3E}">
        <p14:creationId xmlns:p14="http://schemas.microsoft.com/office/powerpoint/2010/main" val="50415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8" grpId="0" animBg="1"/>
      <p:bldP spid="35" grpId="0" animBg="1"/>
      <p:bldP spid="45" grpId="0"/>
      <p:bldP spid="46" grpId="0"/>
      <p:bldP spid="49" grpId="0"/>
      <p:bldP spid="50" grpId="0"/>
      <p:bldP spid="52" grpId="0"/>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66" name="Rectangle 65">
            <a:extLst>
              <a:ext uri="{FF2B5EF4-FFF2-40B4-BE49-F238E27FC236}">
                <a16:creationId xmlns:a16="http://schemas.microsoft.com/office/drawing/2014/main" id="{D52D14B6-092E-BDB2-9E98-A807A5DE7115}"/>
              </a:ext>
            </a:extLst>
          </p:cNvPr>
          <p:cNvSpPr/>
          <p:nvPr/>
        </p:nvSpPr>
        <p:spPr>
          <a:xfrm>
            <a:off x="32322" y="2498651"/>
            <a:ext cx="1624418" cy="364696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6BECA38-7B87-73E0-560C-6929FE0560AE}"/>
              </a:ext>
            </a:extLst>
          </p:cNvPr>
          <p:cNvSpPr/>
          <p:nvPr/>
        </p:nvSpPr>
        <p:spPr>
          <a:xfrm>
            <a:off x="10625120" y="2674921"/>
            <a:ext cx="1504029" cy="288590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1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8" grpId="0" animBg="1"/>
      <p:bldP spid="6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21" name="Group 20">
            <a:extLst>
              <a:ext uri="{FF2B5EF4-FFF2-40B4-BE49-F238E27FC236}">
                <a16:creationId xmlns:a16="http://schemas.microsoft.com/office/drawing/2014/main" id="{3C7FA6F7-EB6E-0052-495E-5B3C228D68C2}"/>
              </a:ext>
            </a:extLst>
          </p:cNvPr>
          <p:cNvGrpSpPr/>
          <p:nvPr/>
        </p:nvGrpSpPr>
        <p:grpSpPr>
          <a:xfrm>
            <a:off x="3657578" y="2711455"/>
            <a:ext cx="6392760" cy="2951751"/>
            <a:chOff x="3657578" y="2711455"/>
            <a:chExt cx="6392760" cy="2951751"/>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3657578" y="3145627"/>
              <a:ext cx="1066287"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Online Media 18" title="A hospital revolution: VSI HoloMedicine®">
              <a:hlinkClick r:id="" action="ppaction://media"/>
              <a:extLst>
                <a:ext uri="{FF2B5EF4-FFF2-40B4-BE49-F238E27FC236}">
                  <a16:creationId xmlns:a16="http://schemas.microsoft.com/office/drawing/2014/main" id="{8374312D-1AAC-5C46-E2D1-6D4BFF5519DE}"/>
                </a:ext>
              </a:extLst>
            </p:cNvPr>
            <p:cNvPicPr>
              <a:picLocks noRot="1" noChangeAspect="1"/>
            </p:cNvPicPr>
            <p:nvPr>
              <a:videoFile r:link="rId1"/>
            </p:nvPr>
          </p:nvPicPr>
          <p:blipFill>
            <a:blip r:embed="rId6"/>
            <a:stretch>
              <a:fillRect/>
            </a:stretch>
          </p:blipFill>
          <p:spPr>
            <a:xfrm>
              <a:off x="4826000" y="2711455"/>
              <a:ext cx="5224338" cy="2951751"/>
            </a:xfrm>
            <a:prstGeom prst="rect">
              <a:avLst/>
            </a:prstGeom>
          </p:spPr>
        </p:pic>
      </p:grpSp>
    </p:spTree>
    <p:extLst>
      <p:ext uri="{BB962C8B-B14F-4D97-AF65-F5344CB8AC3E}">
        <p14:creationId xmlns:p14="http://schemas.microsoft.com/office/powerpoint/2010/main" val="4214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7" name="Group 16">
            <a:extLst>
              <a:ext uri="{FF2B5EF4-FFF2-40B4-BE49-F238E27FC236}">
                <a16:creationId xmlns:a16="http://schemas.microsoft.com/office/drawing/2014/main" id="{86125642-EB34-FCE6-CBD3-01C81A44DAD1}"/>
              </a:ext>
            </a:extLst>
          </p:cNvPr>
          <p:cNvGrpSpPr/>
          <p:nvPr/>
        </p:nvGrpSpPr>
        <p:grpSpPr>
          <a:xfrm>
            <a:off x="3807892" y="2718737"/>
            <a:ext cx="5907608" cy="4139263"/>
            <a:chOff x="3807892" y="2718737"/>
            <a:chExt cx="5907608" cy="4139263"/>
          </a:xfrm>
        </p:grpSpPr>
        <p:grpSp>
          <p:nvGrpSpPr>
            <p:cNvPr id="5" name="Group 4">
              <a:extLst>
                <a:ext uri="{FF2B5EF4-FFF2-40B4-BE49-F238E27FC236}">
                  <a16:creationId xmlns:a16="http://schemas.microsoft.com/office/drawing/2014/main" id="{2B70863D-C504-763A-ACEB-6B7796981B75}"/>
                </a:ext>
              </a:extLst>
            </p:cNvPr>
            <p:cNvGrpSpPr/>
            <p:nvPr/>
          </p:nvGrpSpPr>
          <p:grpSpPr>
            <a:xfrm>
              <a:off x="3807892" y="2718737"/>
              <a:ext cx="5435566" cy="3173392"/>
              <a:chOff x="3807892" y="2718737"/>
              <a:chExt cx="5435566" cy="3173392"/>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3807892" y="4107375"/>
                <a:ext cx="1066287"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BCBCD65-D246-1C37-8408-68E58189E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459" y="2718737"/>
                <a:ext cx="4252999" cy="31733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166C5CD-8D82-DBB1-C6A0-70984A159A5A}"/>
                </a:ext>
              </a:extLst>
            </p:cNvPr>
            <p:cNvSpPr txBox="1"/>
            <p:nvPr/>
          </p:nvSpPr>
          <p:spPr>
            <a:xfrm>
              <a:off x="5198236" y="6627168"/>
              <a:ext cx="4517264" cy="230832"/>
            </a:xfrm>
            <a:prstGeom prst="rect">
              <a:avLst/>
            </a:prstGeom>
            <a:noFill/>
          </p:spPr>
          <p:txBody>
            <a:bodyPr wrap="square" rtlCol="0">
              <a:spAutoFit/>
            </a:bodyPr>
            <a:lstStyle/>
            <a:p>
              <a:r>
                <a:rPr lang="en-US" sz="900" i="1" dirty="0"/>
                <a:t>Photo credit: </a:t>
              </a:r>
              <a:r>
                <a:rPr lang="en-US" sz="900" i="1" dirty="0">
                  <a:hlinkClick r:id="rId6"/>
                </a:rPr>
                <a:t>https://www.terrauniversal.com/smart-gas-purged-glove-boxes.html</a:t>
              </a:r>
              <a:r>
                <a:rPr lang="en-US" sz="900" i="1" dirty="0"/>
                <a:t> </a:t>
              </a:r>
            </a:p>
          </p:txBody>
        </p:sp>
      </p:grpSp>
    </p:spTree>
    <p:extLst>
      <p:ext uri="{BB962C8B-B14F-4D97-AF65-F5344CB8AC3E}">
        <p14:creationId xmlns:p14="http://schemas.microsoft.com/office/powerpoint/2010/main" val="5854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6" name="Group 15">
            <a:extLst>
              <a:ext uri="{FF2B5EF4-FFF2-40B4-BE49-F238E27FC236}">
                <a16:creationId xmlns:a16="http://schemas.microsoft.com/office/drawing/2014/main" id="{FFE9B537-D78C-A336-7641-3B53667CE2F1}"/>
              </a:ext>
            </a:extLst>
          </p:cNvPr>
          <p:cNvGrpSpPr/>
          <p:nvPr/>
        </p:nvGrpSpPr>
        <p:grpSpPr>
          <a:xfrm>
            <a:off x="3129202" y="2253621"/>
            <a:ext cx="6593409" cy="4598411"/>
            <a:chOff x="3129202" y="2253621"/>
            <a:chExt cx="6593409" cy="4598411"/>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3129202" y="4584007"/>
              <a:ext cx="6593409" cy="2268025"/>
              <a:chOff x="3122091" y="4513775"/>
              <a:chExt cx="6593409" cy="2268025"/>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3122091" y="4513775"/>
                <a:ext cx="1692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6C5CD-8D82-DBB1-C6A0-70984A159A5A}"/>
                  </a:ext>
                </a:extLst>
              </p:cNvPr>
              <p:cNvSpPr txBox="1"/>
              <p:nvPr/>
            </p:nvSpPr>
            <p:spPr>
              <a:xfrm>
                <a:off x="5198236" y="6550968"/>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https://www.ptc.com/en/products/vuforia/vuforia-chalk</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2" name="Picture 11" descr="A picture containing text, person, indoor, different&#10;&#10;Description automatically generated">
              <a:extLst>
                <a:ext uri="{FF2B5EF4-FFF2-40B4-BE49-F238E27FC236}">
                  <a16:creationId xmlns:a16="http://schemas.microsoft.com/office/drawing/2014/main" id="{6C8EFCEB-D0A7-0D4B-1B15-8BB5C41DDC39}"/>
                </a:ext>
              </a:extLst>
            </p:cNvPr>
            <p:cNvPicPr>
              <a:picLocks noChangeAspect="1"/>
            </p:cNvPicPr>
            <p:nvPr/>
          </p:nvPicPr>
          <p:blipFill>
            <a:blip r:embed="rId6"/>
            <a:stretch>
              <a:fillRect/>
            </a:stretch>
          </p:blipFill>
          <p:spPr>
            <a:xfrm>
              <a:off x="4910225" y="2253621"/>
              <a:ext cx="3362960" cy="3988435"/>
            </a:xfrm>
            <a:prstGeom prst="rect">
              <a:avLst/>
            </a:prstGeom>
            <a:ln w="19050">
              <a:solidFill>
                <a:schemeClr val="tx1"/>
              </a:solidFill>
            </a:ln>
          </p:spPr>
        </p:pic>
      </p:grpSp>
    </p:spTree>
    <p:extLst>
      <p:ext uri="{BB962C8B-B14F-4D97-AF65-F5344CB8AC3E}">
        <p14:creationId xmlns:p14="http://schemas.microsoft.com/office/powerpoint/2010/main" val="241902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8" name="Group 7">
            <a:extLst>
              <a:ext uri="{FF2B5EF4-FFF2-40B4-BE49-F238E27FC236}">
                <a16:creationId xmlns:a16="http://schemas.microsoft.com/office/drawing/2014/main" id="{CCD4C42C-C712-9D2B-C1B9-C295487697EA}"/>
              </a:ext>
            </a:extLst>
          </p:cNvPr>
          <p:cNvGrpSpPr/>
          <p:nvPr/>
        </p:nvGrpSpPr>
        <p:grpSpPr>
          <a:xfrm>
            <a:off x="95202" y="110946"/>
            <a:ext cx="8689366" cy="803903"/>
            <a:chOff x="95202" y="110946"/>
            <a:chExt cx="8689366" cy="803903"/>
          </a:xfrm>
        </p:grpSpPr>
        <p:sp>
          <p:nvSpPr>
            <p:cNvPr id="9" name="TextBox 8">
              <a:extLst>
                <a:ext uri="{FF2B5EF4-FFF2-40B4-BE49-F238E27FC236}">
                  <a16:creationId xmlns:a16="http://schemas.microsoft.com/office/drawing/2014/main" id="{42291690-0D57-E6BE-CD1A-B7C4E340DD28}"/>
                </a:ext>
              </a:extLst>
            </p:cNvPr>
            <p:cNvSpPr txBox="1"/>
            <p:nvPr/>
          </p:nvSpPr>
          <p:spPr>
            <a:xfrm>
              <a:off x="95202" y="391629"/>
              <a:ext cx="8689366" cy="523220"/>
            </a:xfrm>
            <a:prstGeom prst="rect">
              <a:avLst/>
            </a:prstGeom>
            <a:noFill/>
          </p:spPr>
          <p:txBody>
            <a:bodyPr wrap="none" rtlCol="0">
              <a:spAutoFit/>
            </a:bodyPr>
            <a:lstStyle/>
            <a:p>
              <a:r>
                <a:rPr lang="en-US" sz="2800" b="1" dirty="0">
                  <a:solidFill>
                    <a:srgbClr val="A100FF"/>
                  </a:solidFill>
                </a:rPr>
                <a:t>What Can We Do About Kristen’s Green Thumb Problem?</a:t>
              </a:r>
            </a:p>
          </p:txBody>
        </p:sp>
        <p:grpSp>
          <p:nvGrpSpPr>
            <p:cNvPr id="10" name="Group 9">
              <a:extLst>
                <a:ext uri="{FF2B5EF4-FFF2-40B4-BE49-F238E27FC236}">
                  <a16:creationId xmlns:a16="http://schemas.microsoft.com/office/drawing/2014/main" id="{58675AE6-C030-8B89-5531-31180BC92D8A}"/>
                </a:ext>
              </a:extLst>
            </p:cNvPr>
            <p:cNvGrpSpPr/>
            <p:nvPr/>
          </p:nvGrpSpPr>
          <p:grpSpPr>
            <a:xfrm>
              <a:off x="165824" y="110946"/>
              <a:ext cx="7562100" cy="324000"/>
              <a:chOff x="165824" y="85547"/>
              <a:chExt cx="5465613" cy="252013"/>
            </a:xfrm>
          </p:grpSpPr>
          <p:sp>
            <p:nvSpPr>
              <p:cNvPr id="11" name="Arrow: Pentagon 10">
                <a:extLst>
                  <a:ext uri="{FF2B5EF4-FFF2-40B4-BE49-F238E27FC236}">
                    <a16:creationId xmlns:a16="http://schemas.microsoft.com/office/drawing/2014/main" id="{2D6CE95F-4F9F-5167-FD15-3100FBED56A2}"/>
                  </a:ext>
                </a:extLst>
              </p:cNvPr>
              <p:cNvSpPr/>
              <p:nvPr/>
            </p:nvSpPr>
            <p:spPr>
              <a:xfrm>
                <a:off x="165824" y="85547"/>
                <a:ext cx="1152000" cy="252000"/>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Introduction</a:t>
                </a:r>
              </a:p>
            </p:txBody>
          </p:sp>
          <p:sp>
            <p:nvSpPr>
              <p:cNvPr id="12" name="Arrow: Chevron 11">
                <a:extLst>
                  <a:ext uri="{FF2B5EF4-FFF2-40B4-BE49-F238E27FC236}">
                    <a16:creationId xmlns:a16="http://schemas.microsoft.com/office/drawing/2014/main" id="{040DCA0F-8B85-2DE8-025F-85380C296089}"/>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13" name="Arrow: Chevron 12">
                <a:extLst>
                  <a:ext uri="{FF2B5EF4-FFF2-40B4-BE49-F238E27FC236}">
                    <a16:creationId xmlns:a16="http://schemas.microsoft.com/office/drawing/2014/main" id="{62B0C8EF-2A7D-A2FE-3D36-33B9C3B48332}"/>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6" name="Arrow: Chevron 15">
                <a:extLst>
                  <a:ext uri="{FF2B5EF4-FFF2-40B4-BE49-F238E27FC236}">
                    <a16:creationId xmlns:a16="http://schemas.microsoft.com/office/drawing/2014/main" id="{7C5359BF-1D9F-DC96-00AB-858007B8046B}"/>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7" name="Arrow: Chevron 16">
                <a:extLst>
                  <a:ext uri="{FF2B5EF4-FFF2-40B4-BE49-F238E27FC236}">
                    <a16:creationId xmlns:a16="http://schemas.microsoft.com/office/drawing/2014/main" id="{E4774216-7A89-6546-2FEA-F38FCCA76688}"/>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21" name="Group 20">
            <a:extLst>
              <a:ext uri="{FF2B5EF4-FFF2-40B4-BE49-F238E27FC236}">
                <a16:creationId xmlns:a16="http://schemas.microsoft.com/office/drawing/2014/main" id="{7F21BD3D-4078-4631-B802-7F904A52848D}"/>
              </a:ext>
            </a:extLst>
          </p:cNvPr>
          <p:cNvGrpSpPr/>
          <p:nvPr/>
        </p:nvGrpSpPr>
        <p:grpSpPr>
          <a:xfrm>
            <a:off x="1896762" y="1143543"/>
            <a:ext cx="3610800" cy="5260934"/>
            <a:chOff x="1896762" y="1143543"/>
            <a:chExt cx="3610800" cy="5260934"/>
          </a:xfrm>
        </p:grpSpPr>
        <p:pic>
          <p:nvPicPr>
            <p:cNvPr id="6" name="Picture 2" descr="No description available.">
              <a:extLst>
                <a:ext uri="{FF2B5EF4-FFF2-40B4-BE49-F238E27FC236}">
                  <a16:creationId xmlns:a16="http://schemas.microsoft.com/office/drawing/2014/main" id="{9EB5695B-81F6-3F06-9D1F-E1437D1E0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762" y="1143543"/>
              <a:ext cx="3610800" cy="4814400"/>
            </a:xfrm>
            <a:prstGeom prst="rect">
              <a:avLst/>
            </a:prstGeom>
            <a:noFill/>
            <a:ln w="19050">
              <a:solidFill>
                <a:schemeClr val="tx1"/>
              </a:solidFill>
            </a:ln>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F109DAA-697B-C71D-45F6-379C9849F9C9}"/>
                </a:ext>
              </a:extLst>
            </p:cNvPr>
            <p:cNvSpPr txBox="1"/>
            <p:nvPr/>
          </p:nvSpPr>
          <p:spPr>
            <a:xfrm>
              <a:off x="3300609" y="6035145"/>
              <a:ext cx="803105" cy="369332"/>
            </a:xfrm>
            <a:prstGeom prst="rect">
              <a:avLst/>
            </a:prstGeom>
            <a:noFill/>
          </p:spPr>
          <p:txBody>
            <a:bodyPr wrap="none" rtlCol="0">
              <a:spAutoFit/>
            </a:bodyPr>
            <a:lstStyle/>
            <a:p>
              <a:r>
                <a:rPr lang="en-US" dirty="0"/>
                <a:t>Before</a:t>
              </a:r>
            </a:p>
          </p:txBody>
        </p:sp>
      </p:grpSp>
      <p:grpSp>
        <p:nvGrpSpPr>
          <p:cNvPr id="22" name="Group 21">
            <a:extLst>
              <a:ext uri="{FF2B5EF4-FFF2-40B4-BE49-F238E27FC236}">
                <a16:creationId xmlns:a16="http://schemas.microsoft.com/office/drawing/2014/main" id="{4D85AD22-636D-857D-923C-58A329768DB1}"/>
              </a:ext>
            </a:extLst>
          </p:cNvPr>
          <p:cNvGrpSpPr/>
          <p:nvPr/>
        </p:nvGrpSpPr>
        <p:grpSpPr>
          <a:xfrm>
            <a:off x="6684440" y="1143543"/>
            <a:ext cx="3610196" cy="5301386"/>
            <a:chOff x="6684440" y="1143543"/>
            <a:chExt cx="3610196" cy="5301386"/>
          </a:xfrm>
        </p:grpSpPr>
        <p:pic>
          <p:nvPicPr>
            <p:cNvPr id="2" name="Picture 1">
              <a:extLst>
                <a:ext uri="{FF2B5EF4-FFF2-40B4-BE49-F238E27FC236}">
                  <a16:creationId xmlns:a16="http://schemas.microsoft.com/office/drawing/2014/main" id="{E444E9B0-9D45-7C63-BD02-0B9E55474748}"/>
                </a:ext>
              </a:extLst>
            </p:cNvPr>
            <p:cNvPicPr>
              <a:picLocks noChangeAspect="1"/>
            </p:cNvPicPr>
            <p:nvPr/>
          </p:nvPicPr>
          <p:blipFill>
            <a:blip r:embed="rId5"/>
            <a:stretch>
              <a:fillRect/>
            </a:stretch>
          </p:blipFill>
          <p:spPr>
            <a:xfrm>
              <a:off x="6684440" y="1143543"/>
              <a:ext cx="3610196" cy="4813595"/>
            </a:xfrm>
            <a:prstGeom prst="rect">
              <a:avLst/>
            </a:prstGeom>
            <a:ln w="19050">
              <a:solidFill>
                <a:schemeClr val="tx1"/>
              </a:solidFill>
            </a:ln>
            <a:effectLst>
              <a:outerShdw blurRad="50800" dist="38100" dir="2700000" sx="101000" sy="101000" algn="tl" rotWithShape="0">
                <a:prstClr val="black">
                  <a:alpha val="40000"/>
                </a:prstClr>
              </a:outerShdw>
            </a:effectLst>
          </p:spPr>
        </p:pic>
        <p:sp>
          <p:nvSpPr>
            <p:cNvPr id="20" name="TextBox 19">
              <a:extLst>
                <a:ext uri="{FF2B5EF4-FFF2-40B4-BE49-F238E27FC236}">
                  <a16:creationId xmlns:a16="http://schemas.microsoft.com/office/drawing/2014/main" id="{529ADA35-E4C2-A2E9-849B-BD1FAD06ED04}"/>
                </a:ext>
              </a:extLst>
            </p:cNvPr>
            <p:cNvSpPr txBox="1"/>
            <p:nvPr/>
          </p:nvSpPr>
          <p:spPr>
            <a:xfrm>
              <a:off x="8179645" y="6075597"/>
              <a:ext cx="619785" cy="369332"/>
            </a:xfrm>
            <a:prstGeom prst="rect">
              <a:avLst/>
            </a:prstGeom>
            <a:noFill/>
          </p:spPr>
          <p:txBody>
            <a:bodyPr wrap="none" rtlCol="0">
              <a:spAutoFit/>
            </a:bodyPr>
            <a:lstStyle/>
            <a:p>
              <a:r>
                <a:rPr lang="en-US" dirty="0"/>
                <a:t>Now</a:t>
              </a:r>
            </a:p>
          </p:txBody>
        </p:sp>
      </p:grpSp>
    </p:spTree>
    <p:extLst>
      <p:ext uri="{BB962C8B-B14F-4D97-AF65-F5344CB8AC3E}">
        <p14:creationId xmlns:p14="http://schemas.microsoft.com/office/powerpoint/2010/main" val="142153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8" name="Group 7">
            <a:extLst>
              <a:ext uri="{FF2B5EF4-FFF2-40B4-BE49-F238E27FC236}">
                <a16:creationId xmlns:a16="http://schemas.microsoft.com/office/drawing/2014/main" id="{9E4757E2-5E8D-D152-282D-40ED3F3A5AB4}"/>
              </a:ext>
            </a:extLst>
          </p:cNvPr>
          <p:cNvGrpSpPr/>
          <p:nvPr/>
        </p:nvGrpSpPr>
        <p:grpSpPr>
          <a:xfrm>
            <a:off x="5205347" y="2738829"/>
            <a:ext cx="4992702" cy="4113203"/>
            <a:chOff x="5205347" y="2738829"/>
            <a:chExt cx="4992702" cy="4113203"/>
          </a:xfrm>
        </p:grpSpPr>
        <p:pic>
          <p:nvPicPr>
            <p:cNvPr id="2050" name="Picture 2">
              <a:extLst>
                <a:ext uri="{FF2B5EF4-FFF2-40B4-BE49-F238E27FC236}">
                  <a16:creationId xmlns:a16="http://schemas.microsoft.com/office/drawing/2014/main" id="{20EC09FA-2467-64F6-1505-B6ECAC5C08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1" t="21082" b="15156"/>
            <a:stretch/>
          </p:blipFill>
          <p:spPr bwMode="auto">
            <a:xfrm>
              <a:off x="6548650" y="2738829"/>
              <a:ext cx="3649399" cy="261822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31933BF-2539-9621-5DE3-6F4E18ACF016}"/>
                </a:ext>
              </a:extLst>
            </p:cNvPr>
            <p:cNvCxnSpPr/>
            <p:nvPr/>
          </p:nvCxnSpPr>
          <p:spPr>
            <a:xfrm>
              <a:off x="5796202" y="4139507"/>
              <a:ext cx="64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5205347" y="6621200"/>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6"/>
                </a:rPr>
                <a:t>https://varjo.com/</a:t>
              </a:r>
              <a:r>
                <a:rPr lang="en-US" sz="900" dirty="0">
                  <a:effectLst/>
                  <a:latin typeface="Arial" panose="020B0604020202020204" pitchFamily="34" charset="0"/>
                  <a:ea typeface="Arial" panose="020B0604020202020204" pitchFamily="34" charset="0"/>
                </a:rPr>
                <a:t>  </a:t>
              </a:r>
              <a:endParaRPr lang="en-US" sz="900" i="1" dirty="0"/>
            </a:p>
          </p:txBody>
        </p:sp>
      </p:grpSp>
    </p:spTree>
    <p:extLst>
      <p:ext uri="{BB962C8B-B14F-4D97-AF65-F5344CB8AC3E}">
        <p14:creationId xmlns:p14="http://schemas.microsoft.com/office/powerpoint/2010/main" val="369079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7" name="Group 16">
            <a:extLst>
              <a:ext uri="{FF2B5EF4-FFF2-40B4-BE49-F238E27FC236}">
                <a16:creationId xmlns:a16="http://schemas.microsoft.com/office/drawing/2014/main" id="{E483E15C-963B-C86F-5A3D-7408F8FCDA1A}"/>
              </a:ext>
            </a:extLst>
          </p:cNvPr>
          <p:cNvGrpSpPr/>
          <p:nvPr/>
        </p:nvGrpSpPr>
        <p:grpSpPr>
          <a:xfrm>
            <a:off x="4583046" y="2183157"/>
            <a:ext cx="5488142" cy="4649443"/>
            <a:chOff x="4583046" y="2183157"/>
            <a:chExt cx="5488142" cy="4649443"/>
          </a:xfrm>
        </p:grpSpPr>
        <p:grpSp>
          <p:nvGrpSpPr>
            <p:cNvPr id="8" name="Group 7">
              <a:extLst>
                <a:ext uri="{FF2B5EF4-FFF2-40B4-BE49-F238E27FC236}">
                  <a16:creationId xmlns:a16="http://schemas.microsoft.com/office/drawing/2014/main" id="{9E4757E2-5E8D-D152-282D-40ED3F3A5AB4}"/>
                </a:ext>
              </a:extLst>
            </p:cNvPr>
            <p:cNvGrpSpPr/>
            <p:nvPr/>
          </p:nvGrpSpPr>
          <p:grpSpPr>
            <a:xfrm>
              <a:off x="4583046" y="5104707"/>
              <a:ext cx="5292299" cy="1727893"/>
              <a:chOff x="4583046" y="5104707"/>
              <a:chExt cx="5292299" cy="17278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4983402" y="5104707"/>
                <a:ext cx="1440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https://kguttag.com/2021/10/13/magic-leap-2-for-enterprise-really-plus-another-500m/</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6" name="Picture 15">
              <a:extLst>
                <a:ext uri="{FF2B5EF4-FFF2-40B4-BE49-F238E27FC236}">
                  <a16:creationId xmlns:a16="http://schemas.microsoft.com/office/drawing/2014/main" id="{8B13EB02-1CE9-5BF0-79FE-93AB9DBB3D1F}"/>
                </a:ext>
              </a:extLst>
            </p:cNvPr>
            <p:cNvPicPr>
              <a:picLocks noChangeAspect="1"/>
            </p:cNvPicPr>
            <p:nvPr/>
          </p:nvPicPr>
          <p:blipFill>
            <a:blip r:embed="rId6"/>
            <a:stretch>
              <a:fillRect/>
            </a:stretch>
          </p:blipFill>
          <p:spPr>
            <a:xfrm>
              <a:off x="6508655" y="2183157"/>
              <a:ext cx="3562533" cy="4121362"/>
            </a:xfrm>
            <a:prstGeom prst="rect">
              <a:avLst/>
            </a:prstGeom>
            <a:ln w="19050">
              <a:solidFill>
                <a:schemeClr val="tx1"/>
              </a:solidFill>
            </a:ln>
          </p:spPr>
        </p:pic>
      </p:grpSp>
    </p:spTree>
    <p:extLst>
      <p:ext uri="{BB962C8B-B14F-4D97-AF65-F5344CB8AC3E}">
        <p14:creationId xmlns:p14="http://schemas.microsoft.com/office/powerpoint/2010/main" val="23727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8" name="Group 7">
            <a:extLst>
              <a:ext uri="{FF2B5EF4-FFF2-40B4-BE49-F238E27FC236}">
                <a16:creationId xmlns:a16="http://schemas.microsoft.com/office/drawing/2014/main" id="{9E4757E2-5E8D-D152-282D-40ED3F3A5AB4}"/>
              </a:ext>
            </a:extLst>
          </p:cNvPr>
          <p:cNvGrpSpPr/>
          <p:nvPr/>
        </p:nvGrpSpPr>
        <p:grpSpPr>
          <a:xfrm>
            <a:off x="4583046" y="5879407"/>
            <a:ext cx="5292299" cy="953193"/>
            <a:chOff x="4583046" y="5879407"/>
            <a:chExt cx="5292299" cy="9531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5643802" y="5879407"/>
              <a:ext cx="46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https://www.khronos.org/openxr/</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9" name="Picture 18">
            <a:extLst>
              <a:ext uri="{FF2B5EF4-FFF2-40B4-BE49-F238E27FC236}">
                <a16:creationId xmlns:a16="http://schemas.microsoft.com/office/drawing/2014/main" id="{A455EF93-6ACC-20A2-FEF9-58AFB824FEE7}"/>
              </a:ext>
            </a:extLst>
          </p:cNvPr>
          <p:cNvPicPr>
            <a:picLocks noChangeAspect="1"/>
          </p:cNvPicPr>
          <p:nvPr/>
        </p:nvPicPr>
        <p:blipFill>
          <a:blip r:embed="rId6"/>
          <a:stretch>
            <a:fillRect/>
          </a:stretch>
        </p:blipFill>
        <p:spPr>
          <a:xfrm>
            <a:off x="6111801" y="4797965"/>
            <a:ext cx="4235775" cy="1556849"/>
          </a:xfrm>
          <a:prstGeom prst="rect">
            <a:avLst/>
          </a:prstGeom>
          <a:ln w="19050">
            <a:solidFill>
              <a:schemeClr val="tx1"/>
            </a:solidFill>
          </a:ln>
        </p:spPr>
      </p:pic>
    </p:spTree>
    <p:extLst>
      <p:ext uri="{BB962C8B-B14F-4D97-AF65-F5344CB8AC3E}">
        <p14:creationId xmlns:p14="http://schemas.microsoft.com/office/powerpoint/2010/main" val="1275932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72" name="Rectangle 71">
            <a:extLst>
              <a:ext uri="{FF2B5EF4-FFF2-40B4-BE49-F238E27FC236}">
                <a16:creationId xmlns:a16="http://schemas.microsoft.com/office/drawing/2014/main" id="{61194D80-B18A-B30F-117A-6C229C685B83}"/>
              </a:ext>
            </a:extLst>
          </p:cNvPr>
          <p:cNvSpPr/>
          <p:nvPr/>
        </p:nvSpPr>
        <p:spPr>
          <a:xfrm>
            <a:off x="5952728" y="1883007"/>
            <a:ext cx="3060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Tracking and rendering engines are benchmarked using the following criteria. </a:t>
            </a:r>
          </a:p>
          <a:p>
            <a:endParaRPr lang="en-US" sz="300" dirty="0">
              <a:solidFill>
                <a:schemeClr val="tx1"/>
              </a:solidFill>
              <a:ea typeface="+mn-lt"/>
              <a:cs typeface="+mn-lt"/>
            </a:endParaRPr>
          </a:p>
          <a:p>
            <a:r>
              <a:rPr lang="en-US" sz="1000" b="1" dirty="0">
                <a:solidFill>
                  <a:schemeClr val="tx1"/>
                </a:solidFill>
                <a:ea typeface="+mn-lt"/>
                <a:cs typeface="+mn-lt"/>
              </a:rPr>
              <a:t>1. Tracking capabilities: Different use cases require different tracking capabilities</a:t>
            </a:r>
            <a:endParaRPr lang="en-US" sz="1000" dirty="0">
              <a:solidFill>
                <a:schemeClr val="tx1"/>
              </a:solidFill>
              <a:ea typeface="+mn-lt"/>
              <a:cs typeface="+mn-lt"/>
            </a:endParaRPr>
          </a:p>
          <a:p>
            <a:r>
              <a:rPr lang="en-US" sz="1000" dirty="0">
                <a:solidFill>
                  <a:schemeClr val="tx1"/>
                </a:solidFill>
                <a:ea typeface="+mn-lt"/>
                <a:cs typeface="+mn-lt"/>
              </a:rPr>
              <a:t>1-2. Fiducial + image tracking</a:t>
            </a:r>
          </a:p>
          <a:p>
            <a:r>
              <a:rPr lang="en-US" sz="1000" dirty="0">
                <a:solidFill>
                  <a:schemeClr val="tx1"/>
                </a:solidFill>
                <a:ea typeface="+mn-lt"/>
                <a:cs typeface="+mn-lt"/>
              </a:rPr>
              <a:t>3. Object tracking</a:t>
            </a:r>
          </a:p>
          <a:p>
            <a:r>
              <a:rPr lang="en-US" sz="1000" dirty="0">
                <a:solidFill>
                  <a:schemeClr val="tx1"/>
                </a:solidFill>
                <a:ea typeface="+mn-lt"/>
                <a:cs typeface="+mn-lt"/>
              </a:rPr>
              <a:t>4. Face tracking</a:t>
            </a:r>
          </a:p>
          <a:p>
            <a:r>
              <a:rPr lang="en-US" sz="1000" dirty="0">
                <a:solidFill>
                  <a:schemeClr val="tx1"/>
                </a:solidFill>
                <a:ea typeface="+mn-lt"/>
                <a:cs typeface="+mn-lt"/>
              </a:rPr>
              <a:t>5. Location tracking</a:t>
            </a:r>
          </a:p>
          <a:p>
            <a:r>
              <a:rPr lang="en-US" sz="1000" dirty="0">
                <a:solidFill>
                  <a:schemeClr val="tx1"/>
                </a:solidFill>
                <a:ea typeface="+mn-lt"/>
                <a:cs typeface="+mn-lt"/>
              </a:rPr>
              <a:t>6. Surface tracking</a:t>
            </a:r>
          </a:p>
          <a:p>
            <a:r>
              <a:rPr lang="en-US" sz="1000" dirty="0">
                <a:solidFill>
                  <a:schemeClr val="tx1"/>
                </a:solidFill>
                <a:ea typeface="+mn-lt"/>
                <a:cs typeface="+mn-lt"/>
              </a:rPr>
              <a:t>7. Spatial tracking</a:t>
            </a:r>
          </a:p>
          <a:p>
            <a:r>
              <a:rPr lang="en-US" sz="1000" dirty="0">
                <a:solidFill>
                  <a:schemeClr val="tx1"/>
                </a:solidFill>
                <a:ea typeface="+mn-lt"/>
                <a:cs typeface="+mn-lt"/>
              </a:rPr>
              <a:t>8. Other tracking techniques</a:t>
            </a:r>
          </a:p>
          <a:p>
            <a:r>
              <a:rPr lang="en-US" sz="1000" dirty="0">
                <a:solidFill>
                  <a:schemeClr val="tx1"/>
                </a:solidFill>
                <a:ea typeface="+mn-lt"/>
                <a:cs typeface="+mn-lt"/>
              </a:rPr>
              <a:t>9. Multi-marker tracking</a:t>
            </a:r>
          </a:p>
          <a:p>
            <a:r>
              <a:rPr lang="en-US" sz="1000" dirty="0">
                <a:solidFill>
                  <a:schemeClr val="tx1"/>
                </a:solidFill>
                <a:ea typeface="+mn-lt"/>
                <a:cs typeface="+mn-lt"/>
              </a:rPr>
              <a:t>10. Multi-user AR session</a:t>
            </a:r>
          </a:p>
          <a:p>
            <a:r>
              <a:rPr lang="en-US" sz="1000" dirty="0">
                <a:solidFill>
                  <a:schemeClr val="tx1"/>
                </a:solidFill>
                <a:ea typeface="+mn-lt"/>
                <a:cs typeface="+mn-lt"/>
              </a:rPr>
              <a:t>11. Depth tracking</a:t>
            </a:r>
          </a:p>
          <a:p>
            <a:r>
              <a:rPr lang="en-US" sz="1000" dirty="0">
                <a:solidFill>
                  <a:schemeClr val="tx1"/>
                </a:solidFill>
                <a:ea typeface="+mn-lt"/>
                <a:cs typeface="+mn-lt"/>
              </a:rPr>
              <a:t>12. Light effects</a:t>
            </a:r>
          </a:p>
          <a:p>
            <a:endParaRPr lang="en-US" sz="300" b="1" dirty="0">
              <a:solidFill>
                <a:schemeClr val="tx1"/>
              </a:solidFill>
              <a:ea typeface="+mn-lt"/>
              <a:cs typeface="+mn-lt"/>
            </a:endParaRPr>
          </a:p>
          <a:p>
            <a:r>
              <a:rPr lang="en-US" sz="1000" b="1" dirty="0">
                <a:solidFill>
                  <a:schemeClr val="tx1"/>
                </a:solidFill>
                <a:ea typeface="+mn-lt"/>
                <a:cs typeface="+mn-lt"/>
              </a:rPr>
              <a:t>2. Rendering capabilities: Rendering speed is affected by network connection + rendering engine’s design + hardware capabilities, and therefore not assessed here.</a:t>
            </a:r>
            <a:endParaRPr lang="en-US" sz="1000" dirty="0">
              <a:solidFill>
                <a:schemeClr val="tx1"/>
              </a:solidFill>
              <a:ea typeface="+mn-lt"/>
              <a:cs typeface="+mn-lt"/>
            </a:endParaRPr>
          </a:p>
          <a:p>
            <a:r>
              <a:rPr lang="en-US" sz="1000" dirty="0">
                <a:solidFill>
                  <a:schemeClr val="tx1"/>
                </a:solidFill>
                <a:ea typeface="+mn-lt"/>
                <a:cs typeface="+mn-lt"/>
              </a:rPr>
              <a:t>1. Light estimation: more realistic rendering</a:t>
            </a:r>
          </a:p>
          <a:p>
            <a:r>
              <a:rPr lang="en-US" sz="1000" dirty="0">
                <a:solidFill>
                  <a:schemeClr val="tx1"/>
                </a:solidFill>
                <a:ea typeface="+mn-lt"/>
                <a:cs typeface="+mn-lt"/>
              </a:rPr>
              <a:t>2. Occlusion: more realistic rendering</a:t>
            </a:r>
          </a:p>
          <a:p>
            <a:endParaRPr lang="en-US" sz="300" dirty="0">
              <a:solidFill>
                <a:schemeClr val="tx1"/>
              </a:solidFill>
              <a:ea typeface="+mn-lt"/>
              <a:cs typeface="+mn-lt"/>
            </a:endParaRPr>
          </a:p>
          <a:p>
            <a:r>
              <a:rPr lang="en-US" sz="1000" b="1" dirty="0">
                <a:solidFill>
                  <a:schemeClr val="tx1"/>
                </a:solidFill>
                <a:ea typeface="+mn-lt"/>
                <a:cs typeface="+mn-lt"/>
              </a:rPr>
              <a:t>3. Ease of development: </a:t>
            </a:r>
            <a:endParaRPr lang="en-US" sz="1000" dirty="0">
              <a:solidFill>
                <a:schemeClr val="tx1"/>
              </a:solidFill>
              <a:ea typeface="+mn-lt"/>
              <a:cs typeface="+mn-lt"/>
            </a:endParaRPr>
          </a:p>
          <a:p>
            <a:r>
              <a:rPr lang="en-US" sz="1000" dirty="0">
                <a:solidFill>
                  <a:schemeClr val="tx1"/>
                </a:solidFill>
                <a:ea typeface="+mn-lt"/>
                <a:cs typeface="+mn-lt"/>
              </a:rPr>
              <a:t>1. Integration with other AR dev. tools: checks which tracking engine integrates with which rendering engine</a:t>
            </a:r>
          </a:p>
          <a:p>
            <a:r>
              <a:rPr lang="en-US" sz="1000" dirty="0">
                <a:solidFill>
                  <a:schemeClr val="tx1"/>
                </a:solidFill>
                <a:ea typeface="+mn-lt"/>
                <a:cs typeface="+mn-lt"/>
              </a:rPr>
              <a:t>2. Simulation/ remote testing:</a:t>
            </a:r>
          </a:p>
          <a:p>
            <a:r>
              <a:rPr lang="en-US" sz="1000" dirty="0">
                <a:solidFill>
                  <a:schemeClr val="tx1"/>
                </a:solidFill>
                <a:ea typeface="+mn-lt"/>
                <a:cs typeface="+mn-lt"/>
              </a:rPr>
              <a:t>3. No-code/ low-code development</a:t>
            </a:r>
            <a:endParaRPr lang="en-US" sz="300" dirty="0">
              <a:solidFill>
                <a:schemeClr val="tx1"/>
              </a:solidFill>
              <a:ea typeface="+mn-lt"/>
              <a:cs typeface="+mn-lt"/>
            </a:endParaRPr>
          </a:p>
          <a:p>
            <a:r>
              <a:rPr lang="en-US" sz="1000" b="1" dirty="0">
                <a:solidFill>
                  <a:schemeClr val="tx1"/>
                </a:solidFill>
                <a:ea typeface="+mn-lt"/>
                <a:cs typeface="+mn-lt"/>
              </a:rPr>
              <a:t>4. Licensing cost</a:t>
            </a:r>
            <a:endParaRPr lang="en-US" sz="1000" dirty="0">
              <a:solidFill>
                <a:schemeClr val="tx1"/>
              </a:solidFill>
              <a:ea typeface="+mn-lt"/>
              <a:cs typeface="+mn-lt"/>
            </a:endParaRPr>
          </a:p>
          <a:p>
            <a:r>
              <a:rPr lang="en-US" sz="1000" dirty="0">
                <a:solidFill>
                  <a:schemeClr val="tx1"/>
                </a:solidFill>
                <a:ea typeface="+mn-lt"/>
                <a:cs typeface="+mn-lt"/>
              </a:rPr>
              <a:t>1. Open-source: yes/ no</a:t>
            </a:r>
          </a:p>
          <a:p>
            <a:endParaRPr lang="en-US" sz="1000" b="1" dirty="0">
              <a:solidFill>
                <a:schemeClr val="tx1"/>
              </a:solidFill>
              <a:cs typeface="Calibri"/>
            </a:endParaRPr>
          </a:p>
          <a:p>
            <a:pPr algn="ctr"/>
            <a:endParaRPr lang="en-US" sz="1000" dirty="0">
              <a:solidFill>
                <a:schemeClr val="tx1"/>
              </a:solidFill>
            </a:endParaRPr>
          </a:p>
        </p:txBody>
      </p:sp>
      <p:sp>
        <p:nvSpPr>
          <p:cNvPr id="44" name="Rectangle 43">
            <a:extLst>
              <a:ext uri="{FF2B5EF4-FFF2-40B4-BE49-F238E27FC236}">
                <a16:creationId xmlns:a16="http://schemas.microsoft.com/office/drawing/2014/main" id="{400E891D-9782-28BD-D902-C8FEED7EDE49}"/>
              </a:ext>
            </a:extLst>
          </p:cNvPr>
          <p:cNvSpPr/>
          <p:nvPr/>
        </p:nvSpPr>
        <p:spPr>
          <a:xfrm>
            <a:off x="9057640" y="1883006"/>
            <a:ext cx="1296000" cy="459399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Activities:</a:t>
            </a:r>
          </a:p>
          <a:p>
            <a:r>
              <a:rPr lang="en-US" sz="1000" b="1" dirty="0">
                <a:solidFill>
                  <a:schemeClr val="tx1"/>
                </a:solidFill>
                <a:ea typeface="+mn-lt"/>
                <a:cs typeface="+mn-lt"/>
              </a:rPr>
              <a:t>1. Refine process requirements collected from Discovery phase</a:t>
            </a:r>
          </a:p>
          <a:p>
            <a:r>
              <a:rPr lang="en-US" sz="1000" dirty="0">
                <a:solidFill>
                  <a:schemeClr val="tx1"/>
                </a:solidFill>
                <a:cs typeface="Calibri"/>
              </a:rPr>
              <a:t>&gt; Functional requirements are captured as user stories</a:t>
            </a:r>
          </a:p>
          <a:p>
            <a:r>
              <a:rPr lang="en-US" sz="1000" dirty="0">
                <a:solidFill>
                  <a:schemeClr val="tx1"/>
                </a:solidFill>
                <a:cs typeface="Calibri"/>
              </a:rPr>
              <a:t>&gt; Non-functional requirements are used as part of acceptance criteria for relevant user stories</a:t>
            </a: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Tree>
    <p:extLst>
      <p:ext uri="{BB962C8B-B14F-4D97-AF65-F5344CB8AC3E}">
        <p14:creationId xmlns:p14="http://schemas.microsoft.com/office/powerpoint/2010/main" val="38648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2398670" cy="523220"/>
            </a:xfrm>
            <a:prstGeom prst="rect">
              <a:avLst/>
            </a:prstGeom>
            <a:noFill/>
          </p:spPr>
          <p:txBody>
            <a:bodyPr wrap="none" rtlCol="0">
              <a:spAutoFit/>
            </a:bodyPr>
            <a:lstStyle/>
            <a:p>
              <a:r>
                <a:rPr lang="en-US" sz="2800" b="1" dirty="0">
                  <a:solidFill>
                    <a:srgbClr val="A100FF"/>
                  </a:solidFill>
                </a:rPr>
                <a:t>Key Takeaways</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
        <p:nvSpPr>
          <p:cNvPr id="2" name="TextBox 1">
            <a:extLst>
              <a:ext uri="{FF2B5EF4-FFF2-40B4-BE49-F238E27FC236}">
                <a16:creationId xmlns:a16="http://schemas.microsoft.com/office/drawing/2014/main" id="{3D88BD99-1294-B89D-03A2-7CC1EB51BA54}"/>
              </a:ext>
            </a:extLst>
          </p:cNvPr>
          <p:cNvSpPr txBox="1"/>
          <p:nvPr/>
        </p:nvSpPr>
        <p:spPr>
          <a:xfrm>
            <a:off x="962764" y="1195532"/>
            <a:ext cx="8441459" cy="2893100"/>
          </a:xfrm>
          <a:prstGeom prst="rect">
            <a:avLst/>
          </a:prstGeom>
          <a:noFill/>
        </p:spPr>
        <p:txBody>
          <a:bodyPr wrap="square" rtlCol="0">
            <a:spAutoFit/>
          </a:bodyPr>
          <a:lstStyle/>
          <a:p>
            <a:r>
              <a:rPr lang="en-US" sz="2800" b="1" dirty="0"/>
              <a:t>AR by itself = cool…</a:t>
            </a:r>
          </a:p>
          <a:p>
            <a:r>
              <a:rPr lang="en-US" dirty="0"/>
              <a:t>But AR when combined with the right technologies for the right use cases = superpower.</a:t>
            </a:r>
          </a:p>
          <a:p>
            <a:endParaRPr lang="en-US" dirty="0"/>
          </a:p>
          <a:p>
            <a:r>
              <a:rPr lang="en-US" sz="2800" b="1" dirty="0"/>
              <a:t>First times are beautiful. So are second’s and third’s.</a:t>
            </a:r>
            <a:r>
              <a:rPr lang="en-US" b="1" dirty="0"/>
              <a:t> </a:t>
            </a:r>
          </a:p>
          <a:p>
            <a:r>
              <a:rPr lang="en-US" dirty="0"/>
              <a:t>AR as uncharted territory.</a:t>
            </a:r>
          </a:p>
          <a:p>
            <a:r>
              <a:rPr lang="en-US" dirty="0"/>
              <a:t>Transitioning from GCP to AWS.</a:t>
            </a:r>
          </a:p>
          <a:p>
            <a:r>
              <a:rPr lang="en-US" dirty="0"/>
              <a:t>There are always better ways to do things. </a:t>
            </a:r>
          </a:p>
          <a:p>
            <a:endParaRPr lang="en-US" dirty="0"/>
          </a:p>
          <a:p>
            <a:endParaRPr lang="en-US" dirty="0"/>
          </a:p>
        </p:txBody>
      </p:sp>
      <p:pic>
        <p:nvPicPr>
          <p:cNvPr id="3074" name="Picture 2" descr="Thank You Gif - IceGif">
            <a:extLst>
              <a:ext uri="{FF2B5EF4-FFF2-40B4-BE49-F238E27FC236}">
                <a16:creationId xmlns:a16="http://schemas.microsoft.com/office/drawing/2014/main" id="{FD8F42FB-FC0B-1C49-B383-A4F457017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062" y="4063256"/>
            <a:ext cx="3671568" cy="241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95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10211642" cy="523220"/>
          </a:xfrm>
          <a:prstGeom prst="rect">
            <a:avLst/>
          </a:prstGeom>
          <a:noFill/>
        </p:spPr>
        <p:txBody>
          <a:bodyPr wrap="none" rtlCol="0">
            <a:spAutoFit/>
          </a:bodyPr>
          <a:lstStyle/>
          <a:p>
            <a:r>
              <a:rPr lang="en-US" sz="2800" b="1" dirty="0">
                <a:solidFill>
                  <a:srgbClr val="A100FF"/>
                </a:solidFill>
              </a:rPr>
              <a:t>Appendix: Definition Table of Characteristics of Ideal Process for AR</a:t>
            </a:r>
          </a:p>
        </p:txBody>
      </p:sp>
      <p:graphicFrame>
        <p:nvGraphicFramePr>
          <p:cNvPr id="6" name="Table 6">
            <a:extLst>
              <a:ext uri="{FF2B5EF4-FFF2-40B4-BE49-F238E27FC236}">
                <a16:creationId xmlns:a16="http://schemas.microsoft.com/office/drawing/2014/main" id="{92F917DD-F815-9ACA-0686-316862635B7F}"/>
              </a:ext>
            </a:extLst>
          </p:cNvPr>
          <p:cNvGraphicFramePr>
            <a:graphicFrameLocks noGrp="1"/>
          </p:cNvGraphicFramePr>
          <p:nvPr>
            <p:extLst>
              <p:ext uri="{D42A27DB-BD31-4B8C-83A1-F6EECF244321}">
                <p14:modId xmlns:p14="http://schemas.microsoft.com/office/powerpoint/2010/main" val="3491114951"/>
              </p:ext>
            </p:extLst>
          </p:nvPr>
        </p:nvGraphicFramePr>
        <p:xfrm>
          <a:off x="203200" y="546100"/>
          <a:ext cx="11741150" cy="5948680"/>
        </p:xfrm>
        <a:graphic>
          <a:graphicData uri="http://schemas.openxmlformats.org/drawingml/2006/table">
            <a:tbl>
              <a:tblPr firstRow="1" bandRow="1">
                <a:tableStyleId>{5940675A-B579-460E-94D1-54222C63F5DA}</a:tableStyleId>
              </a:tblPr>
              <a:tblGrid>
                <a:gridCol w="311548">
                  <a:extLst>
                    <a:ext uri="{9D8B030D-6E8A-4147-A177-3AD203B41FA5}">
                      <a16:colId xmlns:a16="http://schemas.microsoft.com/office/drawing/2014/main" val="1346499557"/>
                    </a:ext>
                  </a:extLst>
                </a:gridCol>
                <a:gridCol w="1649388">
                  <a:extLst>
                    <a:ext uri="{9D8B030D-6E8A-4147-A177-3AD203B41FA5}">
                      <a16:colId xmlns:a16="http://schemas.microsoft.com/office/drawing/2014/main" val="970833847"/>
                    </a:ext>
                  </a:extLst>
                </a:gridCol>
                <a:gridCol w="9780214">
                  <a:extLst>
                    <a:ext uri="{9D8B030D-6E8A-4147-A177-3AD203B41FA5}">
                      <a16:colId xmlns:a16="http://schemas.microsoft.com/office/drawing/2014/main" val="2062255245"/>
                    </a:ext>
                  </a:extLst>
                </a:gridCol>
              </a:tblGrid>
              <a:tr h="370840">
                <a:tc>
                  <a:txBody>
                    <a:bodyPr/>
                    <a:lstStyle/>
                    <a:p>
                      <a:r>
                        <a:rPr lang="en-US" sz="1200" dirty="0">
                          <a:solidFill>
                            <a:schemeClr val="bg1"/>
                          </a:solidFill>
                        </a:rPr>
                        <a:t>#</a:t>
                      </a:r>
                    </a:p>
                  </a:txBody>
                  <a:tcPr>
                    <a:solidFill>
                      <a:srgbClr val="A100FF"/>
                    </a:solidFill>
                  </a:tcPr>
                </a:tc>
                <a:tc>
                  <a:txBody>
                    <a:bodyPr/>
                    <a:lstStyle/>
                    <a:p>
                      <a:r>
                        <a:rPr lang="en-US" sz="1200" dirty="0">
                          <a:solidFill>
                            <a:schemeClr val="bg1"/>
                          </a:solidFill>
                        </a:rPr>
                        <a:t>Process Characteristic</a:t>
                      </a:r>
                    </a:p>
                  </a:txBody>
                  <a:tcPr>
                    <a:solidFill>
                      <a:srgbClr val="A100FF"/>
                    </a:solidFill>
                  </a:tcPr>
                </a:tc>
                <a:tc>
                  <a:txBody>
                    <a:bodyPr/>
                    <a:lstStyle/>
                    <a:p>
                      <a:r>
                        <a:rPr lang="en-US" sz="1200" dirty="0">
                          <a:solidFill>
                            <a:schemeClr val="bg1"/>
                          </a:solidFill>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t>1</a:t>
                      </a:r>
                    </a:p>
                  </a:txBody>
                  <a:tcPr/>
                </a:tc>
                <a:tc>
                  <a:txBody>
                    <a:bodyPr/>
                    <a:lstStyle/>
                    <a:p>
                      <a:r>
                        <a:rPr lang="en-US" sz="1200" dirty="0"/>
                        <a:t>Location-based context</a:t>
                      </a:r>
                    </a:p>
                  </a:txBody>
                  <a:tcPr/>
                </a:tc>
                <a:tc>
                  <a:txBody>
                    <a:bodyPr/>
                    <a:lstStyle/>
                    <a:p>
                      <a:r>
                        <a:rPr lang="en-US" sz="1200" dirty="0"/>
                        <a:t>A process is ideal for AR when worker productivity is improved when provided location-based context i.e., (real-time) information as anchored to a physical object or environment.</a:t>
                      </a:r>
                    </a:p>
                    <a:p>
                      <a:endParaRPr lang="en-US" sz="1200" dirty="0"/>
                    </a:p>
                    <a:p>
                      <a:r>
                        <a:rPr lang="en-US" sz="1200" dirty="0"/>
                        <a:t>For example, a shopfloor manager can view an AR dashboard with real-time sensor data as anchored to a physical equipment to quickly inspect the current status of the equipment. Another example is an AR-guided work instructions anchored to a physical machine which allows workers to approach the machine and access the work instructions on demand as the worker carry out a complex task (</a:t>
                      </a:r>
                      <a:r>
                        <a:rPr lang="en-US" sz="1200" dirty="0">
                          <a:hlinkClick r:id="rId2"/>
                        </a:rPr>
                        <a:t>video</a:t>
                      </a:r>
                      <a:r>
                        <a:rPr lang="en-US" sz="1200" dirty="0"/>
                        <a:t>). </a:t>
                      </a:r>
                    </a:p>
                    <a:p>
                      <a:endParaRPr lang="en-US" sz="1200" dirty="0"/>
                    </a:p>
                  </a:txBody>
                  <a:tcPr/>
                </a:tc>
                <a:extLst>
                  <a:ext uri="{0D108BD9-81ED-4DB2-BD59-A6C34878D82A}">
                    <a16:rowId xmlns:a16="http://schemas.microsoft.com/office/drawing/2014/main" val="402770639"/>
                  </a:ext>
                </a:extLst>
              </a:tr>
              <a:tr h="370840">
                <a:tc>
                  <a:txBody>
                    <a:bodyPr/>
                    <a:lstStyle/>
                    <a:p>
                      <a:r>
                        <a:rPr lang="en-US" sz="1200" dirty="0"/>
                        <a:t>2</a:t>
                      </a:r>
                    </a:p>
                  </a:txBody>
                  <a:tcPr/>
                </a:tc>
                <a:tc>
                  <a:txBody>
                    <a:bodyPr/>
                    <a:lstStyle/>
                    <a:p>
                      <a:r>
                        <a:rPr lang="en-US" sz="1200" dirty="0"/>
                        <a:t>Hard-to-simulate environment</a:t>
                      </a:r>
                    </a:p>
                  </a:txBody>
                  <a:tcPr/>
                </a:tc>
                <a:tc>
                  <a:txBody>
                    <a:bodyPr/>
                    <a:lstStyle/>
                    <a:p>
                      <a:r>
                        <a:rPr lang="en-US" sz="1200" dirty="0"/>
                        <a:t>A process is ideal for AR when worker productivity is improved  when allowed to interact with AR contents which are hard to be simulated otherwise in real life.</a:t>
                      </a:r>
                    </a:p>
                    <a:p>
                      <a:endParaRPr lang="en-US" sz="1200" dirty="0"/>
                    </a:p>
                    <a:p>
                      <a:r>
                        <a:rPr lang="en-US" sz="1200" dirty="0"/>
                        <a:t>For example, instead of relying on 2D medical scan images, surgeons can view a 3D model of a patient anatomy for pre-surgical planning. In this case, patient anatomy is considered a hard-to-simulate environment. Additional examples are AR-enabled product prototyping (experimenting with different design before actual product fabrication), 3D mesh of a crime scene (</a:t>
                      </a:r>
                      <a:r>
                        <a:rPr lang="en-US" sz="1200" dirty="0">
                          <a:hlinkClick r:id="rId3"/>
                        </a:rPr>
                        <a:t>video</a:t>
                      </a:r>
                      <a:r>
                        <a:rPr lang="en-US" sz="1200" dirty="0"/>
                        <a:t>), construction planning (</a:t>
                      </a:r>
                      <a:r>
                        <a:rPr lang="en-US" sz="1200" dirty="0">
                          <a:hlinkClick r:id="rId4"/>
                        </a:rPr>
                        <a:t>video</a:t>
                      </a:r>
                      <a:r>
                        <a:rPr lang="en-US" sz="1200" dirty="0"/>
                        <a:t>), layout planning (</a:t>
                      </a:r>
                      <a:r>
                        <a:rPr lang="en-US" sz="1200" dirty="0">
                          <a:hlinkClick r:id="rId5"/>
                        </a:rPr>
                        <a:t>video</a:t>
                      </a:r>
                      <a:r>
                        <a:rPr lang="en-US" sz="1200" dirty="0"/>
                        <a:t>), and bridge inspection (</a:t>
                      </a:r>
                      <a:r>
                        <a:rPr lang="en-US" sz="1200" dirty="0">
                          <a:hlinkClick r:id="rId6"/>
                        </a:rPr>
                        <a:t>video</a:t>
                      </a:r>
                      <a:r>
                        <a:rPr lang="en-US" sz="1200" dirty="0"/>
                        <a:t>).</a:t>
                      </a:r>
                    </a:p>
                    <a:p>
                      <a:endParaRPr lang="en-US" sz="1200" dirty="0"/>
                    </a:p>
                  </a:txBody>
                  <a:tcPr/>
                </a:tc>
                <a:extLst>
                  <a:ext uri="{0D108BD9-81ED-4DB2-BD59-A6C34878D82A}">
                    <a16:rowId xmlns:a16="http://schemas.microsoft.com/office/drawing/2014/main" val="1031888501"/>
                  </a:ext>
                </a:extLst>
              </a:tr>
              <a:tr h="370840">
                <a:tc>
                  <a:txBody>
                    <a:bodyPr/>
                    <a:lstStyle/>
                    <a:p>
                      <a:r>
                        <a:rPr lang="en-US" sz="1200" dirty="0"/>
                        <a:t>3</a:t>
                      </a:r>
                    </a:p>
                  </a:txBody>
                  <a:tcPr/>
                </a:tc>
                <a:tc>
                  <a:txBody>
                    <a:bodyPr/>
                    <a:lstStyle/>
                    <a:p>
                      <a:r>
                        <a:rPr lang="en-US" sz="1200" dirty="0"/>
                        <a:t>Hands-free access to content</a:t>
                      </a:r>
                    </a:p>
                  </a:txBody>
                  <a:tcPr/>
                </a:tc>
                <a:tc>
                  <a:txBody>
                    <a:bodyPr/>
                    <a:lstStyle/>
                    <a:p>
                      <a:r>
                        <a:rPr lang="en-US" sz="1200" dirty="0"/>
                        <a:t>A process is ideal for AR when worker productivity is improved when provided access to content without having to use their hands.</a:t>
                      </a:r>
                    </a:p>
                    <a:p>
                      <a:endParaRPr lang="en-US" sz="1200" dirty="0"/>
                    </a:p>
                    <a:p>
                      <a:r>
                        <a:rPr lang="en-US" sz="1200" dirty="0"/>
                        <a:t>For example, surgeons can view patient’s medical records during surgeries using voice commands (</a:t>
                      </a:r>
                      <a:r>
                        <a:rPr lang="en-US" sz="1200" dirty="0">
                          <a:hlinkClick r:id="rId7"/>
                        </a:rPr>
                        <a:t>video</a:t>
                      </a:r>
                      <a:r>
                        <a:rPr lang="en-US" sz="1200" dirty="0"/>
                        <a:t>). </a:t>
                      </a:r>
                    </a:p>
                    <a:p>
                      <a:endParaRPr lang="en-US" sz="1200" dirty="0"/>
                    </a:p>
                  </a:txBody>
                  <a:tcPr/>
                </a:tc>
                <a:extLst>
                  <a:ext uri="{0D108BD9-81ED-4DB2-BD59-A6C34878D82A}">
                    <a16:rowId xmlns:a16="http://schemas.microsoft.com/office/drawing/2014/main" val="733785091"/>
                  </a:ext>
                </a:extLst>
              </a:tr>
              <a:tr h="370840">
                <a:tc>
                  <a:txBody>
                    <a:bodyPr/>
                    <a:lstStyle/>
                    <a:p>
                      <a:r>
                        <a:rPr lang="en-US" sz="1200" dirty="0"/>
                        <a:t>4</a:t>
                      </a:r>
                    </a:p>
                  </a:txBody>
                  <a:tcPr/>
                </a:tc>
                <a:tc>
                  <a:txBody>
                    <a:bodyPr/>
                    <a:lstStyle/>
                    <a:p>
                      <a:r>
                        <a:rPr lang="en-US" sz="1200" dirty="0"/>
                        <a:t>Remote assist</a:t>
                      </a:r>
                    </a:p>
                  </a:txBody>
                  <a:tcPr/>
                </a:tc>
                <a:tc>
                  <a:txBody>
                    <a:bodyPr/>
                    <a:lstStyle/>
                    <a:p>
                      <a:r>
                        <a:rPr lang="en-US" sz="1200" dirty="0"/>
                        <a:t>A process is ideal for AR when worker productivity is improved when remote workers can guide and collaborate without geographical constraints.</a:t>
                      </a:r>
                    </a:p>
                    <a:p>
                      <a:endParaRPr lang="en-US" sz="1200" dirty="0"/>
                    </a:p>
                    <a:p>
                      <a:r>
                        <a:rPr lang="en-US" sz="1200" dirty="0"/>
                        <a:t>For example, through live camera streaming, a remote worker can share the same view as the local worker and makes live, virtual annotations on the view to guide the local worker through a task (</a:t>
                      </a:r>
                      <a:r>
                        <a:rPr lang="en-US" sz="1200" dirty="0">
                          <a:hlinkClick r:id="rId8"/>
                        </a:rPr>
                        <a:t>video</a:t>
                      </a:r>
                      <a:r>
                        <a:rPr lang="en-US" sz="1200" dirty="0"/>
                        <a:t>). </a:t>
                      </a:r>
                    </a:p>
                    <a:p>
                      <a:endParaRPr lang="en-US" sz="1200" dirty="0"/>
                    </a:p>
                  </a:txBody>
                  <a:tcPr/>
                </a:tc>
                <a:extLst>
                  <a:ext uri="{0D108BD9-81ED-4DB2-BD59-A6C34878D82A}">
                    <a16:rowId xmlns:a16="http://schemas.microsoft.com/office/drawing/2014/main" val="4288476885"/>
                  </a:ext>
                </a:extLst>
              </a:tr>
              <a:tr h="370840">
                <a:tc>
                  <a:txBody>
                    <a:bodyPr/>
                    <a:lstStyle/>
                    <a:p>
                      <a:r>
                        <a:rPr lang="en-US" sz="1200" dirty="0"/>
                        <a:t>5</a:t>
                      </a:r>
                    </a:p>
                  </a:txBody>
                  <a:tcPr/>
                </a:tc>
                <a:tc>
                  <a:txBody>
                    <a:bodyPr/>
                    <a:lstStyle/>
                    <a:p>
                      <a:r>
                        <a:rPr lang="en-US" sz="1200" dirty="0"/>
                        <a:t>Navigation</a:t>
                      </a:r>
                    </a:p>
                  </a:txBody>
                  <a:tcPr/>
                </a:tc>
                <a:tc>
                  <a:txBody>
                    <a:bodyPr/>
                    <a:lstStyle/>
                    <a:p>
                      <a:r>
                        <a:rPr lang="en-US" sz="1200" dirty="0"/>
                        <a:t>A process is ideal when worker productivity is improved when guided to a target destination by virtual AR contents.</a:t>
                      </a:r>
                    </a:p>
                    <a:p>
                      <a:endParaRPr lang="en-US" sz="1200" dirty="0"/>
                    </a:p>
                    <a:p>
                      <a:r>
                        <a:rPr lang="en-US" sz="1200" dirty="0"/>
                        <a:t>For example, a traveler can be guided to their gate at an unfamiliar airport by following virtual arrows for directions (</a:t>
                      </a:r>
                      <a:r>
                        <a:rPr lang="en-US" sz="1200" dirty="0">
                          <a:hlinkClick r:id="rId9"/>
                        </a:rPr>
                        <a:t>photo</a:t>
                      </a:r>
                      <a:r>
                        <a:rPr lang="en-US" sz="1200" dirty="0"/>
                        <a:t>).</a:t>
                      </a:r>
                    </a:p>
                    <a:p>
                      <a:endParaRPr lang="en-US" sz="1200" dirty="0"/>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105060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27560959"/>
              </p:ext>
            </p:extLst>
          </p:nvPr>
        </p:nvGraphicFramePr>
        <p:xfrm>
          <a:off x="203200" y="546100"/>
          <a:ext cx="11779463" cy="467360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8">
                  <a:txBody>
                    <a:bodyPr/>
                    <a:lstStyle/>
                    <a:p>
                      <a:r>
                        <a:rPr lang="en-US" sz="1200" dirty="0">
                          <a:latin typeface="+mn-lt"/>
                        </a:rPr>
                        <a:t>Usage conditions-specific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Lighting conditions</a:t>
                      </a:r>
                    </a:p>
                  </a:txBody>
                  <a:tcPr/>
                </a:tc>
                <a:tc>
                  <a:txBody>
                    <a:bodyPr/>
                    <a:lstStyle/>
                    <a:p>
                      <a:r>
                        <a:rPr lang="en-US" sz="1200" dirty="0">
                          <a:effectLst/>
                          <a:latin typeface="+mn-lt"/>
                          <a:ea typeface="Arial" panose="020B0604020202020204" pitchFamily="34" charset="0"/>
                        </a:rPr>
                        <a:t>Harsh lighting conditions (too dim or too bright) will require AR platforms whose tracking engine must be robust enough to process live camera feed of degrading quality and detect a marker.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Network connectivity</a:t>
                      </a:r>
                    </a:p>
                  </a:txBody>
                  <a:tcPr/>
                </a:tc>
                <a:tc>
                  <a:txBody>
                    <a:bodyPr/>
                    <a:lstStyle/>
                    <a:p>
                      <a:r>
                        <a:rPr lang="en-US" sz="1200" dirty="0">
                          <a:effectLst/>
                          <a:latin typeface="+mn-lt"/>
                          <a:ea typeface="Arial" panose="020B0604020202020204" pitchFamily="34" charset="0"/>
                        </a:rPr>
                        <a:t>When deployed in environments without stable internet connection like shopfloors, ideal AR platforms are the ones with offline mode support.</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Noise</a:t>
                      </a:r>
                    </a:p>
                  </a:txBody>
                  <a:tcPr/>
                </a:tc>
                <a:tc>
                  <a:txBody>
                    <a:bodyPr/>
                    <a:lstStyle/>
                    <a:p>
                      <a:pPr>
                        <a:lnSpc>
                          <a:spcPct val="115000"/>
                        </a:lnSpc>
                      </a:pPr>
                      <a:r>
                        <a:rPr lang="en-US" sz="1200" dirty="0">
                          <a:effectLst/>
                          <a:latin typeface="+mn-lt"/>
                          <a:ea typeface="Arial" panose="020B0604020202020204" pitchFamily="34" charset="0"/>
                        </a:rPr>
                        <a:t>When deployed in loud environments like shopfloors, ideal AR platforms are those with noise-cancelling microphones.</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4-7</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Temperature + Humidity + Drop-safe + Water/dust-proof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deployed in rugged conditions, ideal AR platforms are those built for extreme temperature, humidity, drop-safe, waterproof, and dustproof. </a:t>
                      </a:r>
                    </a:p>
                    <a:p>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Health/ safety compliance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use cases will require AR platforms to comply with specific health and safety standards e.g., hardhat integration, medical certifications for clean room usage, eye safety.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Hand usage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tasks require users to use both of their hands e.g., surgeons carrying out a surgery (making AR headsets most ideal) while some tasks occupy only one hand, allowing users to use their other hand to hold a mobile device (making it possible to use </a:t>
                      </a:r>
                      <a:r>
                        <a:rPr lang="en-US" sz="1200" kern="1200" dirty="0" err="1">
                          <a:solidFill>
                            <a:schemeClr val="tx1"/>
                          </a:solidFill>
                          <a:effectLst/>
                          <a:latin typeface="+mn-lt"/>
                          <a:ea typeface="+mn-ea"/>
                          <a:cs typeface="+mn-cs"/>
                        </a:rPr>
                        <a:t>webAR</a:t>
                      </a:r>
                      <a:r>
                        <a:rPr lang="en-US" sz="1200" kern="1200" dirty="0">
                          <a:solidFill>
                            <a:schemeClr val="tx1"/>
                          </a:solidFill>
                          <a:effectLst/>
                          <a:latin typeface="+mn-lt"/>
                          <a:ea typeface="+mn-ea"/>
                          <a:cs typeface="+mn-cs"/>
                        </a:rPr>
                        <a:t> or native 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10. User interactions</a:t>
                      </a:r>
                    </a:p>
                  </a:txBody>
                  <a:tcPr/>
                </a:tc>
                <a:tc>
                  <a:txBody>
                    <a:bodyPr/>
                    <a:lstStyle/>
                    <a:p>
                      <a:r>
                        <a:rPr lang="en-US" sz="1200" kern="1200" dirty="0">
                          <a:solidFill>
                            <a:schemeClr val="tx1"/>
                          </a:solidFill>
                          <a:effectLst/>
                          <a:latin typeface="+mn-lt"/>
                          <a:ea typeface="+mn-ea"/>
                          <a:cs typeface="+mn-cs"/>
                        </a:rPr>
                        <a:t>Different AR platforms support different built-in user interactions e.g., voice/ gesture/ gaze controls for an intuitive and enhanced user experience. </a:t>
                      </a:r>
                      <a:endParaRPr lang="en-US" sz="1200" dirty="0">
                        <a:latin typeface="+mn-lt"/>
                      </a:endParaRPr>
                    </a:p>
                  </a:txBody>
                  <a:tcPr/>
                </a:tc>
                <a:extLst>
                  <a:ext uri="{0D108BD9-81ED-4DB2-BD59-A6C34878D82A}">
                    <a16:rowId xmlns:a16="http://schemas.microsoft.com/office/drawing/2014/main" val="3984978969"/>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11. Movement restrictions</a:t>
                      </a:r>
                    </a:p>
                  </a:txBody>
                  <a:tcPr/>
                </a:tc>
                <a:tc>
                  <a:txBody>
                    <a:bodyPr/>
                    <a:lstStyle/>
                    <a:p>
                      <a:r>
                        <a:rPr lang="en-US" sz="1200" dirty="0">
                          <a:effectLst/>
                          <a:latin typeface="+mn-lt"/>
                          <a:ea typeface="Arial" panose="020B0604020202020204" pitchFamily="34" charset="0"/>
                        </a:rPr>
                        <a:t>Some tasks require users to have a full range of movement (e.g., shopfloor operators), making non-tethered AR headsets, </a:t>
                      </a:r>
                      <a:r>
                        <a:rPr lang="en-US" sz="1200" dirty="0" err="1">
                          <a:effectLst/>
                          <a:latin typeface="+mn-lt"/>
                          <a:ea typeface="Arial" panose="020B0604020202020204" pitchFamily="34" charset="0"/>
                        </a:rPr>
                        <a:t>webAR</a:t>
                      </a:r>
                      <a:r>
                        <a:rPr lang="en-US" sz="1200" dirty="0">
                          <a:effectLst/>
                          <a:latin typeface="+mn-lt"/>
                          <a:ea typeface="Arial" panose="020B0604020202020204" pitchFamily="34" charset="0"/>
                        </a:rPr>
                        <a:t>, and native AR ideal options. Some other tasks require only a limited range of movements, making tethered AR headsets an acceptable option in exchange for better tracking and rendering performance and lower latency since the tethered headset usually is connected to a powerful computer.</a:t>
                      </a:r>
                      <a:endParaRPr lang="en-US" sz="1200" dirty="0">
                        <a:latin typeface="+mn-lt"/>
                      </a:endParaRPr>
                    </a:p>
                  </a:txBody>
                  <a:tcPr/>
                </a:tc>
                <a:extLst>
                  <a:ext uri="{0D108BD9-81ED-4DB2-BD59-A6C34878D82A}">
                    <a16:rowId xmlns:a16="http://schemas.microsoft.com/office/drawing/2014/main" val="3494500468"/>
                  </a:ext>
                </a:extLst>
              </a:tr>
            </a:tbl>
          </a:graphicData>
        </a:graphic>
      </p:graphicFrame>
    </p:spTree>
    <p:extLst>
      <p:ext uri="{BB962C8B-B14F-4D97-AF65-F5344CB8AC3E}">
        <p14:creationId xmlns:p14="http://schemas.microsoft.com/office/powerpoint/2010/main" val="21095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4219258191"/>
              </p:ext>
            </p:extLst>
          </p:nvPr>
        </p:nvGraphicFramePr>
        <p:xfrm>
          <a:off x="203200" y="546100"/>
          <a:ext cx="11779463" cy="559308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11">
                  <a:txBody>
                    <a:bodyPr/>
                    <a:lstStyle/>
                    <a:p>
                      <a:r>
                        <a:rPr lang="en-US" sz="1200" dirty="0">
                          <a:latin typeface="+mn-lt"/>
                        </a:rPr>
                        <a:t>Hardware-specific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Battery life</a:t>
                      </a:r>
                    </a:p>
                  </a:txBody>
                  <a:tcPr/>
                </a:tc>
                <a:tc>
                  <a:txBody>
                    <a:bodyPr/>
                    <a:lstStyle/>
                    <a:p>
                      <a:r>
                        <a:rPr lang="en-US" sz="1200" kern="1200" dirty="0">
                          <a:solidFill>
                            <a:schemeClr val="tx1"/>
                          </a:solidFill>
                          <a:effectLst/>
                          <a:latin typeface="+mn-lt"/>
                          <a:ea typeface="+mn-ea"/>
                          <a:cs typeface="+mn-cs"/>
                        </a:rPr>
                        <a:t>The longer the battery life, the fewer charges are required between usage.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Device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dirty="0">
                          <a:effectLst/>
                          <a:latin typeface="+mn-lt"/>
                          <a:ea typeface="Arial" panose="020B0604020202020204" pitchFamily="34" charset="0"/>
                        </a:rPr>
                        <a:t>The heavier the device, the more fatigue it causes, especially head fatigue when using AR headsets. </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Field-of-view (</a:t>
                      </a:r>
                      <a:r>
                        <a:rPr lang="en-US" sz="1200" dirty="0" err="1">
                          <a:solidFill>
                            <a:schemeClr val="tx1"/>
                          </a:solidFill>
                          <a:latin typeface="+mn-lt"/>
                          <a:ea typeface="+mn-lt"/>
                          <a:cs typeface="+mn-lt"/>
                        </a:rPr>
                        <a:t>FoV</a:t>
                      </a:r>
                      <a:r>
                        <a:rPr lang="en-US" sz="1200" dirty="0">
                          <a:solidFill>
                            <a:schemeClr val="tx1"/>
                          </a:solidFill>
                          <a:latin typeface="+mn-lt"/>
                          <a:ea typeface="+mn-lt"/>
                          <a:cs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pPr>
                        <a:lnSpc>
                          <a:spcPct val="115000"/>
                        </a:lnSpc>
                      </a:pPr>
                      <a:r>
                        <a:rPr lang="en-US" sz="1200" kern="1200" dirty="0">
                          <a:solidFill>
                            <a:schemeClr val="tx1"/>
                          </a:solidFill>
                          <a:effectLst/>
                          <a:latin typeface="+mn-lt"/>
                          <a:ea typeface="+mn-ea"/>
                          <a:cs typeface="+mn-cs"/>
                        </a:rPr>
                        <a:t>The wider the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the bigger virtual contents users can view and the more immersive the AR experience feels. </a:t>
                      </a: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Camera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kern="1200" dirty="0">
                          <a:solidFill>
                            <a:schemeClr val="tx1"/>
                          </a:solidFill>
                          <a:effectLst/>
                          <a:latin typeface="+mn-lt"/>
                          <a:ea typeface="+mn-ea"/>
                          <a:cs typeface="+mn-cs"/>
                        </a:rPr>
                        <a:t>The higher the camera resolution, the higher quality video the camera can capture. It is valuable, for example, when the live camera is streamed to a remote worker for the use case of AR-guided remote assistance.</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5</a:t>
                      </a:r>
                    </a:p>
                  </a:txBody>
                  <a:tcPr/>
                </a:tc>
                <a:tc vMerge="1">
                  <a:txBody>
                    <a:bodyPr/>
                    <a:lstStyle/>
                    <a:p>
                      <a:endParaRPr lang="en-US" sz="1200" dirty="0">
                        <a:latin typeface="+mn-lt"/>
                      </a:endParaRPr>
                    </a:p>
                  </a:txBody>
                  <a:tcPr/>
                </a:tc>
                <a:tc>
                  <a:txBody>
                    <a:bodyPr/>
                    <a:lstStyle/>
                    <a:p>
                      <a:r>
                        <a:rPr lang="en-US" sz="1200" dirty="0">
                          <a:latin typeface="+mn-lt"/>
                        </a:rPr>
                        <a:t>Display resolution</a:t>
                      </a:r>
                    </a:p>
                  </a:txBody>
                  <a:tcPr/>
                </a:tc>
                <a:tc>
                  <a:txBody>
                    <a:bodyPr/>
                    <a:lstStyle/>
                    <a:p>
                      <a:r>
                        <a:rPr lang="en-US" sz="1200" kern="1200" dirty="0">
                          <a:solidFill>
                            <a:schemeClr val="tx1"/>
                          </a:solidFill>
                          <a:effectLst/>
                          <a:latin typeface="+mn-lt"/>
                          <a:ea typeface="+mn-ea"/>
                          <a:cs typeface="+mn-cs"/>
                        </a:rPr>
                        <a:t>The higher the display resolution, the higher fidelity the virtual contents are.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6</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Refresh rate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The higher refresh rate, the smoother the virtual contents appear.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solidFill>
                            <a:schemeClr val="tx1"/>
                          </a:solidFill>
                          <a:latin typeface="+mn-lt"/>
                          <a:ea typeface="+mn-lt"/>
                          <a:cs typeface="+mn-lt"/>
                        </a:rPr>
                        <a:t>7-9</a:t>
                      </a:r>
                      <a:endParaRPr lang="en-US" sz="1200" dirty="0">
                        <a:latin typeface="+mn-lt"/>
                      </a:endParaRP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Storage + computation + remote rendering</a:t>
                      </a:r>
                    </a:p>
                  </a:txBody>
                  <a:tcPr/>
                </a:tc>
                <a:tc>
                  <a:txBody>
                    <a:bodyPr/>
                    <a:lstStyle/>
                    <a:p>
                      <a:pPr>
                        <a:lnSpc>
                          <a:spcPct val="115000"/>
                        </a:lnSpc>
                      </a:pPr>
                      <a:r>
                        <a:rPr lang="en-US" sz="1200" dirty="0">
                          <a:effectLst/>
                          <a:latin typeface="+mn-lt"/>
                          <a:ea typeface="Arial" panose="020B0604020202020204" pitchFamily="34" charset="0"/>
                        </a:rPr>
                        <a:t>Storage, computation, and remote rendering dictate how much tracking and rendering can be performed locally on the AR device (no latency) or remotely in the cloud (requiring less powerful AR devices but results in higher latency).</a:t>
                      </a:r>
                    </a:p>
                  </a:txBody>
                  <a:tcPr marL="68580" marR="68580" marT="0" marB="0"/>
                </a:tc>
                <a:extLst>
                  <a:ext uri="{0D108BD9-81ED-4DB2-BD59-A6C34878D82A}">
                    <a16:rowId xmlns:a16="http://schemas.microsoft.com/office/drawing/2014/main" val="3984978969"/>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Cross-device development</a:t>
                      </a:r>
                    </a:p>
                  </a:txBody>
                  <a:tcPr/>
                </a:tc>
                <a:tc>
                  <a:txBody>
                    <a:bodyPr/>
                    <a:lstStyle/>
                    <a:p>
                      <a:r>
                        <a:rPr lang="en-US" sz="1200" dirty="0">
                          <a:effectLst/>
                          <a:latin typeface="+mn-lt"/>
                          <a:ea typeface="Arial" panose="020B0604020202020204" pitchFamily="34" charset="0"/>
                        </a:rPr>
                        <a:t>Allows developers to develop a WebAR, native AR, and AR-on-headset application once and deploy the application on multiple browsers, Android/ iOS devices, and AR headsets, respectively.</a:t>
                      </a:r>
                      <a:endParaRPr lang="en-US" sz="1200" dirty="0">
                        <a:latin typeface="+mn-lt"/>
                      </a:endParaRPr>
                    </a:p>
                  </a:txBody>
                  <a:tcPr/>
                </a:tc>
                <a:extLst>
                  <a:ext uri="{0D108BD9-81ED-4DB2-BD59-A6C34878D82A}">
                    <a16:rowId xmlns:a16="http://schemas.microsoft.com/office/drawing/2014/main" val="3494500468"/>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App download required</a:t>
                      </a:r>
                    </a:p>
                  </a:txBody>
                  <a:tcPr/>
                </a:tc>
                <a:tc>
                  <a:txBody>
                    <a:bodyPr/>
                    <a:lstStyle/>
                    <a:p>
                      <a:r>
                        <a:rPr lang="en-US" sz="1200" dirty="0">
                          <a:effectLst/>
                          <a:latin typeface="+mn-lt"/>
                          <a:ea typeface="Arial" panose="020B0604020202020204" pitchFamily="34" charset="0"/>
                        </a:rPr>
                        <a:t>Refers to if a user needs to download and install the AR app to their device. WebAR is the only platform that does not require users to download and install WebAR apps since WebAR runs directly from a browser, giving it an advantage over native AR and AR headsets. </a:t>
                      </a:r>
                      <a:endParaRPr lang="en-US" sz="1200" dirty="0">
                        <a:latin typeface="+mn-lt"/>
                      </a:endParaRPr>
                    </a:p>
                  </a:txBody>
                  <a:tcPr/>
                </a:tc>
                <a:extLst>
                  <a:ext uri="{0D108BD9-81ED-4DB2-BD59-A6C34878D82A}">
                    <a16:rowId xmlns:a16="http://schemas.microsoft.com/office/drawing/2014/main" val="3342269259"/>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Heat distribution</a:t>
                      </a:r>
                    </a:p>
                  </a:txBody>
                  <a:tcPr/>
                </a:tc>
                <a:tc>
                  <a:txBody>
                    <a:bodyPr/>
                    <a:lstStyle/>
                    <a:p>
                      <a:r>
                        <a:rPr lang="en-US" sz="1200" dirty="0">
                          <a:effectLst/>
                          <a:latin typeface="+mn-lt"/>
                          <a:ea typeface="Arial" panose="020B0604020202020204" pitchFamily="34" charset="0"/>
                        </a:rPr>
                        <a:t>Refers to how much heat an AR device produces while running and how fast the heat can dissipate because of the thermal model of the AR device. This factor is important because heating AR devices, especially AR headsets, can cause skin burns and affect user experience. </a:t>
                      </a:r>
                      <a:endParaRPr lang="en-US" sz="1200" dirty="0">
                        <a:latin typeface="+mn-lt"/>
                      </a:endParaRPr>
                    </a:p>
                  </a:txBody>
                  <a:tcPr/>
                </a:tc>
                <a:extLst>
                  <a:ext uri="{0D108BD9-81ED-4DB2-BD59-A6C34878D82A}">
                    <a16:rowId xmlns:a16="http://schemas.microsoft.com/office/drawing/2014/main" val="1392515167"/>
                  </a:ext>
                </a:extLst>
              </a:tr>
              <a:tr h="370840">
                <a:tc>
                  <a:txBody>
                    <a:bodyPr/>
                    <a:lstStyle/>
                    <a:p>
                      <a:r>
                        <a:rPr lang="en-US" sz="1200" dirty="0">
                          <a:latin typeface="+mn-lt"/>
                        </a:rPr>
                        <a:t>13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mn-lt"/>
                          <a:cs typeface="+mn-lt"/>
                        </a:rPr>
                        <a:t>Cost: hardware + subscription</a:t>
                      </a:r>
                    </a:p>
                    <a:p>
                      <a:endParaRPr lang="en-US" sz="1200" dirty="0">
                        <a:solidFill>
                          <a:schemeClr val="tx1"/>
                        </a:solidFill>
                        <a:latin typeface="+mn-lt"/>
                        <a:ea typeface="+mn-lt"/>
                        <a:cs typeface="+mn-lt"/>
                      </a:endParaRPr>
                    </a:p>
                  </a:txBody>
                  <a:tcPr/>
                </a:tc>
                <a:tc>
                  <a:txBody>
                    <a:bodyPr/>
                    <a:lstStyle/>
                    <a:p>
                      <a:r>
                        <a:rPr lang="en-US" sz="1200" kern="1200" dirty="0">
                          <a:solidFill>
                            <a:schemeClr val="tx1"/>
                          </a:solidFill>
                          <a:effectLst/>
                          <a:latin typeface="+mn-lt"/>
                          <a:ea typeface="+mn-ea"/>
                          <a:cs typeface="+mn-cs"/>
                        </a:rPr>
                        <a:t>Refers to the cost of using the AR platforms (hardware cost + subscription cost).</a:t>
                      </a:r>
                      <a:endParaRPr lang="en-US" sz="1200" dirty="0">
                        <a:latin typeface="+mn-lt"/>
                      </a:endParaRPr>
                    </a:p>
                  </a:txBody>
                  <a:tcPr/>
                </a:tc>
                <a:extLst>
                  <a:ext uri="{0D108BD9-81ED-4DB2-BD59-A6C34878D82A}">
                    <a16:rowId xmlns:a16="http://schemas.microsoft.com/office/drawing/2014/main" val="39696256"/>
                  </a:ext>
                </a:extLst>
              </a:tr>
            </a:tbl>
          </a:graphicData>
        </a:graphic>
      </p:graphicFrame>
    </p:spTree>
    <p:extLst>
      <p:ext uri="{BB962C8B-B14F-4D97-AF65-F5344CB8AC3E}">
        <p14:creationId xmlns:p14="http://schemas.microsoft.com/office/powerpoint/2010/main" val="782072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3073195703"/>
              </p:ext>
            </p:extLst>
          </p:nvPr>
        </p:nvGraphicFramePr>
        <p:xfrm>
          <a:off x="203200" y="546100"/>
          <a:ext cx="11779463" cy="4857814"/>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1-7</a:t>
                      </a:r>
                    </a:p>
                  </a:txBody>
                  <a:tcPr/>
                </a:tc>
                <a:tc rowSpan="6">
                  <a:txBody>
                    <a:bodyPr/>
                    <a:lstStyle/>
                    <a:p>
                      <a:r>
                        <a:rPr lang="en-US" sz="1200" dirty="0">
                          <a:latin typeface="+mn-lt"/>
                        </a:rPr>
                        <a:t>Tracking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Fiducial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Image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Location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Object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Surface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Spatial tracking</a:t>
                      </a:r>
                    </a:p>
                  </a:txBody>
                  <a:tcPr/>
                </a:tc>
                <a:tc>
                  <a:txBody>
                    <a:bodyPr/>
                    <a:lstStyle/>
                    <a:p>
                      <a:pPr>
                        <a:lnSpc>
                          <a:spcPct val="115000"/>
                        </a:lnSpc>
                      </a:pPr>
                      <a:r>
                        <a:rPr lang="en-US" sz="1200" dirty="0">
                          <a:effectLst/>
                          <a:latin typeface="Arial" panose="020B0604020202020204" pitchFamily="34" charset="0"/>
                          <a:ea typeface="Arial" panose="020B0604020202020204" pitchFamily="34" charset="0"/>
                        </a:rPr>
                        <a:t>Different use cases require different tracking techniques.</a:t>
                      </a:r>
                    </a:p>
                    <a:p>
                      <a:pPr>
                        <a:lnSpc>
                          <a:spcPct val="115000"/>
                        </a:lnSpc>
                      </a:pPr>
                      <a:r>
                        <a:rPr lang="en-US" sz="1200" dirty="0">
                          <a:effectLst/>
                          <a:latin typeface="Arial" panose="020B0604020202020204" pitchFamily="34" charset="0"/>
                          <a:ea typeface="Arial" panose="020B0604020202020204" pitchFamily="34" charset="0"/>
                        </a:rPr>
                        <a:t> </a:t>
                      </a:r>
                    </a:p>
                    <a:p>
                      <a:r>
                        <a:rPr lang="en-US" sz="1200" dirty="0">
                          <a:effectLst/>
                          <a:latin typeface="Arial" panose="020B0604020202020204" pitchFamily="34" charset="0"/>
                          <a:ea typeface="Arial" panose="020B0604020202020204" pitchFamily="34" charset="0"/>
                        </a:rPr>
                        <a:t>In the example of an art book in </a:t>
                      </a:r>
                      <a:r>
                        <a:rPr lang="en-US" sz="1200" dirty="0">
                          <a:effectLst/>
                          <a:latin typeface="Arial" panose="020B0604020202020204" pitchFamily="34" charset="0"/>
                          <a:ea typeface="Arial" panose="020B0604020202020204" pitchFamily="34" charset="0"/>
                          <a:hlinkClick r:id="rId2"/>
                        </a:rPr>
                        <a:t>here</a:t>
                      </a:r>
                      <a:r>
                        <a:rPr lang="en-US" sz="1200" dirty="0">
                          <a:effectLst/>
                          <a:latin typeface="Arial" panose="020B0604020202020204" pitchFamily="34" charset="0"/>
                          <a:ea typeface="Arial" panose="020B0604020202020204" pitchFamily="34" charset="0"/>
                        </a:rPr>
                        <a:t>, the art book is implemented using an image tracking engine which allows users to scan an image of a sculpture in the artbook and view a 3D model of the sculpture rendered on top of the image. On the other hand, spatial tracking is more appropriate for implementing, say, an AR-guided evacuation route for an underground mine since it would not be feasible to attach image markers to rock faces and make sure the image markers stay put.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Depth tracking</a:t>
                      </a:r>
                    </a:p>
                  </a:txBody>
                  <a:tcPr/>
                </a:tc>
                <a:tc>
                  <a:txBody>
                    <a:bodyPr/>
                    <a:lstStyle/>
                    <a:p>
                      <a:pPr>
                        <a:lnSpc>
                          <a:spcPct val="115000"/>
                        </a:lnSpc>
                      </a:pPr>
                      <a:r>
                        <a:rPr lang="en-US" sz="1200" dirty="0">
                          <a:effectLst/>
                          <a:latin typeface="Arial" panose="020B0604020202020204" pitchFamily="34" charset="0"/>
                          <a:ea typeface="Arial" panose="020B0604020202020204" pitchFamily="34" charset="0"/>
                        </a:rPr>
                        <a:t>Depth tracking is an additional capability of tracking engines to understand the physical environment. With depth knowledge, tracking engines can instruct rendering engines to occlude virtual objects if they are behind physical objects for a more realistic experience. </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Other tracking</a:t>
                      </a:r>
                    </a:p>
                  </a:txBody>
                  <a:tcPr/>
                </a:tc>
                <a:tc>
                  <a:txBody>
                    <a:bodyPr/>
                    <a:lstStyle/>
                    <a:p>
                      <a:pPr>
                        <a:lnSpc>
                          <a:spcPct val="115000"/>
                        </a:lnSpc>
                      </a:pPr>
                      <a:r>
                        <a:rPr lang="en-US" sz="1200" dirty="0">
                          <a:effectLst/>
                          <a:latin typeface="Arial" panose="020B0604020202020204" pitchFamily="34" charset="0"/>
                          <a:ea typeface="Arial" panose="020B0604020202020204" pitchFamily="34" charset="0"/>
                        </a:rPr>
                        <a:t>As more computer vision technology evolves, more tracking techniques are being developed. This criterion serves as a catch-all for those techniques. </a:t>
                      </a:r>
                    </a:p>
                    <a:p>
                      <a:pPr>
                        <a:lnSpc>
                          <a:spcPct val="115000"/>
                        </a:lnSpc>
                      </a:pP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Multi-marker tracking</a:t>
                      </a:r>
                    </a:p>
                  </a:txBody>
                  <a:tcPr/>
                </a:tc>
                <a:tc>
                  <a:txBody>
                    <a:bodyPr/>
                    <a:lstStyle/>
                    <a:p>
                      <a:r>
                        <a:rPr lang="en-US" sz="1200" dirty="0">
                          <a:effectLst/>
                          <a:latin typeface="Arial" panose="020B0604020202020204" pitchFamily="34" charset="0"/>
                          <a:ea typeface="Arial" panose="020B0604020202020204" pitchFamily="34" charset="0"/>
                        </a:rPr>
                        <a:t>Refers to a capability of tracking engines to detect and track multiple markers in a single video frame, creating a richer experience (</a:t>
                      </a:r>
                      <a:r>
                        <a:rPr lang="en-US" sz="1200" dirty="0">
                          <a:effectLst/>
                          <a:latin typeface="Arial" panose="020B0604020202020204" pitchFamily="34" charset="0"/>
                          <a:ea typeface="Arial" panose="020B0604020202020204" pitchFamily="34" charset="0"/>
                          <a:hlinkClick r:id="rId3"/>
                        </a:rPr>
                        <a:t>picture</a:t>
                      </a:r>
                      <a:r>
                        <a:rPr lang="en-US" sz="1200" dirty="0">
                          <a:effectLst/>
                          <a:latin typeface="Arial" panose="020B0604020202020204" pitchFamily="34" charset="0"/>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11</a:t>
                      </a:r>
                    </a:p>
                  </a:txBody>
                  <a:tcPr/>
                </a:tc>
                <a:tc vMerge="1">
                  <a:txBody>
                    <a:bodyPr/>
                    <a:lstStyle/>
                    <a:p>
                      <a:endParaRPr lang="en-US"/>
                    </a:p>
                  </a:txBody>
                  <a:tcPr/>
                </a:tc>
                <a:tc>
                  <a:txBody>
                    <a:bodyPr/>
                    <a:lstStyle/>
                    <a:p>
                      <a:r>
                        <a:rPr lang="en-US" sz="1200" dirty="0">
                          <a:latin typeface="+mn-lt"/>
                        </a:rPr>
                        <a:t>Multi-user tracking</a:t>
                      </a:r>
                    </a:p>
                  </a:txBody>
                  <a:tcPr/>
                </a:tc>
                <a:tc>
                  <a:txBody>
                    <a:bodyPr/>
                    <a:lstStyle/>
                    <a:p>
                      <a:r>
                        <a:rPr lang="en-US" sz="1200" dirty="0">
                          <a:effectLst/>
                          <a:latin typeface="Arial" panose="020B0604020202020204" pitchFamily="34" charset="0"/>
                          <a:ea typeface="Arial" panose="020B0604020202020204" pitchFamily="34" charset="0"/>
                        </a:rPr>
                        <a:t>Refers to the ability of tracking engines to synchronize across multiple devices and allow multiple users to join a single AR session. For example, an AR-guided remote assistance solution requires the use of multi-user tracking (</a:t>
                      </a:r>
                      <a:r>
                        <a:rPr lang="en-US" sz="1200" dirty="0">
                          <a:effectLst/>
                          <a:latin typeface="Arial" panose="020B0604020202020204" pitchFamily="34" charset="0"/>
                          <a:ea typeface="Arial" panose="020B0604020202020204" pitchFamily="34" charset="0"/>
                          <a:hlinkClick r:id="rId4"/>
                        </a:rPr>
                        <a:t>video</a:t>
                      </a:r>
                      <a:r>
                        <a:rPr lang="en-US" sz="1200" dirty="0">
                          <a:effectLst/>
                          <a:latin typeface="Arial" panose="020B0604020202020204" pitchFamily="34" charset="0"/>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3137451433"/>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latin typeface="+mn-lt"/>
                        </a:rPr>
                        <a:t>Lighting effects</a:t>
                      </a:r>
                    </a:p>
                  </a:txBody>
                  <a:tcPr/>
                </a:tc>
                <a:tc>
                  <a:txBody>
                    <a:bodyPr/>
                    <a:lstStyle/>
                    <a:p>
                      <a:pPr>
                        <a:lnSpc>
                          <a:spcPct val="115000"/>
                        </a:lnSpc>
                      </a:pPr>
                      <a:r>
                        <a:rPr lang="en-US" sz="1200" dirty="0">
                          <a:effectLst/>
                          <a:latin typeface="Arial" panose="020B0604020202020204" pitchFamily="34" charset="0"/>
                          <a:ea typeface="Arial" panose="020B0604020202020204" pitchFamily="34" charset="0"/>
                        </a:rPr>
                        <a:t>Refers to additional capabilities of tracking engines such as light estimate i.e., predicting the lighting conditions of the physical environment (</a:t>
                      </a:r>
                      <a:r>
                        <a:rPr lang="en-US" sz="1200" dirty="0">
                          <a:effectLst/>
                          <a:latin typeface="Arial" panose="020B0604020202020204" pitchFamily="34" charset="0"/>
                          <a:ea typeface="Arial" panose="020B0604020202020204" pitchFamily="34" charset="0"/>
                          <a:hlinkClick r:id="rId5"/>
                        </a:rPr>
                        <a:t>picture</a:t>
                      </a:r>
                      <a:r>
                        <a:rPr lang="en-US" sz="1200" dirty="0">
                          <a:effectLst/>
                          <a:latin typeface="Arial" panose="020B0604020202020204" pitchFamily="34" charset="0"/>
                          <a:ea typeface="Arial" panose="020B0604020202020204" pitchFamily="34" charset="0"/>
                        </a:rPr>
                        <a:t>).</a:t>
                      </a:r>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2354654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58111771"/>
              </p:ext>
            </p:extLst>
          </p:nvPr>
        </p:nvGraphicFramePr>
        <p:xfrm>
          <a:off x="203200" y="546100"/>
          <a:ext cx="11779463" cy="3613024"/>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2">
                  <a:txBody>
                    <a:bodyPr/>
                    <a:lstStyle/>
                    <a:p>
                      <a:r>
                        <a:rPr lang="en-US" sz="1200" dirty="0">
                          <a:latin typeface="+mn-lt"/>
                        </a:rPr>
                        <a:t>Rendering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Light estimates</a:t>
                      </a:r>
                    </a:p>
                  </a:txBody>
                  <a:tcPr/>
                </a:tc>
                <a:tc>
                  <a:txBody>
                    <a:bodyPr/>
                    <a:lstStyle/>
                    <a:p>
                      <a:pPr>
                        <a:lnSpc>
                          <a:spcPct val="115000"/>
                        </a:lnSpc>
                      </a:pPr>
                      <a:r>
                        <a:rPr lang="en-US" sz="1200" dirty="0">
                          <a:effectLst/>
                          <a:latin typeface="Arial" panose="020B0604020202020204" pitchFamily="34" charset="0"/>
                          <a:ea typeface="Arial" panose="020B0604020202020204" pitchFamily="34" charset="0"/>
                        </a:rPr>
                        <a:t>Using the light estimate data from tracking engines, rendering engines can shade the virtual contents to match the lighting conditions of the physical environment for more realistic virtual contents (</a:t>
                      </a:r>
                      <a:r>
                        <a:rPr lang="en-US" sz="1200" dirty="0">
                          <a:effectLst/>
                          <a:latin typeface="Arial" panose="020B0604020202020204" pitchFamily="34" charset="0"/>
                          <a:ea typeface="Arial" panose="020B0604020202020204" pitchFamily="34" charset="0"/>
                          <a:hlinkClick r:id="rId2"/>
                        </a:rPr>
                        <a:t>picture</a:t>
                      </a:r>
                      <a:r>
                        <a:rPr lang="en-US" sz="1200" dirty="0">
                          <a:effectLst/>
                          <a:latin typeface="Arial" panose="020B0604020202020204" pitchFamily="34" charset="0"/>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Occlusion</a:t>
                      </a:r>
                    </a:p>
                  </a:txBody>
                  <a:tcPr/>
                </a:tc>
                <a:tc>
                  <a:txBody>
                    <a:bodyPr/>
                    <a:lstStyle/>
                    <a:p>
                      <a:pPr>
                        <a:lnSpc>
                          <a:spcPct val="115000"/>
                        </a:lnSpc>
                      </a:pPr>
                      <a:r>
                        <a:rPr lang="en-US" sz="1200" dirty="0">
                          <a:effectLst/>
                          <a:latin typeface="Arial" panose="020B0604020202020204" pitchFamily="34" charset="0"/>
                          <a:ea typeface="Arial" panose="020B0604020202020204" pitchFamily="34" charset="0"/>
                        </a:rPr>
                        <a:t>Using the depth data from tracking engines, rendering engines can occlude virtual objects which stand behind physical objects for more realistic virtual contents (</a:t>
                      </a:r>
                      <a:r>
                        <a:rPr lang="en-US" sz="1200" dirty="0">
                          <a:effectLst/>
                          <a:latin typeface="Arial" panose="020B0604020202020204" pitchFamily="34" charset="0"/>
                          <a:ea typeface="Arial" panose="020B0604020202020204" pitchFamily="34" charset="0"/>
                          <a:hlinkClick r:id="rId3"/>
                        </a:rPr>
                        <a:t>picture</a:t>
                      </a:r>
                      <a:r>
                        <a:rPr lang="en-US" sz="1200" dirty="0">
                          <a:effectLst/>
                          <a:latin typeface="Arial" panose="020B0604020202020204" pitchFamily="34" charset="0"/>
                          <a:ea typeface="Arial" panose="020B0604020202020204" pitchFamily="34" charset="0"/>
                        </a:rPr>
                        <a:t>).</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1</a:t>
                      </a:r>
                    </a:p>
                  </a:txBody>
                  <a:tcPr/>
                </a:tc>
                <a:tc rowSpan="3">
                  <a:txBody>
                    <a:bodyPr/>
                    <a:lstStyle/>
                    <a:p>
                      <a:r>
                        <a:rPr lang="en-US" sz="1200" dirty="0">
                          <a:latin typeface="+mn-lt"/>
                        </a:rPr>
                        <a:t>Ease of develop-</a:t>
                      </a:r>
                      <a:r>
                        <a:rPr lang="en-US" sz="1200" dirty="0" err="1">
                          <a:latin typeface="+mn-lt"/>
                        </a:rPr>
                        <a:t>ment</a:t>
                      </a:r>
                      <a:endParaRPr lang="en-US" sz="1200" dirty="0">
                        <a:latin typeface="+mn-lt"/>
                      </a:endParaRPr>
                    </a:p>
                  </a:txBody>
                  <a:tcPr/>
                </a:tc>
                <a:tc>
                  <a:txBody>
                    <a:bodyPr/>
                    <a:lstStyle/>
                    <a:p>
                      <a:r>
                        <a:rPr lang="en-US" sz="1200" dirty="0">
                          <a:latin typeface="+mn-lt"/>
                        </a:rPr>
                        <a:t>Integration with other AR development tools</a:t>
                      </a:r>
                    </a:p>
                  </a:txBody>
                  <a:tcPr/>
                </a:tc>
                <a:tc>
                  <a:txBody>
                    <a:bodyPr/>
                    <a:lstStyle/>
                    <a:p>
                      <a:pPr>
                        <a:lnSpc>
                          <a:spcPct val="115000"/>
                        </a:lnSpc>
                      </a:pPr>
                      <a:r>
                        <a:rPr lang="en-US" sz="1200" dirty="0">
                          <a:effectLst/>
                          <a:latin typeface="Arial" panose="020B0604020202020204" pitchFamily="34" charset="0"/>
                          <a:ea typeface="Arial" panose="020B0604020202020204" pitchFamily="34" charset="0"/>
                        </a:rPr>
                        <a:t>Cross-references which tracking engines integrate with which rendering engines. Refresher: an AR application requires both tracking and rendering engines, and the two engines need to integrate with each other. </a:t>
                      </a:r>
                    </a:p>
                  </a:txBody>
                  <a:tcPr/>
                </a:tc>
                <a:extLst>
                  <a:ext uri="{0D108BD9-81ED-4DB2-BD59-A6C34878D82A}">
                    <a16:rowId xmlns:a16="http://schemas.microsoft.com/office/drawing/2014/main" val="2801840546"/>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latin typeface="+mn-lt"/>
                        </a:rPr>
                        <a:t>Simulation/ remote testing</a:t>
                      </a:r>
                    </a:p>
                  </a:txBody>
                  <a:tcPr/>
                </a:tc>
                <a:tc>
                  <a:txBody>
                    <a:bodyPr/>
                    <a:lstStyle/>
                    <a:p>
                      <a:pPr>
                        <a:lnSpc>
                          <a:spcPct val="115000"/>
                        </a:lnSpc>
                      </a:pPr>
                      <a:r>
                        <a:rPr lang="en-US" sz="1200" dirty="0">
                          <a:effectLst/>
                          <a:latin typeface="Arial" panose="020B0604020202020204" pitchFamily="34" charset="0"/>
                          <a:ea typeface="Arial" panose="020B0604020202020204" pitchFamily="34" charset="0"/>
                        </a:rPr>
                        <a:t>Allows developers to test and debug AR applications more quickly.</a:t>
                      </a:r>
                    </a:p>
                  </a:txBody>
                  <a:tcPr/>
                </a:tc>
                <a:extLst>
                  <a:ext uri="{0D108BD9-81ED-4DB2-BD59-A6C34878D82A}">
                    <a16:rowId xmlns:a16="http://schemas.microsoft.com/office/drawing/2014/main" val="2062289216"/>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latin typeface="+mn-lt"/>
                        </a:rPr>
                        <a:t>Low-code/ no-code development</a:t>
                      </a:r>
                    </a:p>
                  </a:txBody>
                  <a:tcPr/>
                </a:tc>
                <a:tc>
                  <a:txBody>
                    <a:bodyPr/>
                    <a:lstStyle/>
                    <a:p>
                      <a:pPr>
                        <a:lnSpc>
                          <a:spcPct val="115000"/>
                        </a:lnSpc>
                      </a:pPr>
                      <a:r>
                        <a:rPr lang="en-US" sz="1200" dirty="0">
                          <a:effectLst/>
                          <a:latin typeface="Arial" panose="020B0604020202020204" pitchFamily="34" charset="0"/>
                          <a:ea typeface="Arial" panose="020B0604020202020204" pitchFamily="34" charset="0"/>
                        </a:rPr>
                        <a:t>Allows business users with little to no programming knowledge to create new AR experiences e.g., allowing shopfloor operators to create new AR-guided work instructions.</a:t>
                      </a:r>
                    </a:p>
                  </a:txBody>
                  <a:tcPr/>
                </a:tc>
                <a:extLst>
                  <a:ext uri="{0D108BD9-81ED-4DB2-BD59-A6C34878D82A}">
                    <a16:rowId xmlns:a16="http://schemas.microsoft.com/office/drawing/2014/main" val="357605556"/>
                  </a:ext>
                </a:extLst>
              </a:tr>
              <a:tr h="370840">
                <a:tc>
                  <a:txBody>
                    <a:bodyPr/>
                    <a:lstStyle/>
                    <a:p>
                      <a:r>
                        <a:rPr lang="en-US" sz="1200" dirty="0">
                          <a:latin typeface="+mn-lt"/>
                        </a:rPr>
                        <a:t>1</a:t>
                      </a:r>
                    </a:p>
                  </a:txBody>
                  <a:tcPr/>
                </a:tc>
                <a:tc>
                  <a:txBody>
                    <a:bodyPr/>
                    <a:lstStyle/>
                    <a:p>
                      <a:r>
                        <a:rPr lang="en-US" sz="1200" dirty="0">
                          <a:latin typeface="+mn-lt"/>
                        </a:rPr>
                        <a:t>Licensing cost</a:t>
                      </a:r>
                    </a:p>
                  </a:txBody>
                  <a:tcPr/>
                </a:tc>
                <a:tc>
                  <a:txBody>
                    <a:bodyPr/>
                    <a:lstStyle/>
                    <a:p>
                      <a:r>
                        <a:rPr lang="en-US" sz="1200" dirty="0">
                          <a:latin typeface="+mn-lt"/>
                        </a:rPr>
                        <a:t>Open-source</a:t>
                      </a:r>
                    </a:p>
                  </a:txBody>
                  <a:tcPr/>
                </a:tc>
                <a:tc>
                  <a:txBody>
                    <a:bodyPr/>
                    <a:lstStyle/>
                    <a:p>
                      <a:pPr>
                        <a:lnSpc>
                          <a:spcPct val="115000"/>
                        </a:lnSpc>
                      </a:pPr>
                      <a:r>
                        <a:rPr lang="en-US" sz="1200" dirty="0">
                          <a:effectLst/>
                          <a:latin typeface="Arial" panose="020B0604020202020204" pitchFamily="34" charset="0"/>
                          <a:ea typeface="Arial" panose="020B0604020202020204" pitchFamily="34" charset="0"/>
                        </a:rPr>
                        <a:t>Checks if the tracking/ rendering engines are open-source or not. </a:t>
                      </a:r>
                    </a:p>
                  </a:txBody>
                  <a:tcPr/>
                </a:tc>
                <a:extLst>
                  <a:ext uri="{0D108BD9-81ED-4DB2-BD59-A6C34878D82A}">
                    <a16:rowId xmlns:a16="http://schemas.microsoft.com/office/drawing/2014/main" val="466608991"/>
                  </a:ext>
                </a:extLst>
              </a:tr>
            </a:tbl>
          </a:graphicData>
        </a:graphic>
      </p:graphicFrame>
    </p:spTree>
    <p:extLst>
      <p:ext uri="{BB962C8B-B14F-4D97-AF65-F5344CB8AC3E}">
        <p14:creationId xmlns:p14="http://schemas.microsoft.com/office/powerpoint/2010/main" val="223739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pic>
        <p:nvPicPr>
          <p:cNvPr id="14" name="Picture 13">
            <a:extLst>
              <a:ext uri="{FF2B5EF4-FFF2-40B4-BE49-F238E27FC236}">
                <a16:creationId xmlns:a16="http://schemas.microsoft.com/office/drawing/2014/main" id="{6C3E25DC-C559-1501-7277-F3E45850714A}"/>
              </a:ext>
            </a:extLst>
          </p:cNvPr>
          <p:cNvPicPr>
            <a:picLocks noChangeAspect="1"/>
          </p:cNvPicPr>
          <p:nvPr/>
        </p:nvPicPr>
        <p:blipFill>
          <a:blip r:embed="rId4"/>
          <a:stretch>
            <a:fillRect/>
          </a:stretch>
        </p:blipFill>
        <p:spPr>
          <a:xfrm>
            <a:off x="3598344" y="1190626"/>
            <a:ext cx="4704475" cy="1481565"/>
          </a:xfrm>
          <a:prstGeom prst="rect">
            <a:avLst/>
          </a:prstGeom>
        </p:spPr>
      </p:pic>
      <p:sp>
        <p:nvSpPr>
          <p:cNvPr id="18" name="TextBox 17">
            <a:extLst>
              <a:ext uri="{FF2B5EF4-FFF2-40B4-BE49-F238E27FC236}">
                <a16:creationId xmlns:a16="http://schemas.microsoft.com/office/drawing/2014/main" id="{112447FC-23EC-BCE2-F09E-2980CD596A6E}"/>
              </a:ext>
            </a:extLst>
          </p:cNvPr>
          <p:cNvSpPr txBox="1"/>
          <p:nvPr/>
        </p:nvSpPr>
        <p:spPr>
          <a:xfrm flipH="1">
            <a:off x="232362" y="6152885"/>
            <a:ext cx="8729686"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P. Milgram, H. </a:t>
            </a:r>
            <a:r>
              <a:rPr lang="en-US" sz="700" err="1"/>
              <a:t>Takemura</a:t>
            </a:r>
            <a:r>
              <a:rPr lang="en-US" sz="700"/>
              <a:t>, A. </a:t>
            </a:r>
            <a:r>
              <a:rPr lang="en-US" sz="700" err="1"/>
              <a:t>Utsumi</a:t>
            </a:r>
            <a:r>
              <a:rPr lang="en-US" sz="700"/>
              <a:t>, and F. </a:t>
            </a:r>
            <a:r>
              <a:rPr lang="en-US" sz="700" err="1"/>
              <a:t>Kishino</a:t>
            </a:r>
            <a:r>
              <a:rPr lang="en-US" sz="700"/>
              <a:t>, "Augmented reality: A class of displays on the reality-virtuality continuum," in </a:t>
            </a:r>
            <a:r>
              <a:rPr lang="en-US" sz="700" err="1"/>
              <a:t>Telemanipulator</a:t>
            </a:r>
            <a:r>
              <a:rPr lang="en-US" sz="700"/>
              <a:t> and telepresence technologies, 1995, vol. 2351: </a:t>
            </a:r>
            <a:r>
              <a:rPr lang="en-US" sz="700" err="1"/>
              <a:t>Spie</a:t>
            </a:r>
            <a:r>
              <a:rPr lang="en-US" sz="700"/>
              <a:t>, pp. 282-292.</a:t>
            </a:r>
          </a:p>
          <a:p>
            <a:pPr lvl="0">
              <a:defRPr/>
            </a:pPr>
            <a:r>
              <a:rPr lang="en-US" sz="700"/>
              <a:t>Photo credits:</a:t>
            </a:r>
          </a:p>
          <a:p>
            <a:pPr lvl="0">
              <a:defRPr/>
            </a:pPr>
            <a:r>
              <a:rPr lang="en-US" sz="700">
                <a:hlinkClick r:id="rId5"/>
              </a:rPr>
              <a:t>https://gfycat.com/animatedmadbobcat </a:t>
            </a:r>
          </a:p>
          <a:p>
            <a:pPr lvl="0">
              <a:defRPr/>
            </a:pPr>
            <a:r>
              <a:rPr lang="en-US" sz="700">
                <a:hlinkClick r:id="rId5"/>
              </a:rPr>
              <a:t>https://observer.com/2022/10/microsoft-teams-goes-virtual-and-avatars-finally-get-legs-as-mark-zuckerberg-announces-new-metaverse-developments/</a:t>
            </a:r>
            <a:r>
              <a:rPr lang="en-US" sz="700"/>
              <a:t> </a:t>
            </a:r>
          </a:p>
          <a:p>
            <a:pPr lvl="0">
              <a:defRPr/>
            </a:pPr>
            <a:r>
              <a:rPr lang="en-US" sz="700">
                <a:hlinkClick r:id="rId6"/>
              </a:rPr>
              <a:t>https://www.rtlnieuws.nl/tech/artikel/5264551/microsoft-stort-zich-op-metaverse-teams-krijgt-live-3d-avatars</a:t>
            </a:r>
            <a:r>
              <a:rPr lang="en-US" sz="700"/>
              <a:t> </a:t>
            </a:r>
          </a:p>
          <a:p>
            <a:pPr lvl="0">
              <a:defRPr/>
            </a:pPr>
            <a:r>
              <a:rPr lang="en-US" sz="700"/>
              <a:t> </a:t>
            </a:r>
            <a:endParaRPr lang="en-US" sz="700" b="0" i="0" u="sng">
              <a:solidFill>
                <a:srgbClr val="1155CC"/>
              </a:solidFill>
              <a:effectLst/>
            </a:endParaRPr>
          </a:p>
          <a:p>
            <a:endParaRPr lang="en-US" sz="700"/>
          </a:p>
        </p:txBody>
      </p:sp>
      <p:pic>
        <p:nvPicPr>
          <p:cNvPr id="1026" name="Picture 2" descr="Microsoft Teams Goes Virtual and Avatars Finally Get Legs as Mark  Zuckerberg Announces New Metaverse Developments | Observer">
            <a:extLst>
              <a:ext uri="{FF2B5EF4-FFF2-40B4-BE49-F238E27FC236}">
                <a16:creationId xmlns:a16="http://schemas.microsoft.com/office/drawing/2014/main" id="{27C425DC-16B0-1FD0-7BDB-00CFAF76E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264" y="3376670"/>
            <a:ext cx="3840001"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A1620B-734C-4EEE-9164-2B29E6D4F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1673" y="3386268"/>
            <a:ext cx="3840000"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7658CB9-109B-A01F-F499-C54215CC00E0}"/>
              </a:ext>
            </a:extLst>
          </p:cNvPr>
          <p:cNvCxnSpPr>
            <a:cxnSpLocks/>
          </p:cNvCxnSpPr>
          <p:nvPr/>
        </p:nvCxnSpPr>
        <p:spPr>
          <a:xfrm flipH="1">
            <a:off x="2176463" y="2139949"/>
            <a:ext cx="2428043" cy="1069976"/>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12000C-085C-6CCA-129C-3BAAA578D505}"/>
              </a:ext>
            </a:extLst>
          </p:cNvPr>
          <p:cNvCxnSpPr/>
          <p:nvPr/>
        </p:nvCxnSpPr>
        <p:spPr>
          <a:xfrm>
            <a:off x="8043257" y="2205038"/>
            <a:ext cx="1243618" cy="104298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9A52F0-8E1D-AFE3-0A4F-26B9F57E4201}"/>
              </a:ext>
            </a:extLst>
          </p:cNvPr>
          <p:cNvCxnSpPr/>
          <p:nvPr/>
        </p:nvCxnSpPr>
        <p:spPr>
          <a:xfrm>
            <a:off x="7158038" y="2147888"/>
            <a:ext cx="0" cy="110013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483A80F3-D2C4-F95E-8B83-DA1E7681CF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4664" y="3345277"/>
            <a:ext cx="1232919" cy="220000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D1DA842-792B-C266-FA8F-B1DAD357027E}"/>
              </a:ext>
            </a:extLst>
          </p:cNvPr>
          <p:cNvGrpSpPr/>
          <p:nvPr/>
        </p:nvGrpSpPr>
        <p:grpSpPr>
          <a:xfrm>
            <a:off x="95202" y="110946"/>
            <a:ext cx="8121582" cy="803903"/>
            <a:chOff x="95202" y="110946"/>
            <a:chExt cx="8121582" cy="803903"/>
          </a:xfrm>
        </p:grpSpPr>
        <p:sp>
          <p:nvSpPr>
            <p:cNvPr id="6" name="TextBox 5">
              <a:extLst>
                <a:ext uri="{FF2B5EF4-FFF2-40B4-BE49-F238E27FC236}">
                  <a16:creationId xmlns:a16="http://schemas.microsoft.com/office/drawing/2014/main" id="{0205A9BF-C02A-5BFE-2B40-7312F55467BB}"/>
                </a:ext>
              </a:extLst>
            </p:cNvPr>
            <p:cNvSpPr txBox="1"/>
            <p:nvPr/>
          </p:nvSpPr>
          <p:spPr>
            <a:xfrm>
              <a:off x="95202" y="391629"/>
              <a:ext cx="8121582" cy="523220"/>
            </a:xfrm>
            <a:prstGeom prst="rect">
              <a:avLst/>
            </a:prstGeom>
            <a:noFill/>
          </p:spPr>
          <p:txBody>
            <a:bodyPr wrap="none" rtlCol="0">
              <a:spAutoFit/>
            </a:bodyPr>
            <a:lstStyle/>
            <a:p>
              <a:r>
                <a:rPr lang="en-US" sz="2800" b="1" dirty="0">
                  <a:solidFill>
                    <a:srgbClr val="A100FF"/>
                  </a:solidFill>
                </a:rPr>
                <a:t>Augmented Reality (AR) 101: Mixed Reality Spectrum</a:t>
              </a:r>
            </a:p>
          </p:txBody>
        </p:sp>
        <p:grpSp>
          <p:nvGrpSpPr>
            <p:cNvPr id="7" name="Group 6">
              <a:extLst>
                <a:ext uri="{FF2B5EF4-FFF2-40B4-BE49-F238E27FC236}">
                  <a16:creationId xmlns:a16="http://schemas.microsoft.com/office/drawing/2014/main" id="{A34093F8-B228-2F51-3959-8B8D9EDAAB67}"/>
                </a:ext>
              </a:extLst>
            </p:cNvPr>
            <p:cNvGrpSpPr/>
            <p:nvPr/>
          </p:nvGrpSpPr>
          <p:grpSpPr>
            <a:xfrm>
              <a:off x="165824" y="110946"/>
              <a:ext cx="7562100" cy="324000"/>
              <a:chOff x="165824" y="85547"/>
              <a:chExt cx="5465613" cy="252013"/>
            </a:xfrm>
          </p:grpSpPr>
          <p:sp>
            <p:nvSpPr>
              <p:cNvPr id="8" name="Arrow: Pentagon 7">
                <a:extLst>
                  <a:ext uri="{FF2B5EF4-FFF2-40B4-BE49-F238E27FC236}">
                    <a16:creationId xmlns:a16="http://schemas.microsoft.com/office/drawing/2014/main" id="{01246D0C-3294-704F-5B32-D488DFFC332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9" name="Arrow: Chevron 8">
                <a:extLst>
                  <a:ext uri="{FF2B5EF4-FFF2-40B4-BE49-F238E27FC236}">
                    <a16:creationId xmlns:a16="http://schemas.microsoft.com/office/drawing/2014/main" id="{046F90B8-B7F1-504D-B5F0-469EF0044977}"/>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0" name="Arrow: Chevron 9">
                <a:extLst>
                  <a:ext uri="{FF2B5EF4-FFF2-40B4-BE49-F238E27FC236}">
                    <a16:creationId xmlns:a16="http://schemas.microsoft.com/office/drawing/2014/main" id="{BBA3FA20-C1EA-D90E-13E5-3E2803610A5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1" name="Arrow: Chevron 10">
                <a:extLst>
                  <a:ext uri="{FF2B5EF4-FFF2-40B4-BE49-F238E27FC236}">
                    <a16:creationId xmlns:a16="http://schemas.microsoft.com/office/drawing/2014/main" id="{AB1F09D8-5207-6A95-FC05-F4EB3FB45F3C}"/>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2" name="Arrow: Chevron 11">
                <a:extLst>
                  <a:ext uri="{FF2B5EF4-FFF2-40B4-BE49-F238E27FC236}">
                    <a16:creationId xmlns:a16="http://schemas.microsoft.com/office/drawing/2014/main" id="{52AB3468-D085-E112-6F2D-616DAA63B8EA}"/>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Tree>
    <p:extLst>
      <p:ext uri="{BB962C8B-B14F-4D97-AF65-F5344CB8AC3E}">
        <p14:creationId xmlns:p14="http://schemas.microsoft.com/office/powerpoint/2010/main" val="200833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14" name="TextBox 13">
            <a:extLst>
              <a:ext uri="{FF2B5EF4-FFF2-40B4-BE49-F238E27FC236}">
                <a16:creationId xmlns:a16="http://schemas.microsoft.com/office/drawing/2014/main" id="{4E3D076E-3C50-69DA-638A-54FBABD5E8D8}"/>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1/4</a:t>
            </a:r>
          </a:p>
          <a:p>
            <a:r>
              <a:rPr lang="en-US" sz="1600" i="1" dirty="0"/>
              <a:t>Selection criteria for AR platforms (web AR vs. native AR vs. AR-on-headset) are categorized by: 1) Usage condition-specific 2) Hardware</a:t>
            </a:r>
          </a:p>
        </p:txBody>
      </p:sp>
      <p:graphicFrame>
        <p:nvGraphicFramePr>
          <p:cNvPr id="2" name="Table 12">
            <a:extLst>
              <a:ext uri="{FF2B5EF4-FFF2-40B4-BE49-F238E27FC236}">
                <a16:creationId xmlns:a16="http://schemas.microsoft.com/office/drawing/2014/main" id="{8AEC31C9-9BFA-04BC-B2C5-845C3EA5F49A}"/>
              </a:ext>
            </a:extLst>
          </p:cNvPr>
          <p:cNvGraphicFramePr>
            <a:graphicFrameLocks noGrp="1"/>
          </p:cNvGraphicFramePr>
          <p:nvPr>
            <p:extLst>
              <p:ext uri="{D42A27DB-BD31-4B8C-83A1-F6EECF244321}">
                <p14:modId xmlns:p14="http://schemas.microsoft.com/office/powerpoint/2010/main" val="4185608825"/>
              </p:ext>
            </p:extLst>
          </p:nvPr>
        </p:nvGraphicFramePr>
        <p:xfrm>
          <a:off x="200114" y="875825"/>
          <a:ext cx="11551365" cy="4087039"/>
        </p:xfrm>
        <a:graphic>
          <a:graphicData uri="http://schemas.openxmlformats.org/drawingml/2006/table">
            <a:tbl>
              <a:tblPr firstRow="1" bandRow="1">
                <a:tableStyleId>{5940675A-B579-460E-94D1-54222C63F5DA}</a:tableStyleId>
              </a:tblPr>
              <a:tblGrid>
                <a:gridCol w="804762">
                  <a:extLst>
                    <a:ext uri="{9D8B030D-6E8A-4147-A177-3AD203B41FA5}">
                      <a16:colId xmlns:a16="http://schemas.microsoft.com/office/drawing/2014/main" val="2323611179"/>
                    </a:ext>
                  </a:extLst>
                </a:gridCol>
                <a:gridCol w="910453">
                  <a:extLst>
                    <a:ext uri="{9D8B030D-6E8A-4147-A177-3AD203B41FA5}">
                      <a16:colId xmlns:a16="http://schemas.microsoft.com/office/drawing/2014/main" val="4120118734"/>
                    </a:ext>
                  </a:extLst>
                </a:gridCol>
                <a:gridCol w="1121956">
                  <a:extLst>
                    <a:ext uri="{9D8B030D-6E8A-4147-A177-3AD203B41FA5}">
                      <a16:colId xmlns:a16="http://schemas.microsoft.com/office/drawing/2014/main" val="2651266558"/>
                    </a:ext>
                  </a:extLst>
                </a:gridCol>
                <a:gridCol w="1089274">
                  <a:extLst>
                    <a:ext uri="{9D8B030D-6E8A-4147-A177-3AD203B41FA5}">
                      <a16:colId xmlns:a16="http://schemas.microsoft.com/office/drawing/2014/main" val="187081944"/>
                    </a:ext>
                  </a:extLst>
                </a:gridCol>
                <a:gridCol w="1089274">
                  <a:extLst>
                    <a:ext uri="{9D8B030D-6E8A-4147-A177-3AD203B41FA5}">
                      <a16:colId xmlns:a16="http://schemas.microsoft.com/office/drawing/2014/main" val="4058648912"/>
                    </a:ext>
                  </a:extLst>
                </a:gridCol>
                <a:gridCol w="1089274">
                  <a:extLst>
                    <a:ext uri="{9D8B030D-6E8A-4147-A177-3AD203B41FA5}">
                      <a16:colId xmlns:a16="http://schemas.microsoft.com/office/drawing/2014/main" val="2093929946"/>
                    </a:ext>
                  </a:extLst>
                </a:gridCol>
                <a:gridCol w="1125549">
                  <a:extLst>
                    <a:ext uri="{9D8B030D-6E8A-4147-A177-3AD203B41FA5}">
                      <a16:colId xmlns:a16="http://schemas.microsoft.com/office/drawing/2014/main" val="3110558412"/>
                    </a:ext>
                  </a:extLst>
                </a:gridCol>
                <a:gridCol w="1125549">
                  <a:extLst>
                    <a:ext uri="{9D8B030D-6E8A-4147-A177-3AD203B41FA5}">
                      <a16:colId xmlns:a16="http://schemas.microsoft.com/office/drawing/2014/main" val="4278040420"/>
                    </a:ext>
                  </a:extLst>
                </a:gridCol>
                <a:gridCol w="1053000">
                  <a:extLst>
                    <a:ext uri="{9D8B030D-6E8A-4147-A177-3AD203B41FA5}">
                      <a16:colId xmlns:a16="http://schemas.microsoft.com/office/drawing/2014/main" val="2507871209"/>
                    </a:ext>
                  </a:extLst>
                </a:gridCol>
                <a:gridCol w="1053000">
                  <a:extLst>
                    <a:ext uri="{9D8B030D-6E8A-4147-A177-3AD203B41FA5}">
                      <a16:colId xmlns:a16="http://schemas.microsoft.com/office/drawing/2014/main" val="3739836935"/>
                    </a:ext>
                  </a:extLst>
                </a:gridCol>
                <a:gridCol w="1089274">
                  <a:extLst>
                    <a:ext uri="{9D8B030D-6E8A-4147-A177-3AD203B41FA5}">
                      <a16:colId xmlns:a16="http://schemas.microsoft.com/office/drawing/2014/main" val="2362895601"/>
                    </a:ext>
                  </a:extLst>
                </a:gridCol>
              </a:tblGrid>
              <a:tr h="383719">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HoloLens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Magic Leap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Meta Quest Pro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Vuzix Blade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Vuzix</a:t>
                      </a:r>
                      <a:r>
                        <a:rPr lang="en-US" sz="900">
                          <a:solidFill>
                            <a:schemeClr val="bg1"/>
                          </a:solidFill>
                          <a:latin typeface="+mn-lt"/>
                        </a:rPr>
                        <a:t> M400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Google Glass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extLst>
                  <a:ext uri="{0D108BD9-81ED-4DB2-BD59-A6C34878D82A}">
                    <a16:rowId xmlns:a16="http://schemas.microsoft.com/office/drawing/2014/main" val="762842845"/>
                  </a:ext>
                </a:extLst>
              </a:tr>
              <a:tr h="327277">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a:t>
                      </a:r>
                      <a:r>
                        <a:rPr kumimoji="0" lang="en-US" sz="900" b="0" i="0" u="none" strike="noStrike" kern="1200" cap="none" spc="0" normalizeH="0" baseline="0" noProof="0" dirty="0">
                          <a:ln>
                            <a:noFill/>
                          </a:ln>
                          <a:solidFill>
                            <a:schemeClr val="bg1"/>
                          </a:solidFill>
                          <a:effectLst/>
                          <a:uLnTx/>
                          <a:uFillTx/>
                          <a:latin typeface="+mn-lt"/>
                          <a:ea typeface="+mn-ea"/>
                          <a:cs typeface="+mn-cs"/>
                        </a:rPr>
                        <a:t>Lighting conditions</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9">
                  <a:txBody>
                    <a:bodyPr/>
                    <a:lstStyle/>
                    <a:p>
                      <a:r>
                        <a:rPr lang="en-US" sz="900" dirty="0">
                          <a:latin typeface="+mn-lt"/>
                        </a:rPr>
                        <a:t>Irrespective of AR platforms, their tracking engine performs better or worse in different light conditions due to the fluctuating quality of video frames being captured in different light conditions, making it easy or hard for the tracking engine’s computer vision algorithms to detect a marker in those video frames. In order to choose an AR platform that best accommodates the target lighting conditions:</a:t>
                      </a:r>
                    </a:p>
                    <a:p>
                      <a:pPr marL="342900" indent="-342900">
                        <a:buAutoNum type="arabicParenR"/>
                      </a:pPr>
                      <a:r>
                        <a:rPr lang="en-US" sz="900" dirty="0">
                          <a:latin typeface="+mn-lt"/>
                        </a:rPr>
                        <a:t>Test different candidate AR platforms in different lighting conditions and choose the most performant one </a:t>
                      </a:r>
                    </a:p>
                    <a:p>
                      <a:pPr marL="342900" indent="-342900">
                        <a:buAutoNum type="arabicParenR"/>
                      </a:pPr>
                      <a:r>
                        <a:rPr lang="en-US" sz="900" dirty="0">
                          <a:latin typeface="+mn-lt"/>
                        </a:rPr>
                        <a:t>Or: customize the tracking engine’s computer </a:t>
                      </a:r>
                      <a:r>
                        <a:rPr lang="en-US" sz="900">
                          <a:latin typeface="+mn-lt"/>
                        </a:rPr>
                        <a:t>vision algorithms </a:t>
                      </a:r>
                      <a:endParaRPr lang="en-US" sz="900" dirty="0">
                        <a:latin typeface="+mn-lt"/>
                      </a:endParaRPr>
                    </a:p>
                    <a:p>
                      <a:pPr marL="342900" indent="-342900">
                        <a:buAutoNum type="arabicParenR"/>
                      </a:pPr>
                      <a:r>
                        <a:rPr lang="en-US" sz="900" dirty="0">
                          <a:latin typeface="+mn-lt"/>
                        </a:rPr>
                        <a:t>Or: customize the camera’s properties to improve the quality of the captured video frames e.g., reduce the camera’s exposure level in an overly bright environment (</a:t>
                      </a:r>
                      <a:r>
                        <a:rPr lang="en-US" sz="900" dirty="0">
                          <a:latin typeface="+mn-lt"/>
                          <a:hlinkClick r:id="rId4"/>
                        </a:rPr>
                        <a:t>source</a:t>
                      </a:r>
                      <a:r>
                        <a:rPr lang="en-US" sz="900" dirty="0">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250"/>
                    </a:p>
                  </a:txBody>
                  <a:tcPr>
                    <a:solidFill>
                      <a:schemeClr val="bg1"/>
                    </a:solidFill>
                  </a:tcPr>
                </a:tc>
                <a:tc hMerge="1">
                  <a:txBody>
                    <a:bodyPr/>
                    <a:lstStyle/>
                    <a:p>
                      <a:endParaRPr lang="en-US"/>
                    </a:p>
                  </a:txBody>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2. </a:t>
                      </a:r>
                      <a:r>
                        <a:rPr kumimoji="0" lang="en-US" sz="900" b="0" i="0" u="none" strike="noStrike" kern="1200" cap="none" spc="0" normalizeH="0" baseline="0" noProof="0" dirty="0">
                          <a:ln>
                            <a:noFill/>
                          </a:ln>
                          <a:solidFill>
                            <a:schemeClr val="bg1"/>
                          </a:solidFill>
                          <a:effectLst/>
                          <a:uLnTx/>
                          <a:uFillTx/>
                          <a:latin typeface="+mn-lt"/>
                          <a:ea typeface="+mn-ea"/>
                          <a:cs typeface="+mn-cs"/>
                        </a:rPr>
                        <a:t>Network 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Offline mode supported when implementing </a:t>
                      </a:r>
                      <a:r>
                        <a:rPr lang="en-US" sz="900" dirty="0">
                          <a:latin typeface="+mn-lt"/>
                          <a:hlinkClick r:id="rId5"/>
                        </a:rPr>
                        <a:t>Service Worker</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Offline mode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Offline mode supported with </a:t>
                      </a:r>
                      <a:r>
                        <a:rPr lang="en-US" sz="900">
                          <a:latin typeface="+mn-lt"/>
                          <a:hlinkClick r:id="rId6"/>
                        </a:rPr>
                        <a:t>offline subscription</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Work instructions in </a:t>
                      </a:r>
                      <a:r>
                        <a:rPr lang="en-US" sz="900" dirty="0">
                          <a:latin typeface="+mn-lt"/>
                          <a:hlinkClick r:id="rId7"/>
                        </a:rPr>
                        <a:t>Dynamics 365 Guides</a:t>
                      </a:r>
                      <a:r>
                        <a:rPr lang="en-US" sz="900" dirty="0">
                          <a:latin typeface="+mn-lt"/>
                        </a:rPr>
                        <a:t> support offline mode with limitations (e.g., no video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35094896"/>
                  </a:ext>
                </a:extLst>
              </a:tr>
              <a:tr h="0">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a:t>
                      </a:r>
                      <a:r>
                        <a:rPr kumimoji="0" lang="en-US" sz="900" b="0" i="0" u="none" strike="noStrike" kern="1200" cap="none" spc="0" normalizeH="0" baseline="0" noProof="0" dirty="0">
                          <a:ln>
                            <a:noFill/>
                          </a:ln>
                          <a:solidFill>
                            <a:schemeClr val="bg1"/>
                          </a:solidFill>
                          <a:effectLst/>
                          <a:uLnTx/>
                          <a:uFillTx/>
                          <a:latin typeface="+mn-lt"/>
                          <a:ea typeface="+mn-ea"/>
                          <a:cs typeface="+mn-cs"/>
                        </a:rPr>
                        <a:t>Noise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Device-specific</a:t>
                      </a:r>
                    </a:p>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9"/>
                        </a:rPr>
                        <a:t>5 noise 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0"/>
                        </a:rPr>
                        <a:t>2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11"/>
                        </a:rPr>
                        <a:t>3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3 noise cancelling microphones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5097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4. Operating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3"/>
                        </a:rPr>
                        <a:t>10°C to 35°C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4"/>
                        </a:rPr>
                        <a:t>10°C to 30°C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a:t>
                      </a:r>
                      <a:r>
                        <a:rPr lang="en-US" sz="900" b="0" i="0">
                          <a:solidFill>
                            <a:srgbClr val="1C1D1D"/>
                          </a:solidFill>
                          <a:effectLst/>
                          <a:latin typeface="+mn-lt"/>
                          <a:hlinkClick r:id="rId15"/>
                        </a:rPr>
                        <a:t>°</a:t>
                      </a:r>
                      <a:r>
                        <a:rPr lang="en-US" sz="900">
                          <a:latin typeface="+mn-lt"/>
                          <a:hlinkClick r:id="rId15"/>
                        </a:rPr>
                        <a:t>C to 35</a:t>
                      </a:r>
                      <a:r>
                        <a:rPr lang="en-US" sz="900" b="0" i="0">
                          <a:solidFill>
                            <a:srgbClr val="1C1D1D"/>
                          </a:solidFill>
                          <a:effectLst/>
                          <a:latin typeface="+mn-lt"/>
                          <a:hlinkClick r:id="rId15"/>
                        </a:rPr>
                        <a:t>°</a:t>
                      </a:r>
                      <a:r>
                        <a:rPr lang="en-US" sz="900">
                          <a:latin typeface="+mn-lt"/>
                          <a:hlinkClick r:id="rId15"/>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-20</a:t>
                      </a:r>
                      <a:r>
                        <a:rPr lang="en-US" sz="900" b="0" i="0">
                          <a:solidFill>
                            <a:srgbClr val="1C1D1D"/>
                          </a:solidFill>
                          <a:effectLst/>
                          <a:latin typeface="+mn-lt"/>
                          <a:hlinkClick r:id="rId11"/>
                        </a:rPr>
                        <a:t>°</a:t>
                      </a:r>
                      <a:r>
                        <a:rPr lang="en-US" sz="900">
                          <a:latin typeface="+mn-lt"/>
                          <a:hlinkClick r:id="rId11"/>
                        </a:rPr>
                        <a:t>C to 45</a:t>
                      </a:r>
                      <a:r>
                        <a:rPr lang="en-US" sz="900" b="0" i="0">
                          <a:solidFill>
                            <a:srgbClr val="1C1D1D"/>
                          </a:solidFill>
                          <a:effectLst/>
                          <a:latin typeface="+mn-lt"/>
                          <a:hlinkClick r:id="rId11"/>
                        </a:rPr>
                        <a:t>°</a:t>
                      </a:r>
                      <a:r>
                        <a:rPr lang="en-US" sz="900">
                          <a:latin typeface="+mn-lt"/>
                          <a:hlinkClick r:id="rId11"/>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0°C to 35°C</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5512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5. Operating humidity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6"/>
                        </a:rPr>
                        <a:t>5%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715295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6. </a:t>
                      </a:r>
                      <a:r>
                        <a:rPr kumimoji="0" lang="en-US" sz="900" b="0" i="0" u="none" strike="noStrike" kern="1200" cap="none" spc="0" normalizeH="0" baseline="0" noProof="0" dirty="0">
                          <a:ln>
                            <a:noFill/>
                          </a:ln>
                          <a:solidFill>
                            <a:schemeClr val="bg1"/>
                          </a:solidFill>
                          <a:effectLst/>
                          <a:uLnTx/>
                          <a:uFillTx/>
                          <a:latin typeface="+mn-lt"/>
                          <a:ea typeface="+mn-ea"/>
                          <a:cs typeface="+mn-cs"/>
                        </a:rPr>
                        <a:t>Drop-safe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7"/>
                        </a:rPr>
                        <a:t>MIL-STD-810G certification</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58539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Water/ Dustproof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8"/>
                        </a:rPr>
                        <a:t>IP50 Dust proof</a:t>
                      </a:r>
                      <a:r>
                        <a:rPr lang="en-US" sz="900">
                          <a:latin typeface="+mn-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1"/>
                        </a:rPr>
                        <a:t>IP67 </a:t>
                      </a:r>
                    </a:p>
                    <a:p>
                      <a:r>
                        <a:rPr lang="en-US" sz="700" dirty="0">
                          <a:latin typeface="+mn-lt"/>
                          <a:hlinkClick r:id="rId11"/>
                        </a:rPr>
                        <a:t>Dust + water protection certification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IP53</a:t>
                      </a:r>
                    </a:p>
                    <a:p>
                      <a:r>
                        <a:rPr lang="en-US" sz="700" dirty="0">
                          <a:latin typeface="+mn-lt"/>
                          <a:hlinkClick r:id="rId12"/>
                        </a:rPr>
                        <a:t>(Resistant to water spray and limited dust ingression)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646481"/>
                  </a:ext>
                </a:extLst>
              </a:tr>
            </a:tbl>
          </a:graphicData>
        </a:graphic>
      </p:graphicFrame>
    </p:spTree>
    <p:extLst>
      <p:ext uri="{BB962C8B-B14F-4D97-AF65-F5344CB8AC3E}">
        <p14:creationId xmlns:p14="http://schemas.microsoft.com/office/powerpoint/2010/main" val="1320579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002454844"/>
              </p:ext>
            </p:extLst>
          </p:nvPr>
        </p:nvGraphicFramePr>
        <p:xfrm>
          <a:off x="200113" y="875825"/>
          <a:ext cx="11551366" cy="4434840"/>
        </p:xfrm>
        <a:graphic>
          <a:graphicData uri="http://schemas.openxmlformats.org/drawingml/2006/table">
            <a:tbl>
              <a:tblPr firstRow="1" bandRow="1">
                <a:tableStyleId>{5940675A-B579-460E-94D1-54222C63F5DA}</a:tableStyleId>
              </a:tblPr>
              <a:tblGrid>
                <a:gridCol w="804689">
                  <a:extLst>
                    <a:ext uri="{9D8B030D-6E8A-4147-A177-3AD203B41FA5}">
                      <a16:colId xmlns:a16="http://schemas.microsoft.com/office/drawing/2014/main" val="2323611179"/>
                    </a:ext>
                  </a:extLst>
                </a:gridCol>
                <a:gridCol w="915757">
                  <a:extLst>
                    <a:ext uri="{9D8B030D-6E8A-4147-A177-3AD203B41FA5}">
                      <a16:colId xmlns:a16="http://schemas.microsoft.com/office/drawing/2014/main" val="4120118734"/>
                    </a:ext>
                  </a:extLst>
                </a:gridCol>
                <a:gridCol w="1189315">
                  <a:extLst>
                    <a:ext uri="{9D8B030D-6E8A-4147-A177-3AD203B41FA5}">
                      <a16:colId xmlns:a16="http://schemas.microsoft.com/office/drawing/2014/main" val="2651266558"/>
                    </a:ext>
                  </a:extLst>
                </a:gridCol>
                <a:gridCol w="1043272">
                  <a:extLst>
                    <a:ext uri="{9D8B030D-6E8A-4147-A177-3AD203B41FA5}">
                      <a16:colId xmlns:a16="http://schemas.microsoft.com/office/drawing/2014/main" val="187081944"/>
                    </a:ext>
                  </a:extLst>
                </a:gridCol>
                <a:gridCol w="1080202">
                  <a:extLst>
                    <a:ext uri="{9D8B030D-6E8A-4147-A177-3AD203B41FA5}">
                      <a16:colId xmlns:a16="http://schemas.microsoft.com/office/drawing/2014/main" val="2297436388"/>
                    </a:ext>
                  </a:extLst>
                </a:gridCol>
                <a:gridCol w="1089433">
                  <a:extLst>
                    <a:ext uri="{9D8B030D-6E8A-4147-A177-3AD203B41FA5}">
                      <a16:colId xmlns:a16="http://schemas.microsoft.com/office/drawing/2014/main" val="2093929946"/>
                    </a:ext>
                  </a:extLst>
                </a:gridCol>
                <a:gridCol w="1107898">
                  <a:extLst>
                    <a:ext uri="{9D8B030D-6E8A-4147-A177-3AD203B41FA5}">
                      <a16:colId xmlns:a16="http://schemas.microsoft.com/office/drawing/2014/main" val="3110558412"/>
                    </a:ext>
                  </a:extLst>
                </a:gridCol>
                <a:gridCol w="1126364">
                  <a:extLst>
                    <a:ext uri="{9D8B030D-6E8A-4147-A177-3AD203B41FA5}">
                      <a16:colId xmlns:a16="http://schemas.microsoft.com/office/drawing/2014/main" val="2077695949"/>
                    </a:ext>
                  </a:extLst>
                </a:gridCol>
                <a:gridCol w="1052503">
                  <a:extLst>
                    <a:ext uri="{9D8B030D-6E8A-4147-A177-3AD203B41FA5}">
                      <a16:colId xmlns:a16="http://schemas.microsoft.com/office/drawing/2014/main" val="2507871209"/>
                    </a:ext>
                  </a:extLst>
                </a:gridCol>
                <a:gridCol w="1052503">
                  <a:extLst>
                    <a:ext uri="{9D8B030D-6E8A-4147-A177-3AD203B41FA5}">
                      <a16:colId xmlns:a16="http://schemas.microsoft.com/office/drawing/2014/main" val="3739836935"/>
                    </a:ext>
                  </a:extLst>
                </a:gridCol>
                <a:gridCol w="1089430">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rPr>
                        <a:t>WebAR</a:t>
                      </a:r>
                    </a:p>
                    <a:p>
                      <a:pPr algn="ctr"/>
                      <a:r>
                        <a:rPr lang="en-US" sz="900" dirty="0">
                          <a:solidFill>
                            <a:schemeClr val="bg1"/>
                          </a:solidFill>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rPr>
                        <a:t>Native AR</a:t>
                      </a:r>
                    </a:p>
                    <a:p>
                      <a:pPr algn="ctr"/>
                      <a:r>
                        <a:rPr lang="en-US" sz="900" dirty="0">
                          <a:solidFill>
                            <a:schemeClr val="bg1"/>
                          </a:solidFill>
                        </a:rPr>
                        <a:t>(Android, iOS)</a:t>
                      </a:r>
                    </a:p>
                  </a:txBody>
                  <a:tcPr>
                    <a:solidFill>
                      <a:srgbClr val="A100FF"/>
                    </a:solidFill>
                  </a:tcPr>
                </a:tc>
                <a:tc>
                  <a:txBody>
                    <a:bodyPr/>
                    <a:lstStyle/>
                    <a:p>
                      <a:pPr algn="ctr"/>
                      <a:r>
                        <a:rPr lang="en-US" sz="900" err="1">
                          <a:solidFill>
                            <a:schemeClr val="bg1"/>
                          </a:solidFill>
                        </a:rPr>
                        <a:t>Varjo</a:t>
                      </a:r>
                      <a:r>
                        <a:rPr lang="en-US" sz="900">
                          <a:solidFill>
                            <a:schemeClr val="bg1"/>
                          </a:solidFill>
                        </a:rPr>
                        <a:t> XR-3 (2020)</a:t>
                      </a:r>
                    </a:p>
                  </a:txBody>
                  <a:tcPr>
                    <a:solidFill>
                      <a:srgbClr val="A100FF"/>
                    </a:solidFill>
                  </a:tcPr>
                </a:tc>
                <a:tc>
                  <a:txBody>
                    <a:bodyPr/>
                    <a:lstStyle/>
                    <a:p>
                      <a:pPr algn="ctr"/>
                      <a:r>
                        <a:rPr lang="en-US" sz="900">
                          <a:solidFill>
                            <a:schemeClr val="bg1"/>
                          </a:solidFill>
                        </a:rPr>
                        <a:t>HoloLens 2 (2019)</a:t>
                      </a:r>
                    </a:p>
                  </a:txBody>
                  <a:tcPr>
                    <a:solidFill>
                      <a:srgbClr val="A100FF"/>
                    </a:solidFill>
                  </a:tcPr>
                </a:tc>
                <a:tc>
                  <a:txBody>
                    <a:bodyPr/>
                    <a:lstStyle/>
                    <a:p>
                      <a:pPr algn="ctr"/>
                      <a:r>
                        <a:rPr lang="en-US" sz="900">
                          <a:solidFill>
                            <a:schemeClr val="bg1"/>
                          </a:solidFill>
                        </a:rPr>
                        <a:t>Magic Leap 2 (2022)</a:t>
                      </a:r>
                    </a:p>
                  </a:txBody>
                  <a:tcPr>
                    <a:solidFill>
                      <a:srgbClr val="A100FF"/>
                    </a:solidFill>
                  </a:tcPr>
                </a:tc>
                <a:tc>
                  <a:txBody>
                    <a:bodyPr/>
                    <a:lstStyle/>
                    <a:p>
                      <a:pPr algn="ctr"/>
                      <a:r>
                        <a:rPr lang="en-US" sz="900">
                          <a:solidFill>
                            <a:schemeClr val="bg1"/>
                          </a:solidFill>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rPr>
                        <a:t>Vuzix</a:t>
                      </a:r>
                      <a:r>
                        <a:rPr lang="en-US" sz="900">
                          <a:solidFill>
                            <a:schemeClr val="bg1"/>
                          </a:solidFill>
                        </a:rPr>
                        <a:t> Blade 2 (2022)</a:t>
                      </a:r>
                    </a:p>
                  </a:txBody>
                  <a:tcPr>
                    <a:solidFill>
                      <a:srgbClr val="A100FF"/>
                    </a:solidFill>
                  </a:tcPr>
                </a:tc>
                <a:tc>
                  <a:txBody>
                    <a:bodyPr/>
                    <a:lstStyle/>
                    <a:p>
                      <a:pPr algn="ctr"/>
                      <a:r>
                        <a:rPr lang="en-US" sz="900">
                          <a:solidFill>
                            <a:schemeClr val="bg1"/>
                          </a:solidFill>
                        </a:rPr>
                        <a:t>Vuzix M400 (2020)</a:t>
                      </a:r>
                    </a:p>
                  </a:txBody>
                  <a:tcPr>
                    <a:solidFill>
                      <a:srgbClr val="A100FF"/>
                    </a:solidFill>
                  </a:tcPr>
                </a:tc>
                <a:tc>
                  <a:txBody>
                    <a:bodyPr/>
                    <a:lstStyle/>
                    <a:p>
                      <a:pPr algn="ctr"/>
                      <a:r>
                        <a:rPr lang="en-US" sz="90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8. Compliance with health/ safety standards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92075" indent="-92075">
                        <a:buFont typeface="Arial" panose="020B0604020202020204" pitchFamily="34" charset="0"/>
                        <a:buChar char="•"/>
                      </a:pPr>
                      <a:r>
                        <a:rPr lang="pl-PL" sz="900">
                          <a:latin typeface="+mn-lt"/>
                          <a:hlinkClick r:id="rId5"/>
                        </a:rPr>
                        <a:t>ANSI Z87.1, CSA Z94.3 and EN 166</a:t>
                      </a:r>
                      <a:r>
                        <a:rPr lang="en-US" sz="900">
                          <a:latin typeface="+mn-lt"/>
                          <a:hlinkClick r:id="rId5"/>
                        </a:rPr>
                        <a:t> certifications for eye safety</a:t>
                      </a:r>
                      <a:r>
                        <a:rPr lang="en-US" sz="900">
                          <a:latin typeface="+mn-lt"/>
                        </a:rPr>
                        <a:t>.</a:t>
                      </a:r>
                    </a:p>
                    <a:p>
                      <a:pPr marL="92075" indent="-92075">
                        <a:buFont typeface="Arial" panose="020B0604020202020204" pitchFamily="34" charset="0"/>
                        <a:buChar char="•"/>
                      </a:pPr>
                      <a:r>
                        <a:rPr lang="en-US" sz="900">
                          <a:latin typeface="+mn-lt"/>
                          <a:hlinkClick r:id="rId6"/>
                        </a:rPr>
                        <a:t>Hardhat-integrated</a:t>
                      </a:r>
                      <a:r>
                        <a:rPr lang="en-US" sz="900">
                          <a:latin typeface="+mn-lt"/>
                        </a:rPr>
                        <a:t>;</a:t>
                      </a:r>
                    </a:p>
                    <a:p>
                      <a:pPr marL="92075" indent="-92075">
                        <a:buFont typeface="Arial" panose="020B0604020202020204" pitchFamily="34" charset="0"/>
                        <a:buChar char="•"/>
                      </a:pPr>
                      <a:r>
                        <a:rPr lang="en-US" sz="900">
                          <a:latin typeface="+mn-lt"/>
                          <a:hlinkClick r:id="rId7"/>
                        </a:rPr>
                        <a:t>Compliant with regulated environments e.g., clean rooms</a:t>
                      </a:r>
                      <a:r>
                        <a:rPr lang="en-US" sz="900">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IEC 60601 certifications for medical use</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85725" indent="-85725">
                        <a:buFont typeface="Arial" panose="020B0604020202020204" pitchFamily="34" charset="0"/>
                        <a:buChar char="•"/>
                      </a:pPr>
                      <a:r>
                        <a:rPr lang="en-US" sz="900">
                          <a:latin typeface="+mn-lt"/>
                          <a:hlinkClick r:id="rId9"/>
                        </a:rPr>
                        <a:t>UV protection lens; </a:t>
                      </a:r>
                    </a:p>
                    <a:p>
                      <a:pPr marL="85725" indent="-85725">
                        <a:buFont typeface="Arial" panose="020B0604020202020204" pitchFamily="34" charset="0"/>
                        <a:buChar char="•"/>
                      </a:pPr>
                      <a:r>
                        <a:rPr lang="en-US" sz="900">
                          <a:latin typeface="+mn-lt"/>
                          <a:hlinkClick r:id="rId9"/>
                        </a:rPr>
                        <a:t>ANSI Z87.1 for eye safety.</a:t>
                      </a:r>
                      <a:r>
                        <a:rPr lang="en-US" sz="900">
                          <a:latin typeface="+mn-lt"/>
                        </a:rPr>
                        <a:t>;</a:t>
                      </a:r>
                    </a:p>
                  </a:txBody>
                  <a:tcPr>
                    <a:solidFill>
                      <a:schemeClr val="bg1"/>
                    </a:solidFill>
                  </a:tcPr>
                </a:tc>
                <a:tc>
                  <a:txBody>
                    <a:bodyPr/>
                    <a:lstStyle/>
                    <a:p>
                      <a:pPr marL="85725" indent="-85725">
                        <a:buFont typeface="Arial" panose="020B0604020202020204" pitchFamily="34" charset="0"/>
                        <a:buChar char="•"/>
                      </a:pPr>
                      <a:r>
                        <a:rPr lang="en-US" sz="900">
                          <a:latin typeface="+mn-lt"/>
                          <a:hlinkClick r:id="rId10"/>
                        </a:rPr>
                        <a:t>IEC 60601 certifications for medical use</a:t>
                      </a:r>
                      <a:endParaRPr lang="en-US" sz="900">
                        <a:latin typeface="+mn-lt"/>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latin typeface="+mn-lt"/>
                          <a:hlinkClick r:id="rId11"/>
                        </a:rPr>
                        <a:t>Comes with hardhat mount;</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extLst>
                  <a:ext uri="{0D108BD9-81ED-4DB2-BD59-A6C34878D82A}">
                    <a16:rowId xmlns:a16="http://schemas.microsoft.com/office/drawing/2014/main" val="3135123903"/>
                  </a:ext>
                </a:extLst>
              </a:tr>
              <a:tr h="331748">
                <a:tc rowSpan="2">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9. Hand usage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gridSpan="2">
                  <a:txBody>
                    <a:bodyPr/>
                    <a:lstStyle/>
                    <a:p>
                      <a:r>
                        <a:rPr lang="en-US" sz="900" dirty="0"/>
                        <a:t>One hand occupied to hold mobile device.</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a:t>One hand occupied</a:t>
                      </a:r>
                    </a:p>
                  </a:txBody>
                  <a:tcPr>
                    <a:solidFill>
                      <a:schemeClr val="bg1"/>
                    </a:solidFill>
                  </a:tcPr>
                </a:tc>
                <a:tc>
                  <a:txBody>
                    <a:bodyPr/>
                    <a:lstStyle/>
                    <a:p>
                      <a:r>
                        <a:rPr lang="en-US" sz="900">
                          <a:hlinkClick r:id="rId12"/>
                        </a:rPr>
                        <a:t>Hands-free</a:t>
                      </a:r>
                      <a:r>
                        <a:rPr lang="en-US" sz="900"/>
                        <a:t> </a:t>
                      </a:r>
                    </a:p>
                  </a:txBody>
                  <a:tcPr>
                    <a:solidFill>
                      <a:schemeClr val="bg1"/>
                    </a:solidFill>
                  </a:tcPr>
                </a:tc>
                <a:tc>
                  <a:txBody>
                    <a:bodyPr/>
                    <a:lstStyle/>
                    <a:p>
                      <a:r>
                        <a:rPr lang="en-US" sz="900">
                          <a:hlinkClick r:id="rId13"/>
                        </a:rPr>
                        <a:t>Hands-free</a:t>
                      </a:r>
                      <a:endParaRPr lang="en-US" sz="900"/>
                    </a:p>
                  </a:txBody>
                  <a:tcPr>
                    <a:solidFill>
                      <a:schemeClr val="bg1"/>
                    </a:solidFill>
                  </a:tcPr>
                </a:tc>
                <a:tc>
                  <a:txBody>
                    <a:bodyPr/>
                    <a:lstStyle/>
                    <a:p>
                      <a:r>
                        <a:rPr lang="en-US" sz="900">
                          <a:hlinkClick r:id="rId14"/>
                        </a:rPr>
                        <a:t>Hands-free with one hand-held controller</a:t>
                      </a:r>
                      <a:endParaRPr lang="en-US" sz="900"/>
                    </a:p>
                  </a:txBody>
                  <a:tcPr>
                    <a:solidFill>
                      <a:schemeClr val="bg1"/>
                    </a:solidFill>
                  </a:tcPr>
                </a:tc>
                <a:tc>
                  <a:txBody>
                    <a:bodyPr/>
                    <a:lstStyle/>
                    <a:p>
                      <a:r>
                        <a:rPr lang="en-US" sz="900">
                          <a:hlinkClick r:id="rId15"/>
                        </a:rPr>
                        <a:t>Hands-free with two hand-held controllers</a:t>
                      </a:r>
                      <a:endParaRPr lang="en-US" sz="900"/>
                    </a:p>
                  </a:txBody>
                  <a:tcPr>
                    <a:solidFill>
                      <a:schemeClr val="bg1"/>
                    </a:solidFill>
                  </a:tcPr>
                </a:tc>
                <a:tc>
                  <a:txBody>
                    <a:bodyPr/>
                    <a:lstStyle/>
                    <a:p>
                      <a:r>
                        <a:rPr lang="en-US" sz="900">
                          <a:hlinkClick r:id="rId9"/>
                        </a:rPr>
                        <a:t>Hands-free</a:t>
                      </a:r>
                      <a:endParaRPr lang="en-US" sz="900"/>
                    </a:p>
                  </a:txBody>
                  <a:tcPr>
                    <a:solidFill>
                      <a:schemeClr val="bg1"/>
                    </a:solidFill>
                  </a:tcPr>
                </a:tc>
                <a:tc>
                  <a:txBody>
                    <a:bodyPr/>
                    <a:lstStyle/>
                    <a:p>
                      <a:r>
                        <a:rPr lang="en-US" sz="900">
                          <a:hlinkClick r:id="rId16"/>
                        </a:rPr>
                        <a:t>Hands-free</a:t>
                      </a:r>
                      <a:endParaRPr lang="en-US" sz="900"/>
                    </a:p>
                  </a:txBody>
                  <a:tcPr>
                    <a:solidFill>
                      <a:schemeClr val="bg1"/>
                    </a:solidFill>
                  </a:tcPr>
                </a:tc>
                <a:tc>
                  <a:txBody>
                    <a:bodyPr/>
                    <a:lstStyle/>
                    <a:p>
                      <a:r>
                        <a:rPr lang="en-US" sz="900" dirty="0">
                          <a:hlinkClick r:id="rId17"/>
                        </a:rPr>
                        <a:t>Hands-free</a:t>
                      </a:r>
                      <a:endParaRPr lang="en-US" sz="900" dirty="0"/>
                    </a:p>
                  </a:txBody>
                  <a:tcPr>
                    <a:solidFill>
                      <a:schemeClr val="bg1"/>
                    </a:solidFill>
                  </a:tcPr>
                </a:tc>
                <a:extLst>
                  <a:ext uri="{0D108BD9-81ED-4DB2-BD59-A6C34878D82A}">
                    <a16:rowId xmlns:a16="http://schemas.microsoft.com/office/drawing/2014/main" val="1121296619"/>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10. User interactions</a:t>
                      </a:r>
                    </a:p>
                    <a:p>
                      <a:endParaRPr lang="en-US" sz="900" dirty="0">
                        <a:solidFill>
                          <a:schemeClr val="bg1"/>
                        </a:solidFill>
                      </a:endParaRP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Hand tracking possible when implementing hand tracking engines like </a:t>
                      </a:r>
                      <a:r>
                        <a:rPr lang="en-US" sz="900" dirty="0" err="1">
                          <a:hlinkClick r:id="rId18"/>
                        </a:rPr>
                        <a:t>Ultraleap</a:t>
                      </a:r>
                      <a:r>
                        <a:rPr lang="en-US" sz="900" dirty="0"/>
                        <a:t> and </a:t>
                      </a:r>
                      <a:r>
                        <a:rPr lang="en-US" sz="900" dirty="0">
                          <a:hlinkClick r:id="rId19"/>
                        </a:rPr>
                        <a:t>Handtrack.js</a:t>
                      </a:r>
                      <a:r>
                        <a:rPr lang="en-US" sz="9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Voice commands are possible using speech recognition APIs like </a:t>
                      </a:r>
                      <a:r>
                        <a:rPr lang="en-US" sz="900" dirty="0">
                          <a:hlinkClick r:id="rId20"/>
                        </a:rPr>
                        <a:t>Web Speech API</a:t>
                      </a:r>
                      <a:r>
                        <a:rPr lang="en-US" sz="900" dirty="0"/>
                        <a:t> (for web AR) or </a:t>
                      </a:r>
                      <a:r>
                        <a:rPr lang="en-US" sz="900" dirty="0">
                          <a:hlinkClick r:id="rId21"/>
                        </a:rPr>
                        <a:t>Cordova Speech Recognition API</a:t>
                      </a:r>
                      <a:r>
                        <a:rPr lang="en-US" sz="900" dirty="0"/>
                        <a:t> (native AR Android/ iOS);</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Hand tracking possible when implementing hand tracking engines like </a:t>
                      </a:r>
                      <a:r>
                        <a:rPr lang="en-US" sz="1200" err="1">
                          <a:hlinkClick r:id="rId18"/>
                        </a:rPr>
                        <a:t>Ultraleap</a:t>
                      </a:r>
                      <a:r>
                        <a:rPr lang="en-US" sz="1200"/>
                        <a:t> and </a:t>
                      </a:r>
                      <a:r>
                        <a:rPr lang="en-US" sz="1200">
                          <a:hlinkClick r:id="rId19"/>
                        </a:rPr>
                        <a:t>Handtrack.js</a:t>
                      </a:r>
                      <a:endParaRPr lang="en-US" sz="1200"/>
                    </a:p>
                    <a:p>
                      <a:endParaRPr lang="en-US" sz="120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2"/>
                        </a:rPr>
                        <a:t>Eye tracking</a:t>
                      </a:r>
                      <a:r>
                        <a:rPr lang="en-US" sz="9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3"/>
                        </a:rPr>
                        <a:t>Headset and controller tracking</a:t>
                      </a:r>
                      <a:r>
                        <a:rPr lang="en-US" sz="900"/>
                        <a:t>;</a:t>
                      </a:r>
                    </a:p>
                  </a:txBody>
                  <a:tcPr>
                    <a:solidFill>
                      <a:schemeClr val="bg1"/>
                    </a:solidFill>
                  </a:tcPr>
                </a:tc>
                <a:tc>
                  <a:txBody>
                    <a:bodyPr/>
                    <a:lstStyle/>
                    <a:p>
                      <a:r>
                        <a:rPr lang="en-US" sz="900">
                          <a:hlinkClick r:id="rId24"/>
                        </a:rPr>
                        <a:t>Voice command</a:t>
                      </a:r>
                      <a:r>
                        <a:rPr lang="en-US" sz="900"/>
                        <a:t>; </a:t>
                      </a:r>
                    </a:p>
                    <a:p>
                      <a:r>
                        <a:rPr lang="en-US" sz="900">
                          <a:hlinkClick r:id="rId25"/>
                        </a:rPr>
                        <a:t>Eye tracking</a:t>
                      </a:r>
                      <a:r>
                        <a:rPr lang="en-US" sz="900"/>
                        <a:t>; </a:t>
                      </a:r>
                      <a:r>
                        <a:rPr lang="en-US" sz="900">
                          <a:hlinkClick r:id="rId26"/>
                        </a:rPr>
                        <a:t>Headset tracking</a:t>
                      </a:r>
                      <a:r>
                        <a:rPr lang="en-US" sz="900"/>
                        <a:t>; </a:t>
                      </a:r>
                    </a:p>
                    <a:p>
                      <a:r>
                        <a:rPr lang="en-US" sz="900">
                          <a:hlinkClick r:id="rId27"/>
                        </a:rPr>
                        <a:t>Hand tracking</a:t>
                      </a:r>
                      <a:r>
                        <a:rPr lang="en-US" sz="900"/>
                        <a:t>;</a:t>
                      </a:r>
                    </a:p>
                  </a:txBody>
                  <a:tcPr>
                    <a:solidFill>
                      <a:schemeClr val="bg1"/>
                    </a:solidFill>
                  </a:tcPr>
                </a:tc>
                <a:tc>
                  <a:txBody>
                    <a:bodyPr/>
                    <a:lstStyle/>
                    <a:p>
                      <a:r>
                        <a:rPr lang="en-US" sz="900">
                          <a:hlinkClick r:id="rId14"/>
                        </a:rPr>
                        <a:t>Eye tracking; Hand tracking; Voice commands;</a:t>
                      </a:r>
                    </a:p>
                    <a:p>
                      <a:r>
                        <a:rPr lang="en-US" sz="900">
                          <a:hlinkClick r:id="rId14"/>
                        </a:rPr>
                        <a:t>Controller tracking</a:t>
                      </a:r>
                      <a:endParaRPr lang="en-US" sz="900"/>
                    </a:p>
                    <a:p>
                      <a:endParaRPr lang="en-US" sz="900"/>
                    </a:p>
                  </a:txBody>
                  <a:tcPr>
                    <a:solidFill>
                      <a:schemeClr val="bg1"/>
                    </a:solidFill>
                  </a:tcPr>
                </a:tc>
                <a:tc>
                  <a:txBody>
                    <a:bodyPr/>
                    <a:lstStyle/>
                    <a:p>
                      <a:r>
                        <a:rPr lang="en-US" sz="900">
                          <a:hlinkClick r:id="rId28"/>
                        </a:rPr>
                        <a:t>Eye tracking;</a:t>
                      </a:r>
                    </a:p>
                    <a:p>
                      <a:r>
                        <a:rPr lang="en-US" sz="900">
                          <a:hlinkClick r:id="rId28"/>
                        </a:rPr>
                        <a:t>Controller tracking</a:t>
                      </a:r>
                      <a:r>
                        <a:rPr lang="en-US" sz="900"/>
                        <a:t>;</a:t>
                      </a:r>
                    </a:p>
                    <a:p>
                      <a:r>
                        <a:rPr lang="en-US" sz="900">
                          <a:hlinkClick r:id="rId29"/>
                        </a:rPr>
                        <a:t>Hand tracking</a:t>
                      </a:r>
                      <a:r>
                        <a:rPr lang="en-US" sz="900"/>
                        <a:t>;</a:t>
                      </a:r>
                    </a:p>
                    <a:p>
                      <a:endParaRPr lang="en-US" sz="900"/>
                    </a:p>
                    <a:p>
                      <a:endParaRPr lang="en-US" sz="900"/>
                    </a:p>
                  </a:txBody>
                  <a:tcPr>
                    <a:solidFill>
                      <a:schemeClr val="bg1"/>
                    </a:solidFill>
                  </a:tcPr>
                </a:tc>
                <a:tc>
                  <a:txBody>
                    <a:bodyPr/>
                    <a:lstStyle/>
                    <a:p>
                      <a:r>
                        <a:rPr lang="en-US" sz="900">
                          <a:hlinkClick r:id="rId30"/>
                        </a:rPr>
                        <a:t>Touchpad gestures</a:t>
                      </a:r>
                      <a:r>
                        <a:rPr lang="en-US" sz="900"/>
                        <a:t>; </a:t>
                      </a:r>
                      <a:r>
                        <a:rPr lang="en-US" sz="900">
                          <a:hlinkClick r:id="rId31"/>
                        </a:rPr>
                        <a:t>Voice control</a:t>
                      </a:r>
                      <a:r>
                        <a:rPr lang="en-US" sz="90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31"/>
                        </a:rPr>
                        <a:t>Voice control</a:t>
                      </a:r>
                      <a:r>
                        <a:rPr lang="en-US" sz="900"/>
                        <a:t>; </a:t>
                      </a:r>
                    </a:p>
                    <a:p>
                      <a:endParaRPr lang="en-US" sz="900"/>
                    </a:p>
                  </a:txBody>
                  <a:tcPr>
                    <a:solidFill>
                      <a:schemeClr val="bg1"/>
                    </a:solidFill>
                  </a:tcPr>
                </a:tc>
                <a:tc>
                  <a:txBody>
                    <a:bodyPr/>
                    <a:lstStyle/>
                    <a:p>
                      <a:r>
                        <a:rPr lang="en-US" sz="900" dirty="0">
                          <a:hlinkClick r:id="rId32"/>
                        </a:rPr>
                        <a:t>Touchpad gestures; voice commands</a:t>
                      </a:r>
                      <a:r>
                        <a:rPr lang="en-US" sz="900" dirty="0"/>
                        <a:t>;</a:t>
                      </a:r>
                    </a:p>
                  </a:txBody>
                  <a:tcPr>
                    <a:solidFill>
                      <a:schemeClr val="bg1"/>
                    </a:solidFill>
                  </a:tcPr>
                </a:tc>
                <a:extLst>
                  <a:ext uri="{0D108BD9-81ED-4DB2-BD59-A6C34878D82A}">
                    <a16:rowId xmlns:a16="http://schemas.microsoft.com/office/drawing/2014/main" val="1755125173"/>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11. Movement restrictions</a:t>
                      </a: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r>
                        <a:rPr lang="en-US" sz="900" dirty="0">
                          <a:latin typeface="+mn-lt"/>
                        </a:rPr>
                        <a:t>Non-tethered</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Non-tethered</a:t>
                      </a:r>
                    </a:p>
                  </a:txBody>
                  <a:tcPr/>
                </a:tc>
                <a:tc>
                  <a:txBody>
                    <a:bodyPr/>
                    <a:lstStyle/>
                    <a:p>
                      <a:r>
                        <a:rPr lang="en-US" sz="900">
                          <a:latin typeface="+mn-lt"/>
                          <a:hlinkClick r:id="rId12"/>
                        </a:rPr>
                        <a:t>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3"/>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Non-tethered but comes with a wired, pocket-size external processor called </a:t>
                      </a:r>
                      <a:r>
                        <a:rPr lang="en-US" sz="900">
                          <a:latin typeface="+mn-lt"/>
                          <a:hlinkClick r:id="rId14"/>
                        </a:rPr>
                        <a:t>Compute Pack</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5"/>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9"/>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6"/>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17"/>
                        </a:rPr>
                        <a:t>Non-tethered</a:t>
                      </a:r>
                      <a:endParaRPr lang="en-US" sz="900" dirty="0">
                        <a:latin typeface="+mn-lt"/>
                      </a:endParaRPr>
                    </a:p>
                  </a:txBody>
                  <a:tcPr>
                    <a:solidFill>
                      <a:schemeClr val="bg1"/>
                    </a:solidFill>
                  </a:tcPr>
                </a:tc>
                <a:extLst>
                  <a:ext uri="{0D108BD9-81ED-4DB2-BD59-A6C34878D82A}">
                    <a16:rowId xmlns:a16="http://schemas.microsoft.com/office/drawing/2014/main" val="807663600"/>
                  </a:ext>
                </a:extLst>
              </a:tr>
            </a:tbl>
          </a:graphicData>
        </a:graphic>
      </p:graphicFrame>
      <p:sp>
        <p:nvSpPr>
          <p:cNvPr id="4" name="TextBox 3">
            <a:extLst>
              <a:ext uri="{FF2B5EF4-FFF2-40B4-BE49-F238E27FC236}">
                <a16:creationId xmlns:a16="http://schemas.microsoft.com/office/drawing/2014/main" id="{9FB2DFFF-2C74-7D57-7800-4568CC0343FC}"/>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2/4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329152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558177635"/>
              </p:ext>
            </p:extLst>
          </p:nvPr>
        </p:nvGraphicFramePr>
        <p:xfrm>
          <a:off x="200114" y="875825"/>
          <a:ext cx="11551364" cy="4617720"/>
        </p:xfrm>
        <a:graphic>
          <a:graphicData uri="http://schemas.openxmlformats.org/drawingml/2006/table">
            <a:tbl>
              <a:tblPr firstRow="1" bandRow="1">
                <a:tableStyleId>{5940675A-B579-460E-94D1-54222C63F5DA}</a:tableStyleId>
              </a:tblPr>
              <a:tblGrid>
                <a:gridCol w="799675">
                  <a:extLst>
                    <a:ext uri="{9D8B030D-6E8A-4147-A177-3AD203B41FA5}">
                      <a16:colId xmlns:a16="http://schemas.microsoft.com/office/drawing/2014/main" val="2323611179"/>
                    </a:ext>
                  </a:extLst>
                </a:gridCol>
                <a:gridCol w="910795">
                  <a:extLst>
                    <a:ext uri="{9D8B030D-6E8A-4147-A177-3AD203B41FA5}">
                      <a16:colId xmlns:a16="http://schemas.microsoft.com/office/drawing/2014/main" val="4120118734"/>
                    </a:ext>
                  </a:extLst>
                </a:gridCol>
                <a:gridCol w="1195259">
                  <a:extLst>
                    <a:ext uri="{9D8B030D-6E8A-4147-A177-3AD203B41FA5}">
                      <a16:colId xmlns:a16="http://schemas.microsoft.com/office/drawing/2014/main" val="2651266558"/>
                    </a:ext>
                  </a:extLst>
                </a:gridCol>
                <a:gridCol w="1043758">
                  <a:extLst>
                    <a:ext uri="{9D8B030D-6E8A-4147-A177-3AD203B41FA5}">
                      <a16:colId xmlns:a16="http://schemas.microsoft.com/office/drawing/2014/main" val="187081944"/>
                    </a:ext>
                  </a:extLst>
                </a:gridCol>
                <a:gridCol w="1080705">
                  <a:extLst>
                    <a:ext uri="{9D8B030D-6E8A-4147-A177-3AD203B41FA5}">
                      <a16:colId xmlns:a16="http://schemas.microsoft.com/office/drawing/2014/main" val="2297436388"/>
                    </a:ext>
                  </a:extLst>
                </a:gridCol>
                <a:gridCol w="1089942">
                  <a:extLst>
                    <a:ext uri="{9D8B030D-6E8A-4147-A177-3AD203B41FA5}">
                      <a16:colId xmlns:a16="http://schemas.microsoft.com/office/drawing/2014/main" val="2093929946"/>
                    </a:ext>
                  </a:extLst>
                </a:gridCol>
                <a:gridCol w="1108415">
                  <a:extLst>
                    <a:ext uri="{9D8B030D-6E8A-4147-A177-3AD203B41FA5}">
                      <a16:colId xmlns:a16="http://schemas.microsoft.com/office/drawing/2014/main" val="3110558412"/>
                    </a:ext>
                  </a:extLst>
                </a:gridCol>
                <a:gridCol w="1126889">
                  <a:extLst>
                    <a:ext uri="{9D8B030D-6E8A-4147-A177-3AD203B41FA5}">
                      <a16:colId xmlns:a16="http://schemas.microsoft.com/office/drawing/2014/main" val="2077695949"/>
                    </a:ext>
                  </a:extLst>
                </a:gridCol>
                <a:gridCol w="1052994">
                  <a:extLst>
                    <a:ext uri="{9D8B030D-6E8A-4147-A177-3AD203B41FA5}">
                      <a16:colId xmlns:a16="http://schemas.microsoft.com/office/drawing/2014/main" val="2507871209"/>
                    </a:ext>
                  </a:extLst>
                </a:gridCol>
                <a:gridCol w="1052994">
                  <a:extLst>
                    <a:ext uri="{9D8B030D-6E8A-4147-A177-3AD203B41FA5}">
                      <a16:colId xmlns:a16="http://schemas.microsoft.com/office/drawing/2014/main" val="3739836935"/>
                    </a:ext>
                  </a:extLst>
                </a:gridCol>
                <a:gridCol w="1089938">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dirty="0" err="1">
                          <a:solidFill>
                            <a:schemeClr val="bg1"/>
                          </a:solidFill>
                          <a:latin typeface="+mn-lt"/>
                        </a:rPr>
                        <a:t>Varjo</a:t>
                      </a:r>
                      <a:r>
                        <a:rPr lang="en-US" sz="900" dirty="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latin typeface="+mn-lt"/>
                        </a:rPr>
                        <a:t>Vuzix</a:t>
                      </a:r>
                      <a:r>
                        <a:rPr lang="en-US" sz="900">
                          <a:solidFill>
                            <a:schemeClr val="bg1"/>
                          </a:solidFill>
                          <a:latin typeface="+mn-lt"/>
                        </a:rPr>
                        <a:t>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rowSpan="9">
                  <a:txBody>
                    <a:bodyPr/>
                    <a:lstStyle/>
                    <a:p>
                      <a:r>
                        <a:rPr lang="en-US" sz="900" b="0" u="none" dirty="0">
                          <a:latin typeface="+mn-lt"/>
                        </a:rPr>
                        <a:t>2. Hardware-specific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Battery life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5"/>
                        </a:rPr>
                        <a:t>2-3 hours</a:t>
                      </a:r>
                      <a:endParaRPr lang="en-US" sz="900">
                        <a:latin typeface="+mn-lt"/>
                      </a:endParaRPr>
                    </a:p>
                  </a:txBody>
                  <a:tcPr>
                    <a:solidFill>
                      <a:schemeClr val="bg1"/>
                    </a:solidFill>
                  </a:tcPr>
                </a:tc>
                <a:tc>
                  <a:txBody>
                    <a:bodyPr/>
                    <a:lstStyle/>
                    <a:p>
                      <a:r>
                        <a:rPr lang="en-US" sz="900">
                          <a:latin typeface="+mn-lt"/>
                          <a:hlinkClick r:id="rId6"/>
                        </a:rPr>
                        <a:t>3.5 hours</a:t>
                      </a:r>
                      <a:endParaRPr lang="en-US" sz="900">
                        <a:latin typeface="+mn-lt"/>
                      </a:endParaRPr>
                    </a:p>
                  </a:txBody>
                  <a:tcPr>
                    <a:solidFill>
                      <a:schemeClr val="bg1"/>
                    </a:solidFill>
                  </a:tcPr>
                </a:tc>
                <a:tc>
                  <a:txBody>
                    <a:bodyPr/>
                    <a:lstStyle/>
                    <a:p>
                      <a:r>
                        <a:rPr lang="en-US" sz="900">
                          <a:latin typeface="+mn-lt"/>
                          <a:hlinkClick r:id="rId7"/>
                        </a:rPr>
                        <a:t>1-2 hours</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8"/>
                        </a:rPr>
                        <a:t>2 hours with external battery possible</a:t>
                      </a:r>
                      <a:endParaRPr lang="en-US" sz="900">
                        <a:latin typeface="+mn-lt"/>
                      </a:endParaRPr>
                    </a:p>
                  </a:txBody>
                  <a:tcPr>
                    <a:solidFill>
                      <a:schemeClr val="bg1"/>
                    </a:solidFill>
                  </a:tcPr>
                </a:tc>
                <a:tc>
                  <a:txBody>
                    <a:bodyPr/>
                    <a:lstStyle/>
                    <a:p>
                      <a:r>
                        <a:rPr lang="en-US" sz="900" dirty="0">
                          <a:latin typeface="+mn-lt"/>
                          <a:hlinkClick r:id="rId9"/>
                        </a:rPr>
                        <a:t>8 hours</a:t>
                      </a:r>
                      <a:endParaRPr lang="en-US" sz="900" dirty="0">
                        <a:latin typeface="+mn-lt"/>
                      </a:endParaRPr>
                    </a:p>
                  </a:txBody>
                  <a:tcPr>
                    <a:solidFill>
                      <a:schemeClr val="bg1"/>
                    </a:solidFill>
                  </a:tcPr>
                </a:tc>
                <a:extLst>
                  <a:ext uri="{0D108BD9-81ED-4DB2-BD59-A6C34878D82A}">
                    <a16:rowId xmlns:a16="http://schemas.microsoft.com/office/drawing/2014/main" val="947368422"/>
                  </a:ext>
                </a:extLst>
              </a:tr>
              <a:tr h="331748">
                <a:tc vMerge="1">
                  <a:txBody>
                    <a:bodyPr/>
                    <a:lstStyle/>
                    <a:p>
                      <a:endParaRPr lang="en-US" sz="125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2. Device weight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0"/>
                        </a:rPr>
                        <a:t>594 g + headband 386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1"/>
                        </a:rPr>
                        <a:t>566 g</a:t>
                      </a:r>
                      <a:endParaRPr lang="en-US" sz="900">
                        <a:latin typeface="+mn-lt"/>
                      </a:endParaRPr>
                    </a:p>
                  </a:txBody>
                  <a:tcPr>
                    <a:solidFill>
                      <a:schemeClr val="bg1"/>
                    </a:solidFill>
                  </a:tcPr>
                </a:tc>
                <a:tc>
                  <a:txBody>
                    <a:bodyPr/>
                    <a:lstStyle/>
                    <a:p>
                      <a:r>
                        <a:rPr lang="en-US" sz="900">
                          <a:latin typeface="+mn-lt"/>
                          <a:hlinkClick r:id="rId12"/>
                        </a:rPr>
                        <a:t>260 g</a:t>
                      </a:r>
                      <a:endParaRPr lang="en-US" sz="900">
                        <a:latin typeface="+mn-lt"/>
                      </a:endParaRPr>
                    </a:p>
                  </a:txBody>
                  <a:tcPr>
                    <a:solidFill>
                      <a:schemeClr val="bg1"/>
                    </a:solidFill>
                  </a:tcPr>
                </a:tc>
                <a:tc>
                  <a:txBody>
                    <a:bodyPr/>
                    <a:lstStyle/>
                    <a:p>
                      <a:r>
                        <a:rPr lang="en-US" sz="900">
                          <a:latin typeface="+mn-lt"/>
                          <a:hlinkClick r:id="rId13"/>
                        </a:rPr>
                        <a:t>722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14"/>
                        </a:rPr>
                        <a:t>182 g</a:t>
                      </a:r>
                      <a:endParaRPr lang="en-US" sz="900">
                        <a:latin typeface="+mn-lt"/>
                      </a:endParaRPr>
                    </a:p>
                  </a:txBody>
                  <a:tcPr>
                    <a:solidFill>
                      <a:schemeClr val="bg1"/>
                    </a:solidFill>
                  </a:tcPr>
                </a:tc>
                <a:tc>
                  <a:txBody>
                    <a:bodyPr/>
                    <a:lstStyle/>
                    <a:p>
                      <a:r>
                        <a:rPr lang="en-US" sz="900">
                          <a:latin typeface="+mn-lt"/>
                          <a:hlinkClick r:id="rId15"/>
                        </a:rPr>
                        <a:t>51 g</a:t>
                      </a:r>
                      <a:endParaRPr lang="en-US" sz="900">
                        <a:latin typeface="+mn-lt"/>
                      </a:endParaRPr>
                    </a:p>
                  </a:txBody>
                  <a:tcPr>
                    <a:solidFill>
                      <a:schemeClr val="bg1"/>
                    </a:solidFill>
                  </a:tcPr>
                </a:tc>
                <a:extLst>
                  <a:ext uri="{0D108BD9-81ED-4DB2-BD59-A6C34878D82A}">
                    <a16:rowId xmlns:a16="http://schemas.microsoft.com/office/drawing/2014/main" val="3388385874"/>
                  </a:ext>
                </a:extLst>
              </a:tr>
              <a:tr h="331748">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Field of view (horizontal)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dirty="0">
                          <a:latin typeface="+mn-lt"/>
                        </a:rPr>
                        <a:t>N/A</a:t>
                      </a:r>
                    </a:p>
                  </a:txBody>
                  <a:tcPr>
                    <a:solidFill>
                      <a:schemeClr val="bg1"/>
                    </a:solidFill>
                  </a:tcPr>
                </a:tc>
                <a:tc hMerge="1">
                  <a:txBody>
                    <a:bodyPr/>
                    <a:lstStyle/>
                    <a:p>
                      <a:endParaRPr lang="en-US" sz="1200">
                        <a:highlight>
                          <a:srgbClr val="FF0000"/>
                        </a:highlight>
                      </a:endParaRPr>
                    </a:p>
                  </a:txBody>
                  <a:tcPr/>
                </a:tc>
                <a:tc>
                  <a:txBody>
                    <a:bodyPr/>
                    <a:lstStyle/>
                    <a:p>
                      <a:r>
                        <a:rPr lang="en-US" sz="900" dirty="0">
                          <a:latin typeface="+mn-lt"/>
                          <a:hlinkClick r:id="rId10"/>
                        </a:rPr>
                        <a:t>115°</a:t>
                      </a:r>
                      <a:endParaRPr lang="en-US" sz="900" dirty="0">
                        <a:latin typeface="+mn-lt"/>
                      </a:endParaRPr>
                    </a:p>
                  </a:txBody>
                  <a:tcPr>
                    <a:solidFill>
                      <a:schemeClr val="bg1"/>
                    </a:solidFill>
                  </a:tcPr>
                </a:tc>
                <a:tc>
                  <a:txBody>
                    <a:bodyPr/>
                    <a:lstStyle/>
                    <a:p>
                      <a:r>
                        <a:rPr lang="en-US" sz="900">
                          <a:latin typeface="+mn-lt"/>
                          <a:hlinkClick r:id="rId16"/>
                        </a:rPr>
                        <a:t>43°</a:t>
                      </a:r>
                      <a:endParaRPr lang="en-US" sz="900">
                        <a:latin typeface="+mn-lt"/>
                      </a:endParaRPr>
                    </a:p>
                  </a:txBody>
                  <a:tcPr>
                    <a:solidFill>
                      <a:schemeClr val="bg1"/>
                    </a:solidFill>
                  </a:tcPr>
                </a:tc>
                <a:tc>
                  <a:txBody>
                    <a:bodyPr/>
                    <a:lstStyle/>
                    <a:p>
                      <a:r>
                        <a:rPr lang="en-US" sz="900">
                          <a:latin typeface="+mn-lt"/>
                          <a:hlinkClick r:id="rId12"/>
                        </a:rPr>
                        <a:t>70</a:t>
                      </a:r>
                      <a:r>
                        <a:rPr lang="en-US" sz="900" b="0" i="0">
                          <a:solidFill>
                            <a:srgbClr val="1C1D1D"/>
                          </a:solidFill>
                          <a:effectLst/>
                          <a:latin typeface="+mn-lt"/>
                          <a:hlinkClick r:id="rId12"/>
                        </a:rPr>
                        <a:t>°</a:t>
                      </a:r>
                      <a:endParaRPr lang="en-US" sz="900">
                        <a:latin typeface="+mn-lt"/>
                      </a:endParaRPr>
                    </a:p>
                  </a:txBody>
                  <a:tcPr>
                    <a:solidFill>
                      <a:schemeClr val="bg1"/>
                    </a:solidFill>
                  </a:tcPr>
                </a:tc>
                <a:tc>
                  <a:txBody>
                    <a:bodyPr/>
                    <a:lstStyle/>
                    <a:p>
                      <a:r>
                        <a:rPr lang="en-US" sz="900">
                          <a:latin typeface="+mn-lt"/>
                          <a:hlinkClick r:id="rId17"/>
                        </a:rPr>
                        <a:t>106</a:t>
                      </a:r>
                      <a:r>
                        <a:rPr lang="en-US" sz="900" b="0" i="0">
                          <a:solidFill>
                            <a:srgbClr val="1C1D1D"/>
                          </a:solidFill>
                          <a:effectLst/>
                          <a:latin typeface="+mn-lt"/>
                          <a:hlinkClick r:id="rId17"/>
                        </a:rPr>
                        <a:t>°</a:t>
                      </a:r>
                      <a:endParaRPr lang="en-US" sz="900">
                        <a:latin typeface="+mn-lt"/>
                      </a:endParaRPr>
                    </a:p>
                  </a:txBody>
                  <a:tcPr>
                    <a:solidFill>
                      <a:schemeClr val="bg1"/>
                    </a:solidFill>
                  </a:tcPr>
                </a:tc>
                <a:tc>
                  <a:txBody>
                    <a:bodyPr/>
                    <a:lstStyle/>
                    <a:p>
                      <a:r>
                        <a:rPr lang="en-US" sz="900">
                          <a:latin typeface="+mn-lt"/>
                          <a:hlinkClick r:id="rId18"/>
                        </a:rPr>
                        <a:t>20</a:t>
                      </a:r>
                      <a:r>
                        <a:rPr lang="en-US" sz="900" b="0" i="0">
                          <a:solidFill>
                            <a:srgbClr val="1C1D1D"/>
                          </a:solidFill>
                          <a:effectLst/>
                          <a:latin typeface="+mn-lt"/>
                          <a:hlinkClick r:id="rId18"/>
                        </a:rPr>
                        <a:t>°</a:t>
                      </a:r>
                      <a:endParaRPr lang="en-US" sz="900">
                        <a:latin typeface="+mn-lt"/>
                      </a:endParaRPr>
                    </a:p>
                  </a:txBody>
                  <a:tcPr>
                    <a:solidFill>
                      <a:schemeClr val="bg1"/>
                    </a:solidFill>
                  </a:tcPr>
                </a:tc>
                <a:tc>
                  <a:txBody>
                    <a:bodyPr/>
                    <a:lstStyle/>
                    <a:p>
                      <a:r>
                        <a:rPr lang="en-US" sz="900" b="0" i="0">
                          <a:solidFill>
                            <a:srgbClr val="1C1D1D"/>
                          </a:solidFill>
                          <a:effectLst/>
                          <a:latin typeface="+mn-lt"/>
                          <a:hlinkClick r:id="rId8"/>
                        </a:rPr>
                        <a:t>16.8°</a:t>
                      </a:r>
                      <a:endParaRPr lang="en-US" sz="900">
                        <a:latin typeface="+mn-lt"/>
                      </a:endParaRPr>
                    </a:p>
                  </a:txBody>
                  <a:tcPr>
                    <a:solidFill>
                      <a:schemeClr val="bg1"/>
                    </a:solidFill>
                  </a:tcPr>
                </a:tc>
                <a:tc>
                  <a:txBody>
                    <a:bodyPr/>
                    <a:lstStyle/>
                    <a:p>
                      <a:r>
                        <a:rPr lang="en-US" sz="900" dirty="0">
                          <a:latin typeface="+mn-lt"/>
                          <a:hlinkClick r:id="rId15"/>
                        </a:rPr>
                        <a:t>83</a:t>
                      </a:r>
                      <a:r>
                        <a:rPr lang="en-US" sz="900" b="0" i="0" dirty="0">
                          <a:solidFill>
                            <a:srgbClr val="1C1D1D"/>
                          </a:solidFill>
                          <a:effectLst/>
                          <a:latin typeface="+mn-lt"/>
                          <a:hlinkClick r:id="rId15"/>
                        </a:rPr>
                        <a:t>°</a:t>
                      </a:r>
                      <a:endParaRPr lang="en-US" sz="900" dirty="0">
                        <a:latin typeface="+mn-lt"/>
                      </a:endParaRPr>
                    </a:p>
                  </a:txBody>
                  <a:tcPr>
                    <a:solidFill>
                      <a:schemeClr val="bg1"/>
                    </a:solidFill>
                  </a:tcPr>
                </a:tc>
                <a:extLst>
                  <a:ext uri="{0D108BD9-81ED-4DB2-BD59-A6C34878D82A}">
                    <a16:rowId xmlns:a16="http://schemas.microsoft.com/office/drawing/2014/main" val="810450364"/>
                  </a:ext>
                </a:extLst>
              </a:tr>
              <a:tr h="33174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4. Camera resolution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hlinkClick r:id="rId19"/>
                        </a:rPr>
                        <a:t>12 MP</a:t>
                      </a:r>
                      <a:endParaRPr lang="en-US" sz="900">
                        <a:latin typeface="+mn-lt"/>
                      </a:endParaRPr>
                    </a:p>
                  </a:txBody>
                  <a:tcPr>
                    <a:solidFill>
                      <a:schemeClr val="bg1"/>
                    </a:solidFill>
                  </a:tcPr>
                </a:tc>
                <a:tc>
                  <a:txBody>
                    <a:bodyPr/>
                    <a:lstStyle/>
                    <a:p>
                      <a:r>
                        <a:rPr lang="en-US" sz="900">
                          <a:latin typeface="+mn-lt"/>
                          <a:hlinkClick r:id="rId11"/>
                        </a:rPr>
                        <a:t>8 MP</a:t>
                      </a:r>
                      <a:r>
                        <a:rPr lang="en-US" sz="900">
                          <a:latin typeface="+mn-lt"/>
                        </a:rPr>
                        <a:t> </a:t>
                      </a:r>
                    </a:p>
                  </a:txBody>
                  <a:tcPr>
                    <a:solidFill>
                      <a:schemeClr val="bg1"/>
                    </a:solidFill>
                  </a:tcPr>
                </a:tc>
                <a:tc>
                  <a:txBody>
                    <a:bodyPr/>
                    <a:lstStyle/>
                    <a:p>
                      <a:r>
                        <a:rPr lang="en-US" sz="900">
                          <a:latin typeface="+mn-lt"/>
                          <a:hlinkClick r:id="rId12"/>
                        </a:rPr>
                        <a:t>12.6 MP</a:t>
                      </a:r>
                      <a:endParaRPr lang="en-US" sz="900">
                        <a:latin typeface="+mn-lt"/>
                      </a:endParaRPr>
                    </a:p>
                  </a:txBody>
                  <a:tcPr>
                    <a:solidFill>
                      <a:schemeClr val="bg1"/>
                    </a:solidFill>
                  </a:tcPr>
                </a:tc>
                <a:tc>
                  <a:txBody>
                    <a:bodyPr/>
                    <a:lstStyle/>
                    <a:p>
                      <a:r>
                        <a:rPr lang="en-US" sz="900" dirty="0">
                          <a:latin typeface="+mn-lt"/>
                        </a:rPr>
                        <a:t>No info</a:t>
                      </a:r>
                    </a:p>
                  </a:txBody>
                  <a:tcPr>
                    <a:solidFill>
                      <a:schemeClr val="bg1"/>
                    </a:solidFill>
                  </a:tcPr>
                </a:tc>
                <a:tc>
                  <a:txBody>
                    <a:bodyPr/>
                    <a:lstStyle/>
                    <a:p>
                      <a:r>
                        <a:rPr lang="en-US" sz="900">
                          <a:latin typeface="+mn-lt"/>
                          <a:hlinkClick r:id="rId18"/>
                        </a:rPr>
                        <a:t>8 MP</a:t>
                      </a:r>
                      <a:endParaRPr lang="en-US" sz="900">
                        <a:latin typeface="+mn-lt"/>
                      </a:endParaRPr>
                    </a:p>
                  </a:txBody>
                  <a:tcPr>
                    <a:solidFill>
                      <a:schemeClr val="bg1"/>
                    </a:solidFill>
                  </a:tcPr>
                </a:tc>
                <a:tc>
                  <a:txBody>
                    <a:bodyPr/>
                    <a:lstStyle/>
                    <a:p>
                      <a:r>
                        <a:rPr lang="en-US" sz="900">
                          <a:latin typeface="+mn-lt"/>
                          <a:hlinkClick r:id="rId8"/>
                        </a:rPr>
                        <a:t>12.8 MP</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8 MP</a:t>
                      </a:r>
                      <a:endParaRPr lang="en-US" sz="900" dirty="0">
                        <a:latin typeface="+mn-lt"/>
                      </a:endParaRPr>
                    </a:p>
                  </a:txBody>
                  <a:tcPr>
                    <a:solidFill>
                      <a:schemeClr val="bg1"/>
                    </a:solidFill>
                  </a:tcPr>
                </a:tc>
                <a:extLst>
                  <a:ext uri="{0D108BD9-81ED-4DB2-BD59-A6C34878D82A}">
                    <a16:rowId xmlns:a16="http://schemas.microsoft.com/office/drawing/2014/main" val="2465538566"/>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5. Display resolution (per eye)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tc>
                <a:tc>
                  <a:txBody>
                    <a:bodyPr/>
                    <a:lstStyle/>
                    <a:p>
                      <a:r>
                        <a:rPr lang="en-US" sz="900" b="0" i="0">
                          <a:solidFill>
                            <a:srgbClr val="1C1C1C"/>
                          </a:solidFill>
                          <a:effectLst/>
                          <a:latin typeface="+mn-lt"/>
                          <a:hlinkClick r:id="rId19"/>
                        </a:rPr>
                        <a:t>Focus area (27° x 27°) at 1920 x 1920 pixel;</a:t>
                      </a:r>
                    </a:p>
                    <a:p>
                      <a:r>
                        <a:rPr lang="en-US" sz="900" b="0" i="0">
                          <a:solidFill>
                            <a:srgbClr val="1C1C1C"/>
                          </a:solidFill>
                          <a:effectLst/>
                          <a:latin typeface="+mn-lt"/>
                          <a:hlinkClick r:id="rId19"/>
                        </a:rPr>
                        <a:t>Peripheral area at </a:t>
                      </a:r>
                    </a:p>
                    <a:p>
                      <a:r>
                        <a:rPr lang="en-US" sz="900" b="0" i="0">
                          <a:solidFill>
                            <a:srgbClr val="1C1C1C"/>
                          </a:solidFill>
                          <a:effectLst/>
                          <a:latin typeface="+mn-lt"/>
                          <a:hlinkClick r:id="rId19"/>
                        </a:rPr>
                        <a:t>2880 x 2720 pixel;</a:t>
                      </a:r>
                      <a:endParaRPr lang="en-US" sz="900">
                        <a:latin typeface="+mn-lt"/>
                      </a:endParaRPr>
                    </a:p>
                  </a:txBody>
                  <a:tcPr>
                    <a:solidFill>
                      <a:schemeClr val="bg1"/>
                    </a:solidFill>
                  </a:tcPr>
                </a:tc>
                <a:tc>
                  <a:txBody>
                    <a:bodyPr/>
                    <a:lstStyle/>
                    <a:p>
                      <a:r>
                        <a:rPr lang="it-IT" sz="900">
                          <a:latin typeface="+mn-lt"/>
                          <a:hlinkClick r:id="rId21"/>
                        </a:rPr>
                        <a:t>1440 x 936 pixel</a:t>
                      </a:r>
                      <a:endParaRPr lang="en-US" sz="900">
                        <a:latin typeface="+mn-lt"/>
                      </a:endParaRPr>
                    </a:p>
                  </a:txBody>
                  <a:tcPr>
                    <a:solidFill>
                      <a:schemeClr val="bg1"/>
                    </a:solidFill>
                  </a:tcPr>
                </a:tc>
                <a:tc>
                  <a:txBody>
                    <a:bodyPr/>
                    <a:lstStyle/>
                    <a:p>
                      <a:r>
                        <a:rPr lang="en-US" sz="900">
                          <a:latin typeface="+mn-lt"/>
                          <a:hlinkClick r:id="rId12"/>
                        </a:rPr>
                        <a:t>1440 x 1760 pixel</a:t>
                      </a:r>
                      <a:endParaRPr lang="en-US" sz="900">
                        <a:latin typeface="+mn-lt"/>
                      </a:endParaRPr>
                    </a:p>
                  </a:txBody>
                  <a:tcPr>
                    <a:solidFill>
                      <a:schemeClr val="bg1"/>
                    </a:solidFill>
                  </a:tcPr>
                </a:tc>
                <a:tc>
                  <a:txBody>
                    <a:bodyPr/>
                    <a:lstStyle/>
                    <a:p>
                      <a:r>
                        <a:rPr lang="en-US" sz="900">
                          <a:latin typeface="+mn-lt"/>
                          <a:hlinkClick r:id="rId17"/>
                        </a:rPr>
                        <a:t>1800 x 1920 pixel</a:t>
                      </a:r>
                      <a:endParaRPr lang="en-US" sz="900">
                        <a:latin typeface="+mn-lt"/>
                      </a:endParaRPr>
                    </a:p>
                  </a:txBody>
                  <a:tcPr>
                    <a:solidFill>
                      <a:schemeClr val="bg1"/>
                    </a:solidFill>
                  </a:tcPr>
                </a:tc>
                <a:tc>
                  <a:txBody>
                    <a:bodyPr/>
                    <a:lstStyle/>
                    <a:p>
                      <a:r>
                        <a:rPr lang="en-US" sz="900">
                          <a:latin typeface="+mn-lt"/>
                          <a:hlinkClick r:id="rId22"/>
                        </a:rPr>
                        <a:t>480 x 480 pixel</a:t>
                      </a:r>
                      <a:endParaRPr lang="en-US" sz="900">
                        <a:latin typeface="+mn-lt"/>
                      </a:endParaRPr>
                    </a:p>
                  </a:txBody>
                  <a:tcPr>
                    <a:solidFill>
                      <a:schemeClr val="bg1"/>
                    </a:solidFill>
                  </a:tcPr>
                </a:tc>
                <a:tc>
                  <a:txBody>
                    <a:bodyPr/>
                    <a:lstStyle/>
                    <a:p>
                      <a:r>
                        <a:rPr lang="en-US" sz="900">
                          <a:latin typeface="+mn-lt"/>
                          <a:hlinkClick r:id="rId23"/>
                        </a:rPr>
                        <a:t>854 x 480 pixel</a:t>
                      </a:r>
                      <a:endParaRPr lang="en-US" sz="900">
                        <a:latin typeface="+mn-lt"/>
                      </a:endParaRPr>
                    </a:p>
                  </a:txBody>
                  <a:tcPr>
                    <a:solidFill>
                      <a:schemeClr val="bg1"/>
                    </a:solidFill>
                  </a:tcPr>
                </a:tc>
                <a:tc>
                  <a:txBody>
                    <a:bodyPr/>
                    <a:lstStyle/>
                    <a:p>
                      <a:r>
                        <a:rPr lang="en-US" sz="900" dirty="0">
                          <a:latin typeface="+mn-lt"/>
                          <a:hlinkClick r:id="rId15"/>
                        </a:rPr>
                        <a:t>640 x 360 pixel</a:t>
                      </a:r>
                      <a:endParaRPr lang="en-US" sz="900" dirty="0">
                        <a:latin typeface="+mn-lt"/>
                      </a:endParaRPr>
                    </a:p>
                  </a:txBody>
                  <a:tcPr>
                    <a:solidFill>
                      <a:schemeClr val="bg1"/>
                    </a:solidFill>
                  </a:tcPr>
                </a:tc>
                <a:extLst>
                  <a:ext uri="{0D108BD9-81ED-4DB2-BD59-A6C34878D82A}">
                    <a16:rowId xmlns:a16="http://schemas.microsoft.com/office/drawing/2014/main" val="20065254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6. Refresh rate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a:latin typeface="+mn-lt"/>
                        </a:rPr>
                        <a:t>Depending on the tracking and rendering engine</a:t>
                      </a:r>
                    </a:p>
                  </a:txBody>
                  <a:tcPr>
                    <a:solidFill>
                      <a:schemeClr val="bg1"/>
                    </a:solidFill>
                  </a:tcPr>
                </a:tc>
                <a:tc hMerge="1">
                  <a:txBody>
                    <a:bodyPr/>
                    <a:lstStyle/>
                    <a:p>
                      <a:endParaRPr lang="en-US" sz="1200">
                        <a:highlight>
                          <a:srgbClr val="FF0000"/>
                        </a:highlight>
                      </a:endParaRPr>
                    </a:p>
                  </a:txBody>
                  <a:tcPr/>
                </a:tc>
                <a:tc>
                  <a:txBody>
                    <a:bodyPr/>
                    <a:lstStyle/>
                    <a:p>
                      <a:r>
                        <a:rPr lang="en-US" sz="900">
                          <a:latin typeface="+mn-lt"/>
                          <a:hlinkClick r:id="rId10"/>
                        </a:rPr>
                        <a:t>90 Hz</a:t>
                      </a:r>
                      <a:endParaRPr lang="en-US" sz="900">
                        <a:latin typeface="+mn-lt"/>
                      </a:endParaRPr>
                    </a:p>
                  </a:txBody>
                  <a:tcPr>
                    <a:solidFill>
                      <a:schemeClr val="bg1"/>
                    </a:solidFill>
                  </a:tcPr>
                </a:tc>
                <a:tc>
                  <a:txBody>
                    <a:bodyPr/>
                    <a:lstStyle/>
                    <a:p>
                      <a:r>
                        <a:rPr lang="en-US" sz="900">
                          <a:latin typeface="+mn-lt"/>
                          <a:hlinkClick r:id="rId24"/>
                        </a:rPr>
                        <a:t>60 Hz</a:t>
                      </a:r>
                      <a:endParaRPr lang="en-US" sz="900">
                        <a:latin typeface="+mn-lt"/>
                      </a:endParaRPr>
                    </a:p>
                  </a:txBody>
                  <a:tcPr>
                    <a:solidFill>
                      <a:schemeClr val="bg1"/>
                    </a:solidFill>
                  </a:tcPr>
                </a:tc>
                <a:tc>
                  <a:txBody>
                    <a:bodyPr/>
                    <a:lstStyle/>
                    <a:p>
                      <a:r>
                        <a:rPr lang="en-US" sz="900">
                          <a:latin typeface="+mn-lt"/>
                          <a:hlinkClick r:id="rId12"/>
                        </a:rPr>
                        <a:t>120 Hz</a:t>
                      </a:r>
                      <a:endParaRPr lang="en-US" sz="900">
                        <a:latin typeface="+mn-lt"/>
                      </a:endParaRPr>
                    </a:p>
                  </a:txBody>
                  <a:tcPr>
                    <a:solidFill>
                      <a:schemeClr val="bg1"/>
                    </a:solidFill>
                  </a:tcPr>
                </a:tc>
                <a:tc>
                  <a:txBody>
                    <a:bodyPr/>
                    <a:lstStyle/>
                    <a:p>
                      <a:r>
                        <a:rPr lang="en-US" sz="900">
                          <a:latin typeface="+mn-lt"/>
                          <a:hlinkClick r:id="rId17"/>
                        </a:rPr>
                        <a:t>90 Hz</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722130423"/>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7. Storage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1"/>
                        </a:rPr>
                        <a:t>4GB RAM;</a:t>
                      </a:r>
                    </a:p>
                    <a:p>
                      <a:r>
                        <a:rPr lang="en-US" sz="900">
                          <a:latin typeface="+mn-lt"/>
                          <a:hlinkClick r:id="rId11"/>
                        </a:rPr>
                        <a:t>64GB storage;</a:t>
                      </a:r>
                      <a:endParaRPr lang="en-US" sz="900">
                        <a:latin typeface="+mn-lt"/>
                      </a:endParaRPr>
                    </a:p>
                  </a:txBody>
                  <a:tcPr>
                    <a:solidFill>
                      <a:schemeClr val="bg1"/>
                    </a:solidFill>
                  </a:tcPr>
                </a:tc>
                <a:tc>
                  <a:txBody>
                    <a:bodyPr/>
                    <a:lstStyle/>
                    <a:p>
                      <a:r>
                        <a:rPr lang="en-US" sz="900">
                          <a:latin typeface="+mn-lt"/>
                          <a:hlinkClick r:id="rId12"/>
                        </a:rPr>
                        <a:t>16GB RAM;</a:t>
                      </a:r>
                    </a:p>
                    <a:p>
                      <a:r>
                        <a:rPr lang="en-US" sz="900">
                          <a:latin typeface="+mn-lt"/>
                          <a:hlinkClick r:id="rId12"/>
                        </a:rPr>
                        <a:t>256GB storage;</a:t>
                      </a:r>
                      <a:endParaRPr lang="en-US" sz="900">
                        <a:latin typeface="+mn-lt"/>
                      </a:endParaRPr>
                    </a:p>
                  </a:txBody>
                  <a:tcPr>
                    <a:solidFill>
                      <a:schemeClr val="bg1"/>
                    </a:solidFill>
                  </a:tcPr>
                </a:tc>
                <a:tc>
                  <a:txBody>
                    <a:bodyPr/>
                    <a:lstStyle/>
                    <a:p>
                      <a:r>
                        <a:rPr lang="en-US" sz="900">
                          <a:latin typeface="+mn-lt"/>
                          <a:hlinkClick r:id="rId13"/>
                        </a:rPr>
                        <a:t>12GB RAM;</a:t>
                      </a:r>
                    </a:p>
                    <a:p>
                      <a:r>
                        <a:rPr lang="en-US" sz="900">
                          <a:latin typeface="+mn-lt"/>
                          <a:hlinkClick r:id="rId13"/>
                        </a:rPr>
                        <a:t>256GB storage;</a:t>
                      </a:r>
                      <a:endParaRPr lang="en-US" sz="900">
                        <a:latin typeface="+mn-lt"/>
                      </a:endParaRPr>
                    </a:p>
                  </a:txBody>
                  <a:tcPr>
                    <a:solidFill>
                      <a:schemeClr val="bg1"/>
                    </a:solidFill>
                  </a:tcPr>
                </a:tc>
                <a:tc>
                  <a:txBody>
                    <a:bodyPr/>
                    <a:lstStyle/>
                    <a:p>
                      <a:r>
                        <a:rPr lang="en-US" sz="900">
                          <a:latin typeface="+mn-lt"/>
                          <a:hlinkClick r:id="rId18"/>
                        </a:rPr>
                        <a:t>40GB storage</a:t>
                      </a:r>
                      <a:endParaRPr lang="en-US" sz="900">
                        <a:latin typeface="+mn-lt"/>
                      </a:endParaRPr>
                    </a:p>
                  </a:txBody>
                  <a:tcPr>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25"/>
                        </a:rPr>
                        <a:t>6GB RAM;</a:t>
                      </a:r>
                    </a:p>
                    <a:p>
                      <a:pPr algn="l">
                        <a:buFont typeface="Arial" panose="020B0604020202020204" pitchFamily="34" charset="0"/>
                        <a:buNone/>
                      </a:pPr>
                      <a:r>
                        <a:rPr lang="en-US" sz="900" b="0" i="0">
                          <a:solidFill>
                            <a:srgbClr val="1C1D1D"/>
                          </a:solidFill>
                          <a:effectLst/>
                          <a:latin typeface="+mn-lt"/>
                          <a:hlinkClick r:id="rId25"/>
                        </a:rPr>
                        <a:t>64GB storage</a:t>
                      </a:r>
                      <a:endParaRPr lang="en-US" sz="900" b="0" i="0">
                        <a:solidFill>
                          <a:srgbClr val="1C1D1D"/>
                        </a:solidFill>
                        <a:effectLst/>
                        <a:latin typeface="+mn-lt"/>
                      </a:endParaRPr>
                    </a:p>
                  </a:txBody>
                  <a:tcPr>
                    <a:solidFill>
                      <a:schemeClr val="bg1"/>
                    </a:solidFill>
                  </a:tcPr>
                </a:tc>
                <a:tc>
                  <a:txBody>
                    <a:bodyPr/>
                    <a:lstStyle/>
                    <a:p>
                      <a:r>
                        <a:rPr lang="en-US" sz="900" dirty="0">
                          <a:latin typeface="+mn-lt"/>
                          <a:hlinkClick r:id="rId15"/>
                        </a:rPr>
                        <a:t>3GB RAM;</a:t>
                      </a:r>
                    </a:p>
                    <a:p>
                      <a:r>
                        <a:rPr lang="en-US" sz="900" dirty="0">
                          <a:latin typeface="+mn-lt"/>
                          <a:hlinkClick r:id="rId15"/>
                        </a:rPr>
                        <a:t>32GB storage</a:t>
                      </a:r>
                      <a:endParaRPr lang="en-US" sz="900" dirty="0">
                        <a:latin typeface="+mn-lt"/>
                      </a:endParaRPr>
                    </a:p>
                  </a:txBody>
                  <a:tcPr>
                    <a:solidFill>
                      <a:schemeClr val="bg1"/>
                    </a:solidFill>
                  </a:tcPr>
                </a:tc>
                <a:extLst>
                  <a:ext uri="{0D108BD9-81ED-4DB2-BD59-A6C34878D82A}">
                    <a16:rowId xmlns:a16="http://schemas.microsoft.com/office/drawing/2014/main" val="3664186641"/>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8. Computation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6"/>
                        </a:rPr>
                        <a:t>CPU: Octa-core </a:t>
                      </a:r>
                      <a:r>
                        <a:rPr lang="en-US" sz="900" err="1">
                          <a:latin typeface="+mn-lt"/>
                          <a:hlinkClick r:id="rId16"/>
                        </a:rPr>
                        <a:t>Kryo</a:t>
                      </a:r>
                      <a:r>
                        <a:rPr lang="en-US" sz="900">
                          <a:latin typeface="+mn-lt"/>
                          <a:hlinkClick r:id="rId16"/>
                        </a:rPr>
                        <a:t> 385;</a:t>
                      </a:r>
                    </a:p>
                    <a:p>
                      <a:r>
                        <a:rPr lang="en-US" sz="900">
                          <a:latin typeface="+mn-lt"/>
                          <a:hlinkClick r:id="rId16"/>
                        </a:rPr>
                        <a:t>GPU: Adreno 630</a:t>
                      </a:r>
                      <a:endParaRPr lang="en-US" sz="900">
                        <a:latin typeface="+mn-lt"/>
                      </a:endParaRPr>
                    </a:p>
                  </a:txBody>
                  <a:tcPr>
                    <a:solidFill>
                      <a:schemeClr val="bg1"/>
                    </a:solidFill>
                  </a:tcPr>
                </a:tc>
                <a:tc>
                  <a:txBody>
                    <a:bodyPr/>
                    <a:lstStyle/>
                    <a:p>
                      <a:r>
                        <a:rPr lang="en-US" sz="900">
                          <a:latin typeface="+mn-lt"/>
                          <a:hlinkClick r:id="rId12"/>
                        </a:rPr>
                        <a:t>CPU: AMD 7nm Quad-core Zen2 X86 core;</a:t>
                      </a:r>
                    </a:p>
                    <a:p>
                      <a:r>
                        <a:rPr lang="en-US" sz="900">
                          <a:latin typeface="+mn-lt"/>
                          <a:hlinkClick r:id="rId12"/>
                        </a:rPr>
                        <a:t>GPU: AMD GFX10.2</a:t>
                      </a:r>
                      <a:endParaRPr lang="en-US" sz="900">
                        <a:latin typeface="+mn-lt"/>
                      </a:endParaRPr>
                    </a:p>
                  </a:txBody>
                  <a:tcPr>
                    <a:solidFill>
                      <a:schemeClr val="bg1"/>
                    </a:solidFill>
                  </a:tcPr>
                </a:tc>
                <a:tc>
                  <a:txBody>
                    <a:bodyPr/>
                    <a:lstStyle/>
                    <a:p>
                      <a:r>
                        <a:rPr lang="en-US" sz="900">
                          <a:latin typeface="+mn-lt"/>
                          <a:hlinkClick r:id="rId17"/>
                        </a:rPr>
                        <a:t>CPU: Octa-core </a:t>
                      </a:r>
                      <a:r>
                        <a:rPr lang="en-US" sz="900" err="1">
                          <a:latin typeface="+mn-lt"/>
                          <a:hlinkClick r:id="rId17"/>
                        </a:rPr>
                        <a:t>Kryo</a:t>
                      </a:r>
                      <a:r>
                        <a:rPr lang="en-US" sz="900">
                          <a:latin typeface="+mn-lt"/>
                          <a:hlinkClick r:id="rId17"/>
                        </a:rPr>
                        <a:t> 585;</a:t>
                      </a:r>
                    </a:p>
                    <a:p>
                      <a:r>
                        <a:rPr lang="en-US" sz="900">
                          <a:latin typeface="+mn-lt"/>
                          <a:hlinkClick r:id="rId17"/>
                        </a:rPr>
                        <a:t>GPU: Adreno 650</a:t>
                      </a:r>
                      <a:endParaRPr lang="en-US" sz="900">
                        <a:latin typeface="+mn-lt"/>
                      </a:endParaRPr>
                    </a:p>
                  </a:txBody>
                  <a:tcPr>
                    <a:solidFill>
                      <a:schemeClr val="bg1"/>
                    </a:solidFill>
                  </a:tcPr>
                </a:tc>
                <a:tc>
                  <a:txBody>
                    <a:bodyPr/>
                    <a:lstStyle/>
                    <a:p>
                      <a:r>
                        <a:rPr lang="en-US" sz="900">
                          <a:latin typeface="+mn-lt"/>
                          <a:hlinkClick r:id="rId18"/>
                        </a:rPr>
                        <a:t>CPU: Quad Core ARM</a:t>
                      </a:r>
                      <a:endParaRPr lang="en-US" sz="900">
                        <a:latin typeface="+mn-lt"/>
                      </a:endParaRPr>
                    </a:p>
                  </a:txBody>
                  <a:tcPr>
                    <a:solidFill>
                      <a:schemeClr val="bg1"/>
                    </a:solidFill>
                  </a:tcPr>
                </a:tc>
                <a:tc>
                  <a:txBody>
                    <a:bodyPr/>
                    <a:lstStyle/>
                    <a:p>
                      <a:r>
                        <a:rPr lang="it-IT" sz="900">
                          <a:latin typeface="+mn-lt"/>
                          <a:hlinkClick r:id="rId25"/>
                        </a:rPr>
                        <a:t>CPU: 8 Core 2.52Ghz Qualcomm XR1</a:t>
                      </a:r>
                      <a:endParaRPr lang="en-US" sz="900">
                        <a:latin typeface="+mn-lt"/>
                      </a:endParaRPr>
                    </a:p>
                  </a:txBody>
                  <a:tcPr>
                    <a:solidFill>
                      <a:schemeClr val="bg1"/>
                    </a:solidFill>
                  </a:tcPr>
                </a:tc>
                <a:tc>
                  <a:txBody>
                    <a:bodyPr/>
                    <a:lstStyle/>
                    <a:p>
                      <a:r>
                        <a:rPr lang="en-US" sz="900" dirty="0">
                          <a:latin typeface="+mn-lt"/>
                          <a:hlinkClick r:id="rId9"/>
                        </a:rPr>
                        <a:t>CPU: Octa-core </a:t>
                      </a:r>
                      <a:r>
                        <a:rPr lang="en-US" sz="900" dirty="0" err="1">
                          <a:latin typeface="+mn-lt"/>
                          <a:hlinkClick r:id="rId9"/>
                        </a:rPr>
                        <a:t>Kryo</a:t>
                      </a:r>
                      <a:r>
                        <a:rPr lang="en-US" sz="900" dirty="0">
                          <a:latin typeface="+mn-lt"/>
                          <a:hlinkClick r:id="rId9"/>
                        </a:rPr>
                        <a:t>;</a:t>
                      </a:r>
                    </a:p>
                    <a:p>
                      <a:r>
                        <a:rPr lang="en-US" sz="900" dirty="0">
                          <a:latin typeface="+mn-lt"/>
                          <a:hlinkClick r:id="rId9"/>
                        </a:rPr>
                        <a:t>GPU: Adreno 615</a:t>
                      </a:r>
                      <a:endParaRPr lang="en-US" sz="900" dirty="0">
                        <a:latin typeface="+mn-lt"/>
                      </a:endParaRPr>
                    </a:p>
                  </a:txBody>
                  <a:tcPr>
                    <a:solidFill>
                      <a:schemeClr val="bg1"/>
                    </a:solidFill>
                  </a:tcPr>
                </a:tc>
                <a:extLst>
                  <a:ext uri="{0D108BD9-81ED-4DB2-BD59-A6C34878D82A}">
                    <a16:rowId xmlns:a16="http://schemas.microsoft.com/office/drawing/2014/main" val="111605279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9. Remote rendering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tc>
                <a:tc>
                  <a:txBody>
                    <a:bodyPr/>
                    <a:lstStyle/>
                    <a:p>
                      <a:r>
                        <a:rPr lang="en-US" sz="900">
                          <a:latin typeface="+mn-lt"/>
                        </a:rPr>
                        <a:t>Yes – </a:t>
                      </a:r>
                      <a:r>
                        <a:rPr lang="en-US" sz="900" err="1">
                          <a:latin typeface="+mn-lt"/>
                          <a:hlinkClick r:id="rId26"/>
                        </a:rPr>
                        <a:t>Varjo</a:t>
                      </a:r>
                      <a:r>
                        <a:rPr lang="en-US" sz="900">
                          <a:latin typeface="+mn-lt"/>
                          <a:hlinkClick r:id="rId26"/>
                        </a:rPr>
                        <a:t> Reality Cloud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Yes – </a:t>
                      </a:r>
                      <a:r>
                        <a:rPr lang="en-US" sz="900">
                          <a:latin typeface="+mn-lt"/>
                          <a:hlinkClick r:id="rId27"/>
                        </a:rPr>
                        <a:t>Azure Remote rendering</a:t>
                      </a:r>
                      <a:endParaRPr lang="en-US" sz="900">
                        <a:latin typeface="+mn-lt"/>
                      </a:endParaRPr>
                    </a:p>
                  </a:txBody>
                  <a:tcPr>
                    <a:solidFill>
                      <a:schemeClr val="bg1"/>
                    </a:solidFill>
                  </a:tcPr>
                </a:tc>
                <a:tc>
                  <a:txBody>
                    <a:bodyPr/>
                    <a:lstStyle/>
                    <a:p>
                      <a:r>
                        <a:rPr lang="en-US" sz="900">
                          <a:latin typeface="+mn-lt"/>
                        </a:rPr>
                        <a:t>Yes – Integrates with </a:t>
                      </a:r>
                      <a:r>
                        <a:rPr lang="en-US" sz="900">
                          <a:latin typeface="+mn-lt"/>
                          <a:hlinkClick r:id="rId28"/>
                        </a:rPr>
                        <a:t>NVIDIA </a:t>
                      </a:r>
                      <a:r>
                        <a:rPr lang="en-US" sz="900" err="1">
                          <a:latin typeface="+mn-lt"/>
                          <a:hlinkClick r:id="rId28"/>
                        </a:rPr>
                        <a:t>CloudXR</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2729023906"/>
                  </a:ext>
                </a:extLst>
              </a:tr>
            </a:tbl>
          </a:graphicData>
        </a:graphic>
      </p:graphicFrame>
      <p:sp>
        <p:nvSpPr>
          <p:cNvPr id="4" name="TextBox 3">
            <a:extLst>
              <a:ext uri="{FF2B5EF4-FFF2-40B4-BE49-F238E27FC236}">
                <a16:creationId xmlns:a16="http://schemas.microsoft.com/office/drawing/2014/main" id="{0AA6C8A0-8C93-A256-AE8B-7572E026864A}"/>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3/4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235817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406C37D-6AD1-F110-98E8-5FDC909F27F4}"/>
              </a:ext>
            </a:extLst>
          </p:cNvPr>
          <p:cNvGraphicFramePr>
            <a:graphicFrameLocks noGrp="1"/>
          </p:cNvGraphicFramePr>
          <p:nvPr>
            <p:extLst>
              <p:ext uri="{D42A27DB-BD31-4B8C-83A1-F6EECF244321}">
                <p14:modId xmlns:p14="http://schemas.microsoft.com/office/powerpoint/2010/main" val="1092198835"/>
              </p:ext>
            </p:extLst>
          </p:nvPr>
        </p:nvGraphicFramePr>
        <p:xfrm>
          <a:off x="200114" y="875825"/>
          <a:ext cx="11551365" cy="5257800"/>
        </p:xfrm>
        <a:graphic>
          <a:graphicData uri="http://schemas.openxmlformats.org/drawingml/2006/table">
            <a:tbl>
              <a:tblPr firstRow="1" bandRow="1">
                <a:tableStyleId>{5940675A-B579-460E-94D1-54222C63F5DA}</a:tableStyleId>
              </a:tblPr>
              <a:tblGrid>
                <a:gridCol w="704662">
                  <a:extLst>
                    <a:ext uri="{9D8B030D-6E8A-4147-A177-3AD203B41FA5}">
                      <a16:colId xmlns:a16="http://schemas.microsoft.com/office/drawing/2014/main" val="2323611179"/>
                    </a:ext>
                  </a:extLst>
                </a:gridCol>
                <a:gridCol w="797831">
                  <a:extLst>
                    <a:ext uri="{9D8B030D-6E8A-4147-A177-3AD203B41FA5}">
                      <a16:colId xmlns:a16="http://schemas.microsoft.com/office/drawing/2014/main" val="4120118734"/>
                    </a:ext>
                  </a:extLst>
                </a:gridCol>
                <a:gridCol w="1375008">
                  <a:extLst>
                    <a:ext uri="{9D8B030D-6E8A-4147-A177-3AD203B41FA5}">
                      <a16:colId xmlns:a16="http://schemas.microsoft.com/office/drawing/2014/main" val="1969587101"/>
                    </a:ext>
                  </a:extLst>
                </a:gridCol>
                <a:gridCol w="1000522">
                  <a:extLst>
                    <a:ext uri="{9D8B030D-6E8A-4147-A177-3AD203B41FA5}">
                      <a16:colId xmlns:a16="http://schemas.microsoft.com/office/drawing/2014/main" val="2651266558"/>
                    </a:ext>
                  </a:extLst>
                </a:gridCol>
                <a:gridCol w="959168">
                  <a:extLst>
                    <a:ext uri="{9D8B030D-6E8A-4147-A177-3AD203B41FA5}">
                      <a16:colId xmlns:a16="http://schemas.microsoft.com/office/drawing/2014/main" val="187081944"/>
                    </a:ext>
                  </a:extLst>
                </a:gridCol>
                <a:gridCol w="959168">
                  <a:extLst>
                    <a:ext uri="{9D8B030D-6E8A-4147-A177-3AD203B41FA5}">
                      <a16:colId xmlns:a16="http://schemas.microsoft.com/office/drawing/2014/main" val="2290573591"/>
                    </a:ext>
                  </a:extLst>
                </a:gridCol>
                <a:gridCol w="959168">
                  <a:extLst>
                    <a:ext uri="{9D8B030D-6E8A-4147-A177-3AD203B41FA5}">
                      <a16:colId xmlns:a16="http://schemas.microsoft.com/office/drawing/2014/main" val="2093929946"/>
                    </a:ext>
                  </a:extLst>
                </a:gridCol>
                <a:gridCol w="991109">
                  <a:extLst>
                    <a:ext uri="{9D8B030D-6E8A-4147-A177-3AD203B41FA5}">
                      <a16:colId xmlns:a16="http://schemas.microsoft.com/office/drawing/2014/main" val="3110558412"/>
                    </a:ext>
                  </a:extLst>
                </a:gridCol>
                <a:gridCol w="991109">
                  <a:extLst>
                    <a:ext uri="{9D8B030D-6E8A-4147-A177-3AD203B41FA5}">
                      <a16:colId xmlns:a16="http://schemas.microsoft.com/office/drawing/2014/main" val="1199237877"/>
                    </a:ext>
                  </a:extLst>
                </a:gridCol>
                <a:gridCol w="927226">
                  <a:extLst>
                    <a:ext uri="{9D8B030D-6E8A-4147-A177-3AD203B41FA5}">
                      <a16:colId xmlns:a16="http://schemas.microsoft.com/office/drawing/2014/main" val="2507871209"/>
                    </a:ext>
                  </a:extLst>
                </a:gridCol>
                <a:gridCol w="927226">
                  <a:extLst>
                    <a:ext uri="{9D8B030D-6E8A-4147-A177-3AD203B41FA5}">
                      <a16:colId xmlns:a16="http://schemas.microsoft.com/office/drawing/2014/main" val="824520531"/>
                    </a:ext>
                  </a:extLst>
                </a:gridCol>
                <a:gridCol w="959168">
                  <a:extLst>
                    <a:ext uri="{9D8B030D-6E8A-4147-A177-3AD203B41FA5}">
                      <a16:colId xmlns:a16="http://schemas.microsoft.com/office/drawing/2014/main" val="2362895601"/>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Selection criteria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algn="ctr"/>
                      <a:r>
                        <a:rPr lang="en-US" sz="900">
                          <a:solidFill>
                            <a:schemeClr val="bg1"/>
                          </a:solidFill>
                          <a:latin typeface="+mn-lt"/>
                        </a:rPr>
                        <a:t>Vuzix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2. Hardware-specific selection criteria</a:t>
                      </a:r>
                    </a:p>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10. Cross-device develop-</a:t>
                      </a:r>
                      <a:r>
                        <a:rPr lang="en-US" sz="900" dirty="0" err="1">
                          <a:solidFill>
                            <a:schemeClr val="bg1"/>
                          </a:solidFill>
                          <a:latin typeface="Calibri (Body)"/>
                        </a:rPr>
                        <a:t>ment</a:t>
                      </a:r>
                      <a:endParaRPr lang="en-US" sz="900" dirty="0">
                        <a:solidFill>
                          <a:schemeClr val="bg1"/>
                        </a:solidFill>
                        <a:latin typeface="Calibri (Body)"/>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nSpc>
                          <a:spcPct val="115000"/>
                        </a:lnSpc>
                      </a:pPr>
                      <a:r>
                        <a:rPr lang="en-US" sz="900" dirty="0">
                          <a:effectLst/>
                          <a:latin typeface="Calibri (Body)"/>
                          <a:ea typeface="Arial" panose="020B0604020202020204" pitchFamily="34" charset="0"/>
                        </a:rPr>
                        <a:t>Allows developers to develop a webAR, native AR, and AR-on-headset application once and deploy the application on multiple browsers, Android/ iOS devices, and AR headsets, respectively.</a:t>
                      </a:r>
                    </a:p>
                  </a:txBody>
                  <a:tcPr>
                    <a:solidFill>
                      <a:schemeClr val="bg1"/>
                    </a:solidFill>
                  </a:tcPr>
                </a:tc>
                <a:tc>
                  <a:txBody>
                    <a:bodyPr/>
                    <a:lstStyle/>
                    <a:p>
                      <a:r>
                        <a:rPr lang="en-US" sz="900" dirty="0">
                          <a:latin typeface="Calibri (Body)"/>
                        </a:rPr>
                        <a:t>Likely – Most </a:t>
                      </a:r>
                      <a:r>
                        <a:rPr lang="en-US" sz="900" dirty="0" err="1">
                          <a:latin typeface="Calibri (Body)"/>
                        </a:rPr>
                        <a:t>webAR</a:t>
                      </a:r>
                      <a:r>
                        <a:rPr lang="en-US" sz="900" dirty="0">
                          <a:latin typeface="Calibri (Body)"/>
                        </a:rPr>
                        <a:t> tracking and rendering engines are built upon browser’s natively supported features such as WebGL – see example of </a:t>
                      </a:r>
                      <a:r>
                        <a:rPr lang="en-US" sz="900" dirty="0">
                          <a:latin typeface="Calibri (Body)"/>
                          <a:hlinkClick r:id="rId5"/>
                        </a:rPr>
                        <a:t>browser requirements for 8</a:t>
                      </a:r>
                      <a:r>
                        <a:rPr lang="en-US" sz="900" baseline="30000" dirty="0">
                          <a:latin typeface="Calibri (Body)"/>
                          <a:hlinkClick r:id="rId5"/>
                        </a:rPr>
                        <a:t>th</a:t>
                      </a:r>
                      <a:r>
                        <a:rPr lang="en-US" sz="900" dirty="0">
                          <a:latin typeface="Calibri (Body)"/>
                          <a:hlinkClick r:id="rId5"/>
                        </a:rPr>
                        <a:t> Wall tracking engine</a:t>
                      </a:r>
                      <a:endParaRPr lang="en-US" sz="900" dirty="0">
                        <a:latin typeface="Calibri (Body)"/>
                      </a:endParaRPr>
                    </a:p>
                  </a:txBody>
                  <a:tcPr>
                    <a:solidFill>
                      <a:schemeClr val="bg1"/>
                    </a:solidFill>
                  </a:tcPr>
                </a:tc>
                <a:tc>
                  <a:txBody>
                    <a:bodyPr/>
                    <a:lstStyle/>
                    <a:p>
                      <a:r>
                        <a:rPr lang="en-US" sz="900" dirty="0">
                          <a:latin typeface="Calibri (Body)"/>
                        </a:rPr>
                        <a:t>Likely – Some tracking engines like </a:t>
                      </a:r>
                      <a:r>
                        <a:rPr lang="en-US" sz="900" dirty="0">
                          <a:latin typeface="Calibri (Body)"/>
                          <a:hlinkClick r:id="rId6"/>
                        </a:rPr>
                        <a:t>Vuforia</a:t>
                      </a:r>
                      <a:r>
                        <a:rPr lang="en-US" sz="900" dirty="0">
                          <a:latin typeface="Calibri (Body)"/>
                        </a:rPr>
                        <a:t>  support build for both Android and iOS. </a:t>
                      </a:r>
                      <a:r>
                        <a:rPr lang="en-US" sz="900" dirty="0" err="1">
                          <a:latin typeface="Calibri (Body)"/>
                          <a:hlinkClick r:id="rId7"/>
                        </a:rPr>
                        <a:t>ARCore</a:t>
                      </a:r>
                      <a:r>
                        <a:rPr lang="en-US" sz="900" dirty="0">
                          <a:latin typeface="Calibri (Body)"/>
                        </a:rPr>
                        <a:t> only supports Android. </a:t>
                      </a:r>
                      <a:r>
                        <a:rPr lang="en-US" sz="900" dirty="0" err="1">
                          <a:latin typeface="Calibri (Body)"/>
                          <a:hlinkClick r:id="rId8"/>
                        </a:rPr>
                        <a:t>ARKit</a:t>
                      </a:r>
                      <a:r>
                        <a:rPr lang="en-US" sz="900" dirty="0">
                          <a:latin typeface="Calibri (Body)"/>
                        </a:rPr>
                        <a:t> only supports iOS – see AR Development Tool Decision Matrix for details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9"/>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0"/>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1"/>
                        </a:rPr>
                        <a:t>OpenXR</a:t>
                      </a:r>
                      <a:r>
                        <a:rPr lang="en-US" sz="900">
                          <a:latin typeface="Calibri (Body)"/>
                        </a:rPr>
                        <a:t>;</a:t>
                      </a:r>
                    </a:p>
                  </a:txBody>
                  <a:tcPr/>
                </a:tc>
                <a:tc>
                  <a:txBody>
                    <a:bodyPr/>
                    <a:lstStyle/>
                    <a:p>
                      <a:r>
                        <a:rPr lang="en-US" sz="900" dirty="0">
                          <a:effectLst/>
                          <a:latin typeface="+mn-lt"/>
                          <a:ea typeface="Arial" panose="020B0604020202020204" pitchFamily="34" charset="0"/>
                        </a:rPr>
                        <a:t>No info</a:t>
                      </a:r>
                      <a:endParaRPr lang="en-US" sz="900" dirty="0">
                        <a:latin typeface="+mn-lt"/>
                      </a:endParaRPr>
                    </a:p>
                  </a:txBody>
                  <a:tcPr>
                    <a:solidFill>
                      <a:schemeClr val="bg1">
                        <a:lumMod val="85000"/>
                      </a:schemeClr>
                    </a:solidFill>
                  </a:tcPr>
                </a:tc>
                <a:tc>
                  <a:txBody>
                    <a:bodyPr/>
                    <a:lstStyle/>
                    <a:p>
                      <a:pPr>
                        <a:lnSpc>
                          <a:spcPct val="115000"/>
                        </a:lnSpc>
                      </a:pPr>
                      <a:r>
                        <a:rPr lang="en-US" sz="900" dirty="0">
                          <a:effectLst/>
                          <a:latin typeface="+mn-lt"/>
                          <a:ea typeface="Arial" panose="020B0604020202020204" pitchFamily="34" charset="0"/>
                        </a:rPr>
                        <a:t>No integration with </a:t>
                      </a:r>
                      <a:r>
                        <a:rPr lang="en-US" sz="900" u="sng" dirty="0" err="1">
                          <a:solidFill>
                            <a:srgbClr val="0000FF"/>
                          </a:solidFill>
                          <a:effectLst/>
                          <a:latin typeface="+mn-lt"/>
                          <a:ea typeface="Arial" panose="020B0604020202020204" pitchFamily="34" charset="0"/>
                          <a:hlinkClick r:id="rId12">
                            <a:extLst>
                              <a:ext uri="{A12FA001-AC4F-418D-AE19-62706E023703}">
                                <ahyp:hlinkClr xmlns:ahyp="http://schemas.microsoft.com/office/drawing/2018/hyperlinkcolor" val="tx"/>
                              </a:ext>
                            </a:extLst>
                          </a:hlinkClick>
                        </a:rPr>
                        <a:t>OpenXR</a:t>
                      </a:r>
                      <a:r>
                        <a:rPr lang="en-US" sz="900" dirty="0">
                          <a:effectLst/>
                          <a:latin typeface="+mn-lt"/>
                          <a:ea typeface="Arial" panose="020B0604020202020204" pitchFamily="34" charset="0"/>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txBody>
                  <a:tcPr/>
                </a:tc>
                <a:extLst>
                  <a:ext uri="{0D108BD9-81ED-4DB2-BD59-A6C34878D82A}">
                    <a16:rowId xmlns:a16="http://schemas.microsoft.com/office/drawing/2014/main" val="1244585182"/>
                  </a:ext>
                </a:extLst>
              </a:tr>
              <a:tr h="331748">
                <a:tc>
                  <a:txBody>
                    <a:bodyPr/>
                    <a:lstStyle/>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11. App download required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Calibri (Body)"/>
                          <a:ea typeface="Arial" panose="020B0604020202020204" pitchFamily="34" charset="0"/>
                        </a:rPr>
                        <a:t>Refers to if a user needs to download and install the AR app to their device.</a:t>
                      </a:r>
                    </a:p>
                  </a:txBody>
                  <a:tcPr>
                    <a:solidFill>
                      <a:schemeClr val="bg1"/>
                    </a:solidFill>
                  </a:tcPr>
                </a:tc>
                <a:tc>
                  <a:txBody>
                    <a:bodyPr/>
                    <a:lstStyle/>
                    <a:p>
                      <a:r>
                        <a:rPr lang="en-US" sz="900">
                          <a:latin typeface="Calibri (Body)"/>
                        </a:rPr>
                        <a:t>No</a:t>
                      </a:r>
                    </a:p>
                  </a:txBody>
                  <a:tcPr>
                    <a:solidFill>
                      <a:schemeClr val="bg1"/>
                    </a:solidFill>
                  </a:tcPr>
                </a:tc>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Body)"/>
                        </a:rPr>
                        <a:t>Yes</a:t>
                      </a:r>
                    </a:p>
                  </a:txBody>
                  <a:tcPr/>
                </a:tc>
                <a:tc hMerge="1">
                  <a:txBody>
                    <a:bodyPr/>
                    <a:lstStyle/>
                    <a:p>
                      <a:pPr algn="l"/>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b="0" i="0">
                        <a:solidFill>
                          <a:schemeClr val="tx1"/>
                        </a:solidFill>
                        <a:effectLst/>
                        <a:latin typeface="akkurat"/>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extLst>
                  <a:ext uri="{0D108BD9-81ED-4DB2-BD59-A6C34878D82A}">
                    <a16:rowId xmlns:a16="http://schemas.microsoft.com/office/drawing/2014/main" val="1587255360"/>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12. Heat distribution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how much heat an AR device produces while running and how fast the heat dissipates according to the thermal design of the AR device. Note heating AR devices, especially AR headsets, can cause skin burns and affect user experience.</a:t>
                      </a:r>
                      <a:endParaRPr lang="en-US" sz="900" dirty="0">
                        <a:latin typeface="+mn-lt"/>
                      </a:endParaRPr>
                    </a:p>
                  </a:txBody>
                  <a:tcPr>
                    <a:solidFill>
                      <a:schemeClr val="bg1"/>
                    </a:solidFill>
                  </a:tcPr>
                </a:tc>
                <a:tc gridSpan="9">
                  <a:txBody>
                    <a:bodyPr/>
                    <a:lstStyle/>
                    <a:p>
                      <a:r>
                        <a:rPr lang="en-US" sz="900" dirty="0">
                          <a:effectLst/>
                          <a:latin typeface="+mn-lt"/>
                          <a:ea typeface="Arial" panose="020B0604020202020204" pitchFamily="34" charset="0"/>
                        </a:rPr>
                        <a:t>It appears that there is no standard measure for benchmarking the thermal model of different AR devices. Heat distribution is primarily a hardware problem with the chips being one of the main heat-generating components (</a:t>
                      </a:r>
                      <a:r>
                        <a:rPr lang="en-US" sz="900" dirty="0">
                          <a:effectLst/>
                          <a:latin typeface="+mn-lt"/>
                          <a:ea typeface="Arial" panose="020B0604020202020204" pitchFamily="34" charset="0"/>
                          <a:hlinkClick r:id="rId13"/>
                        </a:rPr>
                        <a:t>source</a:t>
                      </a:r>
                      <a:r>
                        <a:rPr lang="en-US" sz="900" dirty="0">
                          <a:effectLst/>
                          <a:latin typeface="+mn-lt"/>
                          <a:ea typeface="Arial" panose="020B0604020202020204" pitchFamily="34" charset="0"/>
                        </a:rPr>
                        <a:t>). Therefore, it is recommended to experiment with different AR devices for the target usage conditions and select the most comfortable headset. </a:t>
                      </a:r>
                      <a:endParaRPr lang="en-US" sz="900" dirty="0">
                        <a:latin typeface="+mn-lt"/>
                      </a:endParaRP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solidFill>
                      <a:schemeClr val="bg1"/>
                    </a:solidFill>
                  </a:tcPr>
                </a:tc>
                <a:tc hMerge="1">
                  <a:txBody>
                    <a:bodyPr/>
                    <a:lstStyle/>
                    <a:p>
                      <a:pPr algn="l"/>
                      <a:endParaRPr lang="en-US" sz="1000" b="0" i="0">
                        <a:solidFill>
                          <a:schemeClr val="tx1"/>
                        </a:solidFill>
                        <a:effectLst/>
                        <a:latin typeface="akkurat"/>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a:p>
                  </a:txBody>
                  <a:tcPr>
                    <a:solidFill>
                      <a:schemeClr val="bg1"/>
                    </a:solidFill>
                  </a:tcPr>
                </a:tc>
                <a:tc hMerge="1">
                  <a:txBody>
                    <a:bodyPr/>
                    <a:lstStyle/>
                    <a:p>
                      <a:endParaRPr lang="en-US" sz="1000" dirty="0"/>
                    </a:p>
                  </a:txBody>
                  <a:tcPr>
                    <a:solidFill>
                      <a:schemeClr val="bg1"/>
                    </a:solidFill>
                  </a:tcPr>
                </a:tc>
                <a:extLst>
                  <a:ext uri="{0D108BD9-81ED-4DB2-BD59-A6C34878D82A}">
                    <a16:rowId xmlns:a16="http://schemas.microsoft.com/office/drawing/2014/main" val="3097943847"/>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13. Cost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the cost of using the AR platforms. </a:t>
                      </a:r>
                      <a:endParaRPr lang="en-US" sz="900" dirty="0">
                        <a:latin typeface="+mn-lt"/>
                      </a:endParaRPr>
                    </a:p>
                  </a:txBody>
                  <a:tcPr>
                    <a:solidFill>
                      <a:schemeClr val="bg1"/>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algn="l"/>
                      <a:r>
                        <a:rPr lang="en-US" sz="900" b="0" i="0">
                          <a:solidFill>
                            <a:schemeClr val="tx1"/>
                          </a:solidFill>
                          <a:effectLst/>
                          <a:latin typeface="+mn-lt"/>
                          <a:hlinkClick r:id="rId14"/>
                        </a:rPr>
                        <a:t>€6.495</a:t>
                      </a:r>
                      <a:r>
                        <a:rPr lang="en-US" sz="900" b="0" i="0">
                          <a:solidFill>
                            <a:schemeClr val="tx1"/>
                          </a:solidFill>
                          <a:effectLst/>
                          <a:latin typeface="+mn-lt"/>
                        </a:rPr>
                        <a:t> + </a:t>
                      </a:r>
                      <a:r>
                        <a:rPr lang="en-US" sz="900" b="0" i="0">
                          <a:solidFill>
                            <a:schemeClr val="tx1"/>
                          </a:solidFill>
                          <a:effectLst/>
                          <a:latin typeface="+mn-lt"/>
                          <a:hlinkClick r:id="rId15"/>
                        </a:rPr>
                        <a:t>mandatory XR Subscription</a:t>
                      </a:r>
                      <a:endParaRPr lang="en-US" sz="900" b="0" i="0">
                        <a:solidFill>
                          <a:schemeClr val="tx1"/>
                        </a:solidFill>
                        <a:effectLst/>
                        <a:latin typeface="+mn-lt"/>
                      </a:endParaRPr>
                    </a:p>
                  </a:txBody>
                  <a:tcPr>
                    <a:solidFill>
                      <a:schemeClr val="bg1"/>
                    </a:solidFill>
                  </a:tcPr>
                </a:tc>
                <a:tc>
                  <a:txBody>
                    <a:bodyPr/>
                    <a:lstStyle/>
                    <a:p>
                      <a:r>
                        <a:rPr lang="en-US" sz="900">
                          <a:latin typeface="+mn-lt"/>
                          <a:hlinkClick r:id="rId16"/>
                        </a:rPr>
                        <a:t>€ 3.849,00+</a:t>
                      </a:r>
                      <a:r>
                        <a:rPr lang="en-US" sz="900">
                          <a:latin typeface="+mn-lt"/>
                        </a:rPr>
                        <a:t> + </a:t>
                      </a:r>
                      <a:r>
                        <a:rPr lang="en-US" sz="900">
                          <a:latin typeface="+mn-lt"/>
                          <a:hlinkClick r:id="rId17"/>
                        </a:rPr>
                        <a:t>optional HoloLens subscription</a:t>
                      </a:r>
                      <a:endParaRPr lang="en-US" sz="900">
                        <a:latin typeface="+mn-lt"/>
                      </a:endParaRPr>
                    </a:p>
                  </a:txBody>
                  <a:tcPr>
                    <a:solidFill>
                      <a:schemeClr val="bg1"/>
                    </a:solidFill>
                  </a:tcPr>
                </a:tc>
                <a:tc>
                  <a:txBody>
                    <a:bodyPr/>
                    <a:lstStyle/>
                    <a:p>
                      <a:r>
                        <a:rPr lang="en-US" sz="900" kern="1200">
                          <a:solidFill>
                            <a:schemeClr val="tx1"/>
                          </a:solidFill>
                          <a:latin typeface="+mn-lt"/>
                          <a:ea typeface="+mn-ea"/>
                          <a:cs typeface="+mn-cs"/>
                        </a:rPr>
                        <a:t>~</a:t>
                      </a:r>
                      <a:r>
                        <a:rPr lang="en-US" sz="900">
                          <a:latin typeface="+mn-lt"/>
                        </a:rPr>
                        <a:t>€</a:t>
                      </a:r>
                      <a:r>
                        <a:rPr lang="en-US" sz="900" kern="1200">
                          <a:solidFill>
                            <a:schemeClr val="tx1"/>
                          </a:solidFill>
                          <a:latin typeface="+mn-lt"/>
                          <a:ea typeface="+mn-ea"/>
                          <a:cs typeface="+mn-cs"/>
                        </a:rPr>
                        <a:t>3,167+</a:t>
                      </a:r>
                    </a:p>
                    <a:p>
                      <a:r>
                        <a:rPr lang="en-US" sz="900" kern="1200">
                          <a:solidFill>
                            <a:schemeClr val="tx1"/>
                          </a:solidFill>
                          <a:latin typeface="+mn-lt"/>
                          <a:ea typeface="+mn-ea"/>
                          <a:cs typeface="+mn-cs"/>
                        </a:rPr>
                        <a:t>(</a:t>
                      </a:r>
                      <a:r>
                        <a:rPr lang="en-US" sz="900" kern="1200">
                          <a:solidFill>
                            <a:schemeClr val="tx1"/>
                          </a:solidFill>
                          <a:latin typeface="+mn-lt"/>
                          <a:ea typeface="+mn-ea"/>
                          <a:cs typeface="+mn-cs"/>
                          <a:hlinkClick r:id="rId18"/>
                        </a:rPr>
                        <a:t>$3.299+</a:t>
                      </a:r>
                      <a:r>
                        <a:rPr lang="en-US" sz="900" kern="1200">
                          <a:solidFill>
                            <a:schemeClr val="tx1"/>
                          </a:solidFill>
                          <a:latin typeface="+mn-lt"/>
                          <a:ea typeface="+mn-ea"/>
                          <a:cs typeface="+mn-cs"/>
                        </a:rPr>
                        <a:t>)</a:t>
                      </a:r>
                    </a:p>
                  </a:txBody>
                  <a:tcPr>
                    <a:solidFill>
                      <a:schemeClr val="bg1"/>
                    </a:solidFill>
                  </a:tcPr>
                </a:tc>
                <a:tc>
                  <a:txBody>
                    <a:bodyPr/>
                    <a:lstStyle/>
                    <a:p>
                      <a:r>
                        <a:rPr lang="en-US" sz="900" kern="1200">
                          <a:solidFill>
                            <a:schemeClr val="tx1"/>
                          </a:solidFill>
                          <a:latin typeface="+mn-lt"/>
                          <a:ea typeface="+mn-ea"/>
                          <a:cs typeface="+mn-cs"/>
                          <a:hlinkClick r:id="rId19"/>
                        </a:rPr>
                        <a:t>€1.799,99</a:t>
                      </a:r>
                      <a:endParaRPr lang="en-US" sz="900" kern="1200">
                        <a:solidFill>
                          <a:schemeClr val="tx1"/>
                        </a:solidFill>
                        <a:latin typeface="+mn-lt"/>
                        <a:ea typeface="+mn-ea"/>
                        <a:cs typeface="+mn-cs"/>
                      </a:endParaRPr>
                    </a:p>
                  </a:txBody>
                  <a:tcPr>
                    <a:solidFill>
                      <a:schemeClr val="bg1"/>
                    </a:solidFill>
                  </a:tcPr>
                </a:tc>
                <a:tc>
                  <a:txBody>
                    <a:bodyPr/>
                    <a:lstStyle/>
                    <a:p>
                      <a:r>
                        <a:rPr lang="en-US" sz="900">
                          <a:latin typeface="+mn-lt"/>
                          <a:hlinkClick r:id="rId20"/>
                        </a:rPr>
                        <a:t>€1,669.80</a:t>
                      </a:r>
                      <a:endParaRPr lang="en-US" sz="900">
                        <a:latin typeface="+mn-lt"/>
                      </a:endParaRPr>
                    </a:p>
                  </a:txBody>
                  <a:tcPr>
                    <a:solidFill>
                      <a:schemeClr val="bg1"/>
                    </a:solidFill>
                  </a:tcPr>
                </a:tc>
                <a:tc>
                  <a:txBody>
                    <a:bodyPr/>
                    <a:lstStyle/>
                    <a:p>
                      <a:r>
                        <a:rPr lang="en-US" sz="900">
                          <a:latin typeface="+mn-lt"/>
                          <a:hlinkClick r:id="rId21"/>
                        </a:rPr>
                        <a:t>€2.311,10</a:t>
                      </a:r>
                      <a:endParaRPr lang="en-US" sz="900">
                        <a:latin typeface="+mn-lt"/>
                      </a:endParaRPr>
                    </a:p>
                  </a:txBody>
                  <a:tcPr>
                    <a:solidFill>
                      <a:schemeClr val="bg1"/>
                    </a:solidFill>
                  </a:tcPr>
                </a:tc>
                <a:tc>
                  <a:txBody>
                    <a:bodyPr/>
                    <a:lstStyle/>
                    <a:p>
                      <a:r>
                        <a:rPr lang="en-US" sz="900" dirty="0">
                          <a:latin typeface="+mn-lt"/>
                        </a:rPr>
                        <a:t>~€1,090 (</a:t>
                      </a:r>
                      <a:r>
                        <a:rPr lang="en-US" sz="900" dirty="0">
                          <a:latin typeface="+mn-lt"/>
                          <a:hlinkClick r:id="rId22"/>
                        </a:rPr>
                        <a:t>$1,144</a:t>
                      </a:r>
                      <a:r>
                        <a:rPr lang="en-US" sz="900" dirty="0">
                          <a:latin typeface="+mn-lt"/>
                        </a:rPr>
                        <a:t>)</a:t>
                      </a:r>
                    </a:p>
                  </a:txBody>
                  <a:tcPr>
                    <a:solidFill>
                      <a:schemeClr val="bg1"/>
                    </a:solidFill>
                  </a:tcPr>
                </a:tc>
                <a:extLst>
                  <a:ext uri="{0D108BD9-81ED-4DB2-BD59-A6C34878D82A}">
                    <a16:rowId xmlns:a16="http://schemas.microsoft.com/office/drawing/2014/main" val="2165875308"/>
                  </a:ext>
                </a:extLst>
              </a:tr>
            </a:tbl>
          </a:graphicData>
        </a:graphic>
      </p:graphicFrame>
      <p:sp>
        <p:nvSpPr>
          <p:cNvPr id="4" name="TextBox 3">
            <a:extLst>
              <a:ext uri="{FF2B5EF4-FFF2-40B4-BE49-F238E27FC236}">
                <a16:creationId xmlns:a16="http://schemas.microsoft.com/office/drawing/2014/main" id="{5D32FA63-A696-243C-1499-D2B4BC768420}"/>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4/4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368326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aphicFrame>
        <p:nvGraphicFramePr>
          <p:cNvPr id="61" name="Table 12">
            <a:extLst>
              <a:ext uri="{FF2B5EF4-FFF2-40B4-BE49-F238E27FC236}">
                <a16:creationId xmlns:a16="http://schemas.microsoft.com/office/drawing/2014/main" id="{EB51E14E-9107-827B-A8B6-5A21C9C895F6}"/>
              </a:ext>
            </a:extLst>
          </p:cNvPr>
          <p:cNvGraphicFramePr>
            <a:graphicFrameLocks noGrp="1"/>
          </p:cNvGraphicFramePr>
          <p:nvPr>
            <p:extLst>
              <p:ext uri="{D42A27DB-BD31-4B8C-83A1-F6EECF244321}">
                <p14:modId xmlns:p14="http://schemas.microsoft.com/office/powerpoint/2010/main" val="30036664"/>
              </p:ext>
            </p:extLst>
          </p:nvPr>
        </p:nvGraphicFramePr>
        <p:xfrm>
          <a:off x="41816" y="1282921"/>
          <a:ext cx="11959191" cy="4886058"/>
        </p:xfrm>
        <a:graphic>
          <a:graphicData uri="http://schemas.openxmlformats.org/drawingml/2006/table">
            <a:tbl>
              <a:tblPr firstRow="1" bandRow="1">
                <a:tableStyleId>{5940675A-B579-460E-94D1-54222C63F5DA}</a:tableStyleId>
              </a:tblPr>
              <a:tblGrid>
                <a:gridCol w="692531">
                  <a:extLst>
                    <a:ext uri="{9D8B030D-6E8A-4147-A177-3AD203B41FA5}">
                      <a16:colId xmlns:a16="http://schemas.microsoft.com/office/drawing/2014/main" val="2323611179"/>
                    </a:ext>
                  </a:extLst>
                </a:gridCol>
                <a:gridCol w="759469">
                  <a:extLst>
                    <a:ext uri="{9D8B030D-6E8A-4147-A177-3AD203B41FA5}">
                      <a16:colId xmlns:a16="http://schemas.microsoft.com/office/drawing/2014/main" val="4120118734"/>
                    </a:ext>
                  </a:extLst>
                </a:gridCol>
                <a:gridCol w="644240">
                  <a:extLst>
                    <a:ext uri="{9D8B030D-6E8A-4147-A177-3AD203B41FA5}">
                      <a16:colId xmlns:a16="http://schemas.microsoft.com/office/drawing/2014/main" val="2483199254"/>
                    </a:ext>
                  </a:extLst>
                </a:gridCol>
                <a:gridCol w="565673">
                  <a:extLst>
                    <a:ext uri="{9D8B030D-6E8A-4147-A177-3AD203B41FA5}">
                      <a16:colId xmlns:a16="http://schemas.microsoft.com/office/drawing/2014/main" val="187081944"/>
                    </a:ext>
                  </a:extLst>
                </a:gridCol>
                <a:gridCol w="633763">
                  <a:extLst>
                    <a:ext uri="{9D8B030D-6E8A-4147-A177-3AD203B41FA5}">
                      <a16:colId xmlns:a16="http://schemas.microsoft.com/office/drawing/2014/main" val="2093929946"/>
                    </a:ext>
                  </a:extLst>
                </a:gridCol>
                <a:gridCol w="623289">
                  <a:extLst>
                    <a:ext uri="{9D8B030D-6E8A-4147-A177-3AD203B41FA5}">
                      <a16:colId xmlns:a16="http://schemas.microsoft.com/office/drawing/2014/main" val="3110558412"/>
                    </a:ext>
                  </a:extLst>
                </a:gridCol>
                <a:gridCol w="623288">
                  <a:extLst>
                    <a:ext uri="{9D8B030D-6E8A-4147-A177-3AD203B41FA5}">
                      <a16:colId xmlns:a16="http://schemas.microsoft.com/office/drawing/2014/main" val="2507871209"/>
                    </a:ext>
                  </a:extLst>
                </a:gridCol>
                <a:gridCol w="628526">
                  <a:extLst>
                    <a:ext uri="{9D8B030D-6E8A-4147-A177-3AD203B41FA5}">
                      <a16:colId xmlns:a16="http://schemas.microsoft.com/office/drawing/2014/main" val="1663943699"/>
                    </a:ext>
                  </a:extLst>
                </a:gridCol>
                <a:gridCol w="618051">
                  <a:extLst>
                    <a:ext uri="{9D8B030D-6E8A-4147-A177-3AD203B41FA5}">
                      <a16:colId xmlns:a16="http://schemas.microsoft.com/office/drawing/2014/main" val="3070917951"/>
                    </a:ext>
                  </a:extLst>
                </a:gridCol>
                <a:gridCol w="623289">
                  <a:extLst>
                    <a:ext uri="{9D8B030D-6E8A-4147-A177-3AD203B41FA5}">
                      <a16:colId xmlns:a16="http://schemas.microsoft.com/office/drawing/2014/main" val="406122392"/>
                    </a:ext>
                  </a:extLst>
                </a:gridCol>
                <a:gridCol w="612812">
                  <a:extLst>
                    <a:ext uri="{9D8B030D-6E8A-4147-A177-3AD203B41FA5}">
                      <a16:colId xmlns:a16="http://schemas.microsoft.com/office/drawing/2014/main" val="293828829"/>
                    </a:ext>
                  </a:extLst>
                </a:gridCol>
                <a:gridCol w="628526">
                  <a:extLst>
                    <a:ext uri="{9D8B030D-6E8A-4147-A177-3AD203B41FA5}">
                      <a16:colId xmlns:a16="http://schemas.microsoft.com/office/drawing/2014/main" val="2481721800"/>
                    </a:ext>
                  </a:extLst>
                </a:gridCol>
                <a:gridCol w="628526">
                  <a:extLst>
                    <a:ext uri="{9D8B030D-6E8A-4147-A177-3AD203B41FA5}">
                      <a16:colId xmlns:a16="http://schemas.microsoft.com/office/drawing/2014/main" val="2135979661"/>
                    </a:ext>
                  </a:extLst>
                </a:gridCol>
                <a:gridCol w="607575">
                  <a:extLst>
                    <a:ext uri="{9D8B030D-6E8A-4147-A177-3AD203B41FA5}">
                      <a16:colId xmlns:a16="http://schemas.microsoft.com/office/drawing/2014/main" val="3855223192"/>
                    </a:ext>
                  </a:extLst>
                </a:gridCol>
                <a:gridCol w="612814">
                  <a:extLst>
                    <a:ext uri="{9D8B030D-6E8A-4147-A177-3AD203B41FA5}">
                      <a16:colId xmlns:a16="http://schemas.microsoft.com/office/drawing/2014/main" val="2856167367"/>
                    </a:ext>
                  </a:extLst>
                </a:gridCol>
                <a:gridCol w="612812">
                  <a:extLst>
                    <a:ext uri="{9D8B030D-6E8A-4147-A177-3AD203B41FA5}">
                      <a16:colId xmlns:a16="http://schemas.microsoft.com/office/drawing/2014/main" val="576925426"/>
                    </a:ext>
                  </a:extLst>
                </a:gridCol>
                <a:gridCol w="618051">
                  <a:extLst>
                    <a:ext uri="{9D8B030D-6E8A-4147-A177-3AD203B41FA5}">
                      <a16:colId xmlns:a16="http://schemas.microsoft.com/office/drawing/2014/main" val="2911881343"/>
                    </a:ext>
                  </a:extLst>
                </a:gridCol>
                <a:gridCol w="623288">
                  <a:extLst>
                    <a:ext uri="{9D8B030D-6E8A-4147-A177-3AD203B41FA5}">
                      <a16:colId xmlns:a16="http://schemas.microsoft.com/office/drawing/2014/main" val="861361964"/>
                    </a:ext>
                  </a:extLst>
                </a:gridCol>
                <a:gridCol w="602668">
                  <a:extLst>
                    <a:ext uri="{9D8B030D-6E8A-4147-A177-3AD203B41FA5}">
                      <a16:colId xmlns:a16="http://schemas.microsoft.com/office/drawing/2014/main" val="2604250241"/>
                    </a:ext>
                  </a:extLst>
                </a:gridCol>
              </a:tblGrid>
              <a:tr h="293681">
                <a:tc>
                  <a:txBody>
                    <a:bodyPr/>
                    <a:lstStyle/>
                    <a:p>
                      <a:endParaRPr lang="en-US" sz="900" b="1">
                        <a:solidFill>
                          <a:srgbClr val="A100FF"/>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dirty="0">
                          <a:solidFill>
                            <a:schemeClr val="tx1"/>
                          </a:solidFill>
                          <a:latin typeface="+mn-lt"/>
                          <a:hlinkClick r:id="rId5"/>
                        </a:rPr>
                        <a:t>AR.js</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dirty="0" err="1">
                          <a:solidFill>
                            <a:schemeClr val="tx1"/>
                          </a:solidFill>
                          <a:latin typeface="+mn-lt"/>
                          <a:hlinkClick r:id="rId6"/>
                        </a:rPr>
                        <a:t>WebXR</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7"/>
                        </a:rPr>
                        <a:t>8</a:t>
                      </a:r>
                      <a:r>
                        <a:rPr lang="en-US" sz="900" baseline="30000" dirty="0">
                          <a:solidFill>
                            <a:schemeClr val="tx1"/>
                          </a:solidFill>
                          <a:latin typeface="+mn-lt"/>
                          <a:hlinkClick r:id="rId7"/>
                        </a:rPr>
                        <a:t>th</a:t>
                      </a:r>
                      <a:r>
                        <a:rPr lang="en-US" sz="900" dirty="0">
                          <a:solidFill>
                            <a:schemeClr val="tx1"/>
                          </a:solidFill>
                          <a:latin typeface="+mn-lt"/>
                          <a:hlinkClick r:id="rId7"/>
                        </a:rPr>
                        <a:t> Wall</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8"/>
                        </a:rPr>
                        <a:t>Lightship ARDK</a:t>
                      </a:r>
                      <a:r>
                        <a:rPr lang="en-US" sz="900" dirty="0">
                          <a:solidFill>
                            <a:schemeClr val="tx1"/>
                          </a:solidFill>
                          <a:latin typeface="+mn-lt"/>
                        </a:rPr>
                        <a:t> (2021)</a:t>
                      </a:r>
                    </a:p>
                  </a:txBody>
                  <a:tcPr>
                    <a:solidFill>
                      <a:schemeClr val="accent4"/>
                    </a:solidFill>
                  </a:tcPr>
                </a:tc>
                <a:tc>
                  <a:txBody>
                    <a:bodyPr/>
                    <a:lstStyle/>
                    <a:p>
                      <a:pPr algn="ctr"/>
                      <a:r>
                        <a:rPr lang="en-US" sz="900" dirty="0">
                          <a:solidFill>
                            <a:schemeClr val="tx1"/>
                          </a:solidFill>
                          <a:latin typeface="+mn-lt"/>
                          <a:hlinkClick r:id="rId9"/>
                        </a:rPr>
                        <a:t>Vuforia</a:t>
                      </a:r>
                      <a:r>
                        <a:rPr lang="en-US" sz="900" dirty="0">
                          <a:solidFill>
                            <a:schemeClr val="tx1"/>
                          </a:solidFill>
                          <a:latin typeface="+mn-lt"/>
                        </a:rPr>
                        <a:t> (2011)</a:t>
                      </a:r>
                    </a:p>
                  </a:txBody>
                  <a:tcPr>
                    <a:solidFill>
                      <a:schemeClr val="accent4"/>
                    </a:solidFill>
                  </a:tcPr>
                </a:tc>
                <a:tc>
                  <a:txBody>
                    <a:bodyPr/>
                    <a:lstStyle/>
                    <a:p>
                      <a:pPr algn="ctr"/>
                      <a:r>
                        <a:rPr lang="en-US" sz="900" dirty="0">
                          <a:solidFill>
                            <a:schemeClr val="tx1"/>
                          </a:solidFill>
                          <a:latin typeface="+mn-lt"/>
                          <a:hlinkClick r:id="rId10"/>
                        </a:rPr>
                        <a:t>Azure Spatial Anchors</a:t>
                      </a:r>
                      <a:endParaRPr lang="en-US" sz="900" dirty="0">
                        <a:solidFill>
                          <a:schemeClr val="tx1"/>
                        </a:solidFill>
                        <a:latin typeface="+mn-lt"/>
                      </a:endParaRPr>
                    </a:p>
                  </a:txBody>
                  <a:tcPr>
                    <a:solidFill>
                      <a:schemeClr val="accent4"/>
                    </a:solidFill>
                  </a:tcPr>
                </a:tc>
                <a:tc>
                  <a:txBody>
                    <a:bodyPr/>
                    <a:lstStyle/>
                    <a:p>
                      <a:pPr algn="ctr"/>
                      <a:r>
                        <a:rPr lang="en-US" sz="900" dirty="0" err="1">
                          <a:solidFill>
                            <a:schemeClr val="tx1"/>
                          </a:solidFill>
                          <a:latin typeface="+mn-lt"/>
                          <a:hlinkClick r:id="rId11"/>
                        </a:rPr>
                        <a:t>ARCore</a:t>
                      </a:r>
                      <a:r>
                        <a:rPr lang="en-US" sz="900" dirty="0">
                          <a:solidFill>
                            <a:schemeClr val="tx1"/>
                          </a:solidFill>
                          <a:latin typeface="+mn-lt"/>
                        </a:rPr>
                        <a:t> (2018)</a:t>
                      </a:r>
                    </a:p>
                  </a:txBody>
                  <a:tcPr>
                    <a:solidFill>
                      <a:schemeClr val="accent4"/>
                    </a:solidFill>
                  </a:tcPr>
                </a:tc>
                <a:tc>
                  <a:txBody>
                    <a:bodyPr/>
                    <a:lstStyle/>
                    <a:p>
                      <a:pPr algn="ctr"/>
                      <a:r>
                        <a:rPr lang="en-US" sz="900" dirty="0" err="1">
                          <a:solidFill>
                            <a:schemeClr val="tx1"/>
                          </a:solidFill>
                          <a:latin typeface="+mn-lt"/>
                          <a:hlinkClick r:id="rId12"/>
                        </a:rPr>
                        <a:t>ARKit</a:t>
                      </a:r>
                      <a:r>
                        <a:rPr lang="en-US" sz="900" dirty="0">
                          <a:solidFill>
                            <a:schemeClr val="tx1"/>
                          </a:solidFill>
                          <a:latin typeface="+mn-lt"/>
                        </a:rPr>
                        <a:t> (2017)</a:t>
                      </a:r>
                    </a:p>
                  </a:txBody>
                  <a:tcPr>
                    <a:solidFill>
                      <a:srgbClr val="FFC000"/>
                    </a:solidFill>
                  </a:tcPr>
                </a:tc>
                <a:tc>
                  <a:txBody>
                    <a:bodyPr/>
                    <a:lstStyle/>
                    <a:p>
                      <a:pPr algn="ctr"/>
                      <a:r>
                        <a:rPr lang="en-US" sz="900" dirty="0">
                          <a:solidFill>
                            <a:schemeClr val="tx1"/>
                          </a:solidFill>
                          <a:latin typeface="+mn-lt"/>
                          <a:hlinkClick r:id="rId13"/>
                        </a:rPr>
                        <a:t>Manifest</a:t>
                      </a:r>
                      <a:endParaRPr lang="en-US" sz="900" dirty="0">
                        <a:solidFill>
                          <a:schemeClr val="tx1"/>
                        </a:solidFill>
                        <a:latin typeface="+mn-lt"/>
                      </a:endParaRPr>
                    </a:p>
                    <a:p>
                      <a:pPr algn="ctr"/>
                      <a:r>
                        <a:rPr lang="en-US" sz="900" dirty="0">
                          <a:solidFill>
                            <a:schemeClr val="tx1"/>
                          </a:solidFill>
                          <a:latin typeface="+mn-lt"/>
                        </a:rPr>
                        <a:t>(2017)</a:t>
                      </a:r>
                    </a:p>
                  </a:txBody>
                  <a:tcPr>
                    <a:solidFill>
                      <a:schemeClr val="accent4"/>
                    </a:solidFill>
                  </a:tcPr>
                </a:tc>
                <a:tc>
                  <a:txBody>
                    <a:bodyPr/>
                    <a:lstStyle/>
                    <a:p>
                      <a:pPr algn="ctr"/>
                      <a:r>
                        <a:rPr lang="en-US" sz="900" dirty="0">
                          <a:solidFill>
                            <a:schemeClr val="tx1"/>
                          </a:solidFill>
                          <a:latin typeface="+mn-lt"/>
                          <a:hlinkClick r:id="rId14"/>
                        </a:rPr>
                        <a:t>Three.js</a:t>
                      </a:r>
                      <a:endParaRPr lang="en-US" sz="900" dirty="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A-frame</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latin typeface="+mn-lt"/>
                          <a:hlinkClick r:id="rId16"/>
                        </a:rPr>
                        <a:t>Unity</a:t>
                      </a:r>
                      <a:endParaRPr lang="en-US" sz="900" dirty="0">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7"/>
                        </a:rPr>
                        <a:t>Unreal</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err="1">
                          <a:solidFill>
                            <a:schemeClr val="tx1"/>
                          </a:solidFill>
                          <a:latin typeface="+mn-lt"/>
                          <a:hlinkClick r:id="rId18"/>
                        </a:rPr>
                        <a:t>RealityKit</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9"/>
                        </a:rPr>
                        <a:t>Adobe Aero </a:t>
                      </a:r>
                    </a:p>
                    <a:p>
                      <a:pPr algn="ctr"/>
                      <a:r>
                        <a:rPr lang="en-US" sz="900" dirty="0">
                          <a:solidFill>
                            <a:schemeClr val="tx1"/>
                          </a:solidFill>
                          <a:latin typeface="+mn-lt"/>
                          <a:hlinkClick r:id="rId19"/>
                        </a:rPr>
                        <a:t>(2019)</a:t>
                      </a:r>
                      <a:endParaRPr lang="en-US" sz="900" dirty="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0"/>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55206">
                <a:tc>
                  <a:txBody>
                    <a:bodyPr/>
                    <a:lstStyle/>
                    <a:p>
                      <a:endParaRPr lang="en-US" sz="9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rPr>
                        <a:t>WebAR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8"/>
                        </a:rPr>
                        <a:t>Native AR (Android, iOS)</a:t>
                      </a:r>
                      <a:endParaRPr lang="en-US" sz="900" dirty="0">
                        <a:latin typeface="+mn-lt"/>
                      </a:endParaRPr>
                    </a:p>
                  </a:txBody>
                  <a:tcPr>
                    <a:solidFill>
                      <a:schemeClr val="bg1"/>
                    </a:solidFill>
                  </a:tcPr>
                </a:tc>
                <a:tc>
                  <a:txBody>
                    <a:bodyPr/>
                    <a:lstStyle/>
                    <a:p>
                      <a:pPr algn="ctr"/>
                      <a:r>
                        <a:rPr lang="en-US" sz="900" dirty="0">
                          <a:latin typeface="+mn-lt"/>
                          <a:hlinkClick r:id="rId21"/>
                        </a:rPr>
                        <a:t>Native AR, </a:t>
                      </a:r>
                    </a:p>
                    <a:p>
                      <a:pPr algn="ctr"/>
                      <a:r>
                        <a:rPr lang="en-US" sz="900" dirty="0">
                          <a:latin typeface="+mn-lt"/>
                          <a:hlinkClick r:id="rId21"/>
                        </a:rPr>
                        <a:t>AR headset (HoloLens 2, Magic Leap 2, Vuzix, </a:t>
                      </a:r>
                      <a:r>
                        <a:rPr lang="en-US" sz="900" dirty="0" err="1">
                          <a:latin typeface="+mn-lt"/>
                          <a:hlinkClick r:id="rId21"/>
                        </a:rPr>
                        <a:t>RealWear</a:t>
                      </a:r>
                      <a:r>
                        <a:rPr lang="en-US" sz="900" dirty="0">
                          <a:latin typeface="+mn-lt"/>
                          <a:hlinkClick r:id="rId21"/>
                        </a:rPr>
                        <a:t>)</a:t>
                      </a:r>
                      <a:endParaRPr lang="en-US" sz="900" dirty="0">
                        <a:latin typeface="+mn-lt"/>
                      </a:endParaRPr>
                    </a:p>
                  </a:txBody>
                  <a:tcPr>
                    <a:solidFill>
                      <a:schemeClr val="bg1"/>
                    </a:solidFill>
                  </a:tcPr>
                </a:tc>
                <a:tc>
                  <a:txBody>
                    <a:bodyPr/>
                    <a:lstStyle/>
                    <a:p>
                      <a:pPr algn="ctr"/>
                      <a:r>
                        <a:rPr lang="en-US" sz="900" dirty="0">
                          <a:latin typeface="+mn-lt"/>
                          <a:hlinkClick r:id="rId10"/>
                        </a:rPr>
                        <a:t>Native AR (Android, iOS), </a:t>
                      </a:r>
                    </a:p>
                    <a:p>
                      <a:pPr algn="ctr"/>
                      <a:r>
                        <a:rPr lang="en-US" sz="900" dirty="0">
                          <a:latin typeface="+mn-lt"/>
                          <a:hlinkClick r:id="rId10"/>
                        </a:rPr>
                        <a:t>AR headset (HoloLens)</a:t>
                      </a:r>
                      <a:endParaRPr lang="en-US" sz="900" dirty="0">
                        <a:latin typeface="+mn-lt"/>
                      </a:endParaRPr>
                    </a:p>
                  </a:txBody>
                  <a:tcPr>
                    <a:solidFill>
                      <a:schemeClr val="bg1"/>
                    </a:solidFill>
                  </a:tcPr>
                </a:tc>
                <a:tc>
                  <a:txBody>
                    <a:bodyPr/>
                    <a:lstStyle/>
                    <a:p>
                      <a:pPr algn="ctr"/>
                      <a:r>
                        <a:rPr lang="en-US" sz="900" dirty="0">
                          <a:latin typeface="+mn-lt"/>
                        </a:rPr>
                        <a:t>Native AR (Android)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(iOS)</a:t>
                      </a:r>
                    </a:p>
                  </a:txBody>
                  <a:tcPr>
                    <a:solidFill>
                      <a:schemeClr val="bg1"/>
                    </a:solidFill>
                  </a:tcPr>
                </a:tc>
                <a:tc>
                  <a:txBody>
                    <a:bodyPr/>
                    <a:lstStyle/>
                    <a:p>
                      <a:pPr algn="ctr"/>
                      <a:r>
                        <a:rPr lang="en-US" sz="900" dirty="0">
                          <a:latin typeface="+mn-lt"/>
                        </a:rPr>
                        <a:t>Native AR,</a:t>
                      </a:r>
                    </a:p>
                    <a:p>
                      <a:pPr algn="ctr"/>
                      <a:r>
                        <a:rPr lang="en-US" sz="900" dirty="0">
                          <a:latin typeface="+mn-lt"/>
                          <a:hlinkClick r:id="rId22"/>
                        </a:rPr>
                        <a:t>AR headset (HoloLens, Magic Leap, </a:t>
                      </a:r>
                      <a:r>
                        <a:rPr lang="en-US" sz="900" dirty="0" err="1">
                          <a:latin typeface="+mn-lt"/>
                          <a:hlinkClick r:id="rId22"/>
                        </a:rPr>
                        <a:t>Realwear</a:t>
                      </a:r>
                      <a:r>
                        <a:rPr lang="en-US" sz="900" dirty="0">
                          <a:latin typeface="+mn-lt"/>
                          <a:hlinkClick r:id="rId22"/>
                        </a:rPr>
                        <a:t>)</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p>
                      <a:pPr algn="ctr"/>
                      <a:endParaRPr lang="en-US" sz="900" dirty="0">
                        <a:latin typeface="+mn-lt"/>
                      </a:endParaRPr>
                    </a:p>
                  </a:txBody>
                  <a:tcPr>
                    <a:solidFill>
                      <a:schemeClr val="bg1"/>
                    </a:solidFill>
                  </a:tcPr>
                </a:tc>
                <a:tc>
                  <a:txBody>
                    <a:bodyPr/>
                    <a:lstStyle/>
                    <a:p>
                      <a:pPr algn="ctr"/>
                      <a:r>
                        <a:rPr lang="en-US" sz="900" dirty="0">
                          <a:latin typeface="+mn-lt"/>
                        </a:rPr>
                        <a:t>Native AR</a:t>
                      </a:r>
                    </a:p>
                    <a:p>
                      <a:pPr algn="ctr"/>
                      <a:r>
                        <a:rPr lang="en-US" sz="900" dirty="0">
                          <a:latin typeface="+mn-lt"/>
                        </a:rPr>
                        <a:t>(</a:t>
                      </a:r>
                      <a:r>
                        <a:rPr lang="en-US" sz="900" dirty="0">
                          <a:latin typeface="+mn-lt"/>
                          <a:hlinkClick r:id="rId18"/>
                        </a:rPr>
                        <a:t>iOS</a:t>
                      </a:r>
                      <a:r>
                        <a:rPr lang="en-US" sz="900" dirty="0">
                          <a:latin typeface="+mn-lt"/>
                        </a:rPr>
                        <a:t>)</a:t>
                      </a:r>
                    </a:p>
                  </a:txBody>
                  <a:tcPr>
                    <a:solidFill>
                      <a:schemeClr val="bg1"/>
                    </a:solidFill>
                  </a:tcPr>
                </a:tc>
                <a:tc>
                  <a:txBody>
                    <a:bodyPr/>
                    <a:lstStyle/>
                    <a:p>
                      <a:pPr algn="ctr"/>
                      <a:r>
                        <a:rPr lang="en-US" sz="900" dirty="0">
                          <a:latin typeface="+mn-lt"/>
                          <a:hlinkClick r:id="rId23"/>
                        </a:rPr>
                        <a:t>WebAR (Aero URL)</a:t>
                      </a:r>
                      <a:r>
                        <a:rPr lang="en-US" sz="900" dirty="0">
                          <a:latin typeface="+mn-lt"/>
                        </a:rPr>
                        <a:t>;</a:t>
                      </a:r>
                    </a:p>
                    <a:p>
                      <a:pPr algn="ctr"/>
                      <a:r>
                        <a:rPr lang="en-US" sz="900" dirty="0">
                          <a:latin typeface="+mn-lt"/>
                        </a:rPr>
                        <a:t>Native AR (</a:t>
                      </a:r>
                      <a:r>
                        <a:rPr lang="en-US" sz="900" dirty="0">
                          <a:latin typeface="+mn-lt"/>
                          <a:hlinkClick r:id="rId24"/>
                        </a:rPr>
                        <a:t>Android, iOS</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Android, iOS),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AR headset (Meta Quest Pro)</a:t>
                      </a:r>
                      <a:endParaRPr lang="en-US" sz="900" dirty="0">
                        <a:latin typeface="+mn-lt"/>
                      </a:endParaRPr>
                    </a:p>
                  </a:txBody>
                  <a:tcPr>
                    <a:solidFill>
                      <a:schemeClr val="bg1"/>
                    </a:solidFill>
                  </a:tcPr>
                </a:tc>
                <a:extLst>
                  <a:ext uri="{0D108BD9-81ED-4DB2-BD59-A6C34878D82A}">
                    <a16:rowId xmlns:a16="http://schemas.microsoft.com/office/drawing/2014/main" val="4053690211"/>
                  </a:ext>
                </a:extLst>
              </a:tr>
              <a:tr h="455206">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a:latin typeface="+mn-lt"/>
                        </a:rPr>
                        <a:t>Tracking capabilities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Fiducial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7"/>
                        </a:rPr>
                        <a:t>X </a:t>
                      </a:r>
                    </a:p>
                    <a:p>
                      <a:pPr algn="ctr"/>
                      <a:r>
                        <a:rPr lang="en-US" sz="600" dirty="0">
                          <a:latin typeface="+mn-lt"/>
                          <a:hlinkClick r:id="rId27"/>
                        </a:rPr>
                        <a:t>(</a:t>
                      </a:r>
                      <a:r>
                        <a:rPr lang="en-US" sz="600" dirty="0" err="1">
                          <a:latin typeface="+mn-lt"/>
                          <a:hlinkClick r:id="rId27"/>
                        </a:rPr>
                        <a:t>VuMark</a:t>
                      </a:r>
                      <a:r>
                        <a:rPr lang="en-US" sz="600" dirty="0">
                          <a:latin typeface="+mn-lt"/>
                          <a:hlinkClick r:id="rId27"/>
                        </a:rPr>
                        <a:t>)</a:t>
                      </a:r>
                      <a:endParaRPr lang="en-US" sz="6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a:latin typeface="+mn-lt"/>
                        </a:rPr>
                        <a:t>No info</a:t>
                      </a:r>
                    </a:p>
                  </a:txBody>
                  <a:tcPr>
                    <a:solidFill>
                      <a:schemeClr val="bg1">
                        <a:lumMod val="85000"/>
                      </a:schemeClr>
                    </a:solidFill>
                  </a:tcPr>
                </a:tc>
                <a:tc>
                  <a:txBody>
                    <a:bodyPr/>
                    <a:lstStyle/>
                    <a:p>
                      <a:pPr algn="ct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2. Image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r>
                        <a:rPr lang="en-US" sz="900" dirty="0">
                          <a:latin typeface="+mn-lt"/>
                          <a:hlinkClick r:id="rId31"/>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a:latin typeface="+mn-lt"/>
                          <a:hlinkClick r:id="rId32"/>
                        </a:rPr>
                        <a:t>Image</a:t>
                      </a:r>
                      <a:r>
                        <a:rPr lang="en-US" sz="600" dirty="0">
                          <a:latin typeface="+mn-lt"/>
                        </a:rPr>
                        <a:t>, </a:t>
                      </a:r>
                      <a:r>
                        <a:rPr lang="en-US" sz="600" dirty="0">
                          <a:latin typeface="+mn-lt"/>
                          <a:hlinkClick r:id="rId33"/>
                        </a:rPr>
                        <a:t>cylinder</a:t>
                      </a:r>
                      <a:r>
                        <a:rPr lang="en-US" sz="600" dirty="0">
                          <a:latin typeface="+mn-lt"/>
                        </a:rPr>
                        <a:t>, </a:t>
                      </a:r>
                      <a:r>
                        <a:rPr lang="en-US" sz="600" dirty="0">
                          <a:latin typeface="+mn-lt"/>
                          <a:hlinkClick r:id="rId34"/>
                        </a:rPr>
                        <a:t>multi targets</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5"/>
                        </a:rPr>
                        <a:t>X</a:t>
                      </a:r>
                      <a:endParaRPr lang="en-US" sz="900" dirty="0">
                        <a:latin typeface="+mn-lt"/>
                      </a:endParaRPr>
                    </a:p>
                  </a:txBody>
                  <a:tcPr>
                    <a:solidFill>
                      <a:schemeClr val="bg1"/>
                    </a:solidFill>
                  </a:tcPr>
                </a:tc>
                <a:tc>
                  <a:txBody>
                    <a:bodyPr/>
                    <a:lstStyle/>
                    <a:p>
                      <a:pPr algn="ctr"/>
                      <a:r>
                        <a:rPr lang="en-US" sz="900" dirty="0">
                          <a:latin typeface="+mn-lt"/>
                          <a:hlinkClick r:id="rId3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7"/>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37"/>
                        </a:rPr>
                        <a:t>(Image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rPr>
                        <a:t>(</a:t>
                      </a:r>
                      <a:r>
                        <a:rPr kumimoji="0" lang="en-US" sz="600" b="0" i="0" u="none" strike="noStrike" kern="1200" cap="none" spc="0" normalizeH="0" baseline="0" noProof="0" dirty="0">
                          <a:ln>
                            <a:noFill/>
                          </a:ln>
                          <a:solidFill>
                            <a:prstClr val="black"/>
                          </a:solidFill>
                          <a:effectLst/>
                          <a:uLnTx/>
                          <a:uFillTx/>
                          <a:latin typeface="+mn-lt"/>
                          <a:ea typeface="+mn-ea"/>
                          <a:cs typeface="+mn-cs"/>
                          <a:hlinkClick r:id="rId38"/>
                        </a:rPr>
                        <a:t>target tracking</a:t>
                      </a:r>
                      <a:r>
                        <a:rPr kumimoji="0" lang="en-US" sz="6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635094896"/>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a:t>
                      </a:r>
                      <a:endParaRPr lang="en-US" sz="9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42"/>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968509739"/>
                  </a:ext>
                </a:extLst>
              </a:tr>
              <a:tr h="455206">
                <a:tc vMerge="1">
                  <a:txBody>
                    <a:bodyPr/>
                    <a:lstStyle/>
                    <a:p>
                      <a:endParaRPr lang="en-US"/>
                    </a:p>
                  </a:txBody>
                  <a:tcPr/>
                </a:tc>
                <a:tc>
                  <a:txBody>
                    <a:bodyPr/>
                    <a:lstStyle/>
                    <a:p>
                      <a:r>
                        <a:rPr lang="en-US" sz="900" dirty="0">
                          <a:solidFill>
                            <a:schemeClr val="bg1"/>
                          </a:solidFill>
                          <a:latin typeface="+mn-lt"/>
                        </a:rPr>
                        <a:t>4. Location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r>
                        <a:rPr lang="en-US" sz="900" dirty="0">
                          <a:latin typeface="+mn-lt"/>
                        </a:rPr>
                        <a:t> </a:t>
                      </a: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5"/>
                        </a:rPr>
                        <a:t>X</a:t>
                      </a:r>
                      <a:endParaRPr lang="en-US" sz="900" dirty="0">
                        <a:latin typeface="+mn-lt"/>
                      </a:endParaRPr>
                    </a:p>
                  </a:txBody>
                  <a:tcPr>
                    <a:solidFill>
                      <a:schemeClr val="bg1"/>
                    </a:solidFill>
                  </a:tcPr>
                </a:tc>
                <a:tc>
                  <a:txBody>
                    <a:bodyPr/>
                    <a:lstStyle/>
                    <a:p>
                      <a:pPr algn="ctr"/>
                      <a:r>
                        <a:rPr lang="en-US" sz="900" dirty="0">
                          <a:latin typeface="+mn-lt"/>
                          <a:hlinkClick r:id="rId4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4268244579"/>
                  </a:ext>
                </a:extLst>
              </a:tr>
              <a:tr h="455206">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5. Object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7"/>
                        </a:rPr>
                        <a:t>X </a:t>
                      </a:r>
                    </a:p>
                    <a:p>
                      <a:pPr algn="ctr"/>
                      <a:r>
                        <a:rPr lang="en-US" sz="600" dirty="0">
                          <a:latin typeface="+mn-lt"/>
                          <a:hlinkClick r:id="rId47"/>
                        </a:rPr>
                        <a:t>(Model targets)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8"/>
                        </a:rPr>
                        <a:t>X </a:t>
                      </a:r>
                      <a:r>
                        <a:rPr lang="en-US" sz="600" dirty="0">
                          <a:latin typeface="+mn-lt"/>
                          <a:hlinkClick r:id="rId48"/>
                        </a:rPr>
                        <a:t>(Physical objects)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928177257"/>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6. Surface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(Hit test)</a:t>
                      </a:r>
                      <a:endParaRPr lang="en-US" sz="600" dirty="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r>
                        <a:rPr lang="en-US" sz="900" dirty="0">
                          <a:latin typeface="+mn-lt"/>
                          <a:hlinkClick r:id="rId50"/>
                        </a:rPr>
                        <a:t>X</a:t>
                      </a:r>
                      <a:endParaRPr lang="en-US" sz="900" dirty="0">
                        <a:latin typeface="+mn-lt"/>
                      </a:endParaRPr>
                    </a:p>
                  </a:txBody>
                  <a:tcPr>
                    <a:solidFill>
                      <a:schemeClr val="bg1"/>
                    </a:solidFill>
                  </a:tcPr>
                </a:tc>
                <a:tc>
                  <a:txBody>
                    <a:bodyPr/>
                    <a:lstStyle/>
                    <a:p>
                      <a:pPr algn="ctr"/>
                      <a:r>
                        <a:rPr lang="en-US" sz="900" dirty="0">
                          <a:latin typeface="+mn-lt"/>
                          <a:hlinkClick r:id="rId51"/>
                        </a:rPr>
                        <a:t>X </a:t>
                      </a:r>
                    </a:p>
                    <a:p>
                      <a:pPr algn="ctr"/>
                      <a:r>
                        <a:rPr lang="en-US" sz="600" dirty="0">
                          <a:latin typeface="+mn-lt"/>
                          <a:hlinkClick r:id="rId51"/>
                        </a:rPr>
                        <a:t>(Ground plane)</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52"/>
                        </a:rPr>
                        <a:t>X</a:t>
                      </a:r>
                    </a:p>
                    <a:p>
                      <a:pPr algn="ctr"/>
                      <a:r>
                        <a:rPr lang="en-US" sz="500" dirty="0">
                          <a:latin typeface="+mn-lt"/>
                          <a:hlinkClick r:id="rId52"/>
                        </a:rPr>
                        <a:t>(Hit test)</a:t>
                      </a:r>
                      <a:endParaRPr lang="en-US" sz="500" dirty="0">
                        <a:latin typeface="+mn-lt"/>
                      </a:endParaRPr>
                    </a:p>
                  </a:txBody>
                  <a:tcPr>
                    <a:solidFill>
                      <a:schemeClr val="bg1"/>
                    </a:solidFill>
                  </a:tcPr>
                </a:tc>
                <a:tc>
                  <a:txBody>
                    <a:bodyPr/>
                    <a:lstStyle/>
                    <a:p>
                      <a:pPr algn="ctr"/>
                      <a:r>
                        <a:rPr lang="en-US" sz="900" dirty="0">
                          <a:latin typeface="+mn-lt"/>
                          <a:hlinkClick r:id="rId53"/>
                        </a:rPr>
                        <a:t>X </a:t>
                      </a:r>
                    </a:p>
                    <a:p>
                      <a:pPr algn="ctr"/>
                      <a:r>
                        <a:rPr lang="en-US" sz="600" dirty="0">
                          <a:latin typeface="+mn-lt"/>
                          <a:hlinkClick r:id="rId53"/>
                        </a:rPr>
                        <a:t>(Surface detection)</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4"/>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4"/>
                        </a:rPr>
                        <a:t>(Surface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5"/>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5"/>
                        </a:rPr>
                        <a:t>(plane tracking)</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793984239"/>
                  </a:ext>
                </a:extLst>
              </a:tr>
            </a:tbl>
          </a:graphicData>
        </a:graphic>
      </p:graphicFrame>
      <p:grpSp>
        <p:nvGrpSpPr>
          <p:cNvPr id="62" name="Group 61">
            <a:extLst>
              <a:ext uri="{FF2B5EF4-FFF2-40B4-BE49-F238E27FC236}">
                <a16:creationId xmlns:a16="http://schemas.microsoft.com/office/drawing/2014/main" id="{9A9F08E8-DD40-CE9A-241B-623AAFF4DB24}"/>
              </a:ext>
            </a:extLst>
          </p:cNvPr>
          <p:cNvGrpSpPr/>
          <p:nvPr/>
        </p:nvGrpSpPr>
        <p:grpSpPr>
          <a:xfrm>
            <a:off x="9560449" y="767043"/>
            <a:ext cx="2440557" cy="324000"/>
            <a:chOff x="109785" y="1392855"/>
            <a:chExt cx="2440557" cy="324000"/>
          </a:xfrm>
        </p:grpSpPr>
        <p:sp>
          <p:nvSpPr>
            <p:cNvPr id="63" name="Rectangle 62">
              <a:extLst>
                <a:ext uri="{FF2B5EF4-FFF2-40B4-BE49-F238E27FC236}">
                  <a16:creationId xmlns:a16="http://schemas.microsoft.com/office/drawing/2014/main" id="{1B22BB72-28A1-285F-4BFF-25CC7DAA955B}"/>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64" name="Rectangle 63">
              <a:extLst>
                <a:ext uri="{FF2B5EF4-FFF2-40B4-BE49-F238E27FC236}">
                  <a16:creationId xmlns:a16="http://schemas.microsoft.com/office/drawing/2014/main" id="{0BB935AE-6492-4633-4E6D-7B7093B33C1D}"/>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65" name="Rectangle 64">
              <a:extLst>
                <a:ext uri="{FF2B5EF4-FFF2-40B4-BE49-F238E27FC236}">
                  <a16:creationId xmlns:a16="http://schemas.microsoft.com/office/drawing/2014/main" id="{466F0155-DACA-0CAC-4562-F39C0E6C14C4}"/>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2" name="TextBox 1">
            <a:extLst>
              <a:ext uri="{FF2B5EF4-FFF2-40B4-BE49-F238E27FC236}">
                <a16:creationId xmlns:a16="http://schemas.microsoft.com/office/drawing/2014/main" id="{4643F6B4-41A0-03B5-0B3F-41A524686F7D}"/>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685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2314262834"/>
              </p:ext>
            </p:extLst>
          </p:nvPr>
        </p:nvGraphicFramePr>
        <p:xfrm>
          <a:off x="47572" y="1282920"/>
          <a:ext cx="11953433" cy="5246716"/>
        </p:xfrm>
        <a:graphic>
          <a:graphicData uri="http://schemas.openxmlformats.org/drawingml/2006/table">
            <a:tbl>
              <a:tblPr firstRow="1" bandRow="1">
                <a:tableStyleId>{5940675A-B579-460E-94D1-54222C63F5DA}</a:tableStyleId>
              </a:tblPr>
              <a:tblGrid>
                <a:gridCol w="663871">
                  <a:extLst>
                    <a:ext uri="{9D8B030D-6E8A-4147-A177-3AD203B41FA5}">
                      <a16:colId xmlns:a16="http://schemas.microsoft.com/office/drawing/2014/main" val="2323611179"/>
                    </a:ext>
                  </a:extLst>
                </a:gridCol>
                <a:gridCol w="780608">
                  <a:extLst>
                    <a:ext uri="{9D8B030D-6E8A-4147-A177-3AD203B41FA5}">
                      <a16:colId xmlns:a16="http://schemas.microsoft.com/office/drawing/2014/main" val="4120118734"/>
                    </a:ext>
                  </a:extLst>
                </a:gridCol>
                <a:gridCol w="653337">
                  <a:extLst>
                    <a:ext uri="{9D8B030D-6E8A-4147-A177-3AD203B41FA5}">
                      <a16:colId xmlns:a16="http://schemas.microsoft.com/office/drawing/2014/main" val="794994967"/>
                    </a:ext>
                  </a:extLst>
                </a:gridCol>
                <a:gridCol w="565979">
                  <a:extLst>
                    <a:ext uri="{9D8B030D-6E8A-4147-A177-3AD203B41FA5}">
                      <a16:colId xmlns:a16="http://schemas.microsoft.com/office/drawing/2014/main" val="187081944"/>
                    </a:ext>
                  </a:extLst>
                </a:gridCol>
                <a:gridCol w="636137">
                  <a:extLst>
                    <a:ext uri="{9D8B030D-6E8A-4147-A177-3AD203B41FA5}">
                      <a16:colId xmlns:a16="http://schemas.microsoft.com/office/drawing/2014/main" val="2093929946"/>
                    </a:ext>
                  </a:extLst>
                </a:gridCol>
                <a:gridCol w="614201">
                  <a:extLst>
                    <a:ext uri="{9D8B030D-6E8A-4147-A177-3AD203B41FA5}">
                      <a16:colId xmlns:a16="http://schemas.microsoft.com/office/drawing/2014/main" val="3110558412"/>
                    </a:ext>
                  </a:extLst>
                </a:gridCol>
                <a:gridCol w="621512">
                  <a:extLst>
                    <a:ext uri="{9D8B030D-6E8A-4147-A177-3AD203B41FA5}">
                      <a16:colId xmlns:a16="http://schemas.microsoft.com/office/drawing/2014/main" val="2507871209"/>
                    </a:ext>
                  </a:extLst>
                </a:gridCol>
                <a:gridCol w="636136">
                  <a:extLst>
                    <a:ext uri="{9D8B030D-6E8A-4147-A177-3AD203B41FA5}">
                      <a16:colId xmlns:a16="http://schemas.microsoft.com/office/drawing/2014/main" val="406122392"/>
                    </a:ext>
                  </a:extLst>
                </a:gridCol>
                <a:gridCol w="606891">
                  <a:extLst>
                    <a:ext uri="{9D8B030D-6E8A-4147-A177-3AD203B41FA5}">
                      <a16:colId xmlns:a16="http://schemas.microsoft.com/office/drawing/2014/main" val="2628517794"/>
                    </a:ext>
                  </a:extLst>
                </a:gridCol>
                <a:gridCol w="628825">
                  <a:extLst>
                    <a:ext uri="{9D8B030D-6E8A-4147-A177-3AD203B41FA5}">
                      <a16:colId xmlns:a16="http://schemas.microsoft.com/office/drawing/2014/main" val="294317954"/>
                    </a:ext>
                  </a:extLst>
                </a:gridCol>
                <a:gridCol w="614202">
                  <a:extLst>
                    <a:ext uri="{9D8B030D-6E8A-4147-A177-3AD203B41FA5}">
                      <a16:colId xmlns:a16="http://schemas.microsoft.com/office/drawing/2014/main" val="2358411173"/>
                    </a:ext>
                  </a:extLst>
                </a:gridCol>
                <a:gridCol w="628825">
                  <a:extLst>
                    <a:ext uri="{9D8B030D-6E8A-4147-A177-3AD203B41FA5}">
                      <a16:colId xmlns:a16="http://schemas.microsoft.com/office/drawing/2014/main" val="3833381831"/>
                    </a:ext>
                  </a:extLst>
                </a:gridCol>
                <a:gridCol w="617153">
                  <a:extLst>
                    <a:ext uri="{9D8B030D-6E8A-4147-A177-3AD203B41FA5}">
                      <a16:colId xmlns:a16="http://schemas.microsoft.com/office/drawing/2014/main" val="743037752"/>
                    </a:ext>
                  </a:extLst>
                </a:gridCol>
                <a:gridCol w="609139">
                  <a:extLst>
                    <a:ext uri="{9D8B030D-6E8A-4147-A177-3AD203B41FA5}">
                      <a16:colId xmlns:a16="http://schemas.microsoft.com/office/drawing/2014/main" val="2135979661"/>
                    </a:ext>
                  </a:extLst>
                </a:gridCol>
                <a:gridCol w="617153">
                  <a:extLst>
                    <a:ext uri="{9D8B030D-6E8A-4147-A177-3AD203B41FA5}">
                      <a16:colId xmlns:a16="http://schemas.microsoft.com/office/drawing/2014/main" val="3855223192"/>
                    </a:ext>
                  </a:extLst>
                </a:gridCol>
                <a:gridCol w="614866">
                  <a:extLst>
                    <a:ext uri="{9D8B030D-6E8A-4147-A177-3AD203B41FA5}">
                      <a16:colId xmlns:a16="http://schemas.microsoft.com/office/drawing/2014/main" val="4038558119"/>
                    </a:ext>
                  </a:extLst>
                </a:gridCol>
                <a:gridCol w="614866">
                  <a:extLst>
                    <a:ext uri="{9D8B030D-6E8A-4147-A177-3AD203B41FA5}">
                      <a16:colId xmlns:a16="http://schemas.microsoft.com/office/drawing/2014/main" val="3412552683"/>
                    </a:ext>
                  </a:extLst>
                </a:gridCol>
                <a:gridCol w="614866">
                  <a:extLst>
                    <a:ext uri="{9D8B030D-6E8A-4147-A177-3AD203B41FA5}">
                      <a16:colId xmlns:a16="http://schemas.microsoft.com/office/drawing/2014/main" val="1484834208"/>
                    </a:ext>
                  </a:extLst>
                </a:gridCol>
                <a:gridCol w="614866">
                  <a:extLst>
                    <a:ext uri="{9D8B030D-6E8A-4147-A177-3AD203B41FA5}">
                      <a16:colId xmlns:a16="http://schemas.microsoft.com/office/drawing/2014/main" val="1679535815"/>
                    </a:ext>
                  </a:extLst>
                </a:gridCol>
              </a:tblGrid>
              <a:tr h="640626">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1"/>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42337">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dirty="0">
                          <a:latin typeface="+mn-lt"/>
                        </a:rPr>
                        <a:t>Tracking capabilities</a:t>
                      </a:r>
                    </a:p>
                    <a:p>
                      <a:endParaRPr lang="en-US" sz="900" dirty="0">
                        <a:solidFill>
                          <a:srgbClr val="FF00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Spatial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2"/>
                        </a:rPr>
                        <a:t>X</a:t>
                      </a:r>
                      <a:endParaRPr lang="en-US" sz="900" dirty="0">
                        <a:latin typeface="+mn-lt"/>
                      </a:endParaRPr>
                    </a:p>
                  </a:txBody>
                  <a:tcPr>
                    <a:solidFill>
                      <a:schemeClr val="bg1"/>
                    </a:solidFill>
                  </a:tcPr>
                </a:tc>
                <a:tc>
                  <a:txBody>
                    <a:bodyPr/>
                    <a:lstStyle/>
                    <a:p>
                      <a:pPr algn="ctr"/>
                      <a:r>
                        <a:rPr lang="en-US" sz="900" dirty="0">
                          <a:latin typeface="+mn-lt"/>
                          <a:hlinkClick r:id="rId23"/>
                        </a:rPr>
                        <a:t>X </a:t>
                      </a:r>
                    </a:p>
                    <a:p>
                      <a:pPr algn="ctr"/>
                      <a:r>
                        <a:rPr lang="en-US" sz="700" dirty="0">
                          <a:latin typeface="+mn-lt"/>
                          <a:hlinkClick r:id="rId23"/>
                        </a:rPr>
                        <a:t>(Area targets)</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4"/>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mn-lt"/>
                          <a:ea typeface="+mn-ea"/>
                          <a:cs typeface="+mn-cs"/>
                          <a:hlinkClick r:id="rId24"/>
                        </a:rPr>
                        <a:t>(Spatial anchors)</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669201426"/>
                  </a:ext>
                </a:extLst>
              </a:tr>
              <a:tr h="1052456">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8. Other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5"/>
                        </a:rPr>
                        <a:t>Body tracking</a:t>
                      </a:r>
                      <a:r>
                        <a:rPr lang="en-US" sz="900" dirty="0">
                          <a:latin typeface="+mn-lt"/>
                        </a:rPr>
                        <a:t>;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6"/>
                        </a:rPr>
                        <a:t>Iris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7"/>
                        </a:rPr>
                        <a:t>body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8"/>
                        </a:rPr>
                        <a:t>Hand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571541292"/>
                  </a:ext>
                </a:extLst>
              </a:tr>
              <a:tr h="915179">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r>
                        <a:rPr lang="en-US" sz="900" dirty="0">
                          <a:solidFill>
                            <a:schemeClr val="bg1"/>
                          </a:solidFill>
                          <a:latin typeface="+mn-lt"/>
                        </a:rPr>
                        <a:t>9. Multi-marker tracking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1"/>
                        </a:rPr>
                        <a:t>X</a:t>
                      </a:r>
                    </a:p>
                    <a:p>
                      <a:pPr algn="ctr"/>
                      <a:r>
                        <a:rPr lang="en-US" sz="700" dirty="0">
                          <a:latin typeface="+mn-lt"/>
                          <a:hlinkClick r:id="rId31"/>
                        </a:rPr>
                        <a:t>(image tracking)</a:t>
                      </a:r>
                      <a:endParaRPr lang="en-US" sz="7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2"/>
                        </a:rPr>
                        <a:t>X</a:t>
                      </a: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3"/>
                        </a:rPr>
                        <a:t>X </a:t>
                      </a:r>
                    </a:p>
                    <a:p>
                      <a:pPr algn="ctr"/>
                      <a:r>
                        <a:rPr lang="en-US" sz="700" dirty="0">
                          <a:latin typeface="+mn-lt"/>
                          <a:hlinkClick r:id="rId33"/>
                        </a:rPr>
                        <a:t>(image tracking)</a:t>
                      </a:r>
                      <a:endParaRPr lang="en-US" sz="700" dirty="0">
                        <a:latin typeface="+mn-lt"/>
                      </a:endParaRPr>
                    </a:p>
                  </a:txBody>
                  <a:tcPr>
                    <a:solidFill>
                      <a:schemeClr val="bg1"/>
                    </a:solidFill>
                  </a:tcPr>
                </a:tc>
                <a:tc>
                  <a:txBody>
                    <a:bodyPr/>
                    <a:lstStyle/>
                    <a:p>
                      <a:pPr algn="ctr"/>
                      <a:r>
                        <a:rPr lang="en-US" sz="900" dirty="0">
                          <a:latin typeface="+mn-lt"/>
                          <a:hlinkClick r:id="rId13"/>
                        </a:rPr>
                        <a:t>X </a:t>
                      </a:r>
                    </a:p>
                    <a:p>
                      <a:pPr algn="ctr"/>
                      <a:r>
                        <a:rPr lang="en-US" sz="700" dirty="0">
                          <a:latin typeface="+mn-lt"/>
                          <a:hlinkClick r:id="rId13"/>
                        </a:rPr>
                        <a:t>(image tracking)</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4"/>
                        </a:rPr>
                        <a:t>image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5"/>
                        </a:rPr>
                        <a:t>plane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2007824250"/>
                  </a:ext>
                </a:extLst>
              </a:tr>
              <a:tr h="91517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10. Multi-user AR session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rPr>
                        <a:t>Possible with tools like  </a:t>
                      </a:r>
                      <a:r>
                        <a:rPr lang="en-US" sz="900" dirty="0">
                          <a:latin typeface="+mn-lt"/>
                          <a:hlinkClick r:id="rId36"/>
                        </a:rPr>
                        <a:t>Wrapper.js</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37"/>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700" dirty="0">
                          <a:latin typeface="+mn-lt"/>
                        </a:rPr>
                        <a:t>(</a:t>
                      </a:r>
                      <a:r>
                        <a:rPr lang="en-US" sz="700" dirty="0">
                          <a:latin typeface="+mn-lt"/>
                          <a:hlinkClick r:id="rId38"/>
                        </a:rPr>
                        <a:t>Vuforia Chalk remote assist</a:t>
                      </a:r>
                      <a:r>
                        <a:rPr lang="en-US" sz="7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9"/>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 </a:t>
                      </a:r>
                    </a:p>
                    <a:p>
                      <a:pPr algn="ctr"/>
                      <a:r>
                        <a:rPr lang="en-US" sz="700" dirty="0">
                          <a:latin typeface="+mn-lt"/>
                          <a:hlinkClick r:id="rId40"/>
                        </a:rPr>
                        <a:t>(Cloud anchors)</a:t>
                      </a:r>
                      <a:endParaRPr lang="en-US" sz="7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40278064"/>
                  </a:ext>
                </a:extLst>
              </a:tr>
              <a:tr h="316361">
                <a:tc vMerge="1">
                  <a:txBody>
                    <a:bodyPr/>
                    <a:lstStyle/>
                    <a:p>
                      <a:endParaRPr lang="en-US"/>
                    </a:p>
                  </a:txBody>
                  <a:tcPr/>
                </a:tc>
                <a:tc>
                  <a:txBody>
                    <a:bodyPr/>
                    <a:lstStyle/>
                    <a:p>
                      <a:r>
                        <a:rPr lang="en-US" sz="900" dirty="0">
                          <a:solidFill>
                            <a:schemeClr val="bg1"/>
                          </a:solidFill>
                          <a:latin typeface="+mn-lt"/>
                        </a:rPr>
                        <a:t>11. Depth tracking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2"/>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r>
                        <a:rPr lang="en-US" sz="900" dirty="0">
                          <a:latin typeface="+mn-lt"/>
                          <a:hlinkClick r:id="rId13"/>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598579233"/>
                  </a:ext>
                </a:extLst>
              </a:tr>
              <a:tr h="915179">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12. Lighting effects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5"/>
                        </a:rPr>
                        <a:t>Light estimate</a:t>
                      </a:r>
                      <a:r>
                        <a:rPr lang="en-US" sz="900" dirty="0">
                          <a:latin typeface="+mn-lt"/>
                        </a:rPr>
                        <a:t>; </a:t>
                      </a:r>
                    </a:p>
                  </a:txBody>
                  <a:tcPr>
                    <a:solidFill>
                      <a:schemeClr val="bg1"/>
                    </a:solidFill>
                  </a:tcPr>
                </a:tc>
                <a:tc>
                  <a:txBody>
                    <a:bodyPr/>
                    <a:lstStyle/>
                    <a:p>
                      <a:pPr algn="ctr"/>
                      <a:r>
                        <a:rPr lang="en-US" sz="900" dirty="0">
                          <a:latin typeface="+mn-lt"/>
                          <a:hlinkClick r:id="rId46"/>
                        </a:rPr>
                        <a:t>Light estimate</a:t>
                      </a:r>
                      <a:r>
                        <a:rPr lang="en-US" sz="900" dirty="0">
                          <a:latin typeface="+mn-lt"/>
                        </a:rPr>
                        <a:t>;</a:t>
                      </a:r>
                    </a:p>
                  </a:txBody>
                  <a:tcPr>
                    <a:solidFill>
                      <a:schemeClr val="bg1"/>
                    </a:solidFill>
                  </a:tcPr>
                </a:tc>
                <a:tc>
                  <a:txBody>
                    <a:bodyPr/>
                    <a:lstStyle/>
                    <a:p>
                      <a:pPr algn="ctr"/>
                      <a:r>
                        <a:rPr lang="en-US" sz="900" dirty="0">
                          <a:latin typeface="+mn-lt"/>
                          <a:hlinkClick r:id="rId47"/>
                        </a:rPr>
                        <a:t>Light estimate</a:t>
                      </a:r>
                      <a:r>
                        <a:rPr lang="en-US" sz="900" dirty="0">
                          <a:latin typeface="+mn-lt"/>
                        </a:rPr>
                        <a:t>;</a:t>
                      </a: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48"/>
                        </a:rPr>
                        <a:t>Light estimate</a:t>
                      </a:r>
                      <a:r>
                        <a:rPr lang="en-US" sz="900" dirty="0">
                          <a:latin typeface="+mn-lt"/>
                        </a:rPr>
                        <a:t>; </a:t>
                      </a:r>
                      <a:r>
                        <a:rPr lang="en-US" sz="900" dirty="0">
                          <a:latin typeface="+mn-lt"/>
                          <a:hlinkClick r:id="rId49"/>
                        </a:rPr>
                        <a:t>realistic reflection</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43669384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D7796DAF-C9C4-6672-40CF-725B2D7DD19F}"/>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7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4077873930"/>
              </p:ext>
            </p:extLst>
          </p:nvPr>
        </p:nvGraphicFramePr>
        <p:xfrm>
          <a:off x="95198" y="1282921"/>
          <a:ext cx="11905809" cy="4206240"/>
        </p:xfrm>
        <a:graphic>
          <a:graphicData uri="http://schemas.openxmlformats.org/drawingml/2006/table">
            <a:tbl>
              <a:tblPr firstRow="1" bandRow="1">
                <a:tableStyleId>{5940675A-B579-460E-94D1-54222C63F5DA}</a:tableStyleId>
              </a:tblPr>
              <a:tblGrid>
                <a:gridCol w="659516">
                  <a:extLst>
                    <a:ext uri="{9D8B030D-6E8A-4147-A177-3AD203B41FA5}">
                      <a16:colId xmlns:a16="http://schemas.microsoft.com/office/drawing/2014/main" val="2323611179"/>
                    </a:ext>
                  </a:extLst>
                </a:gridCol>
                <a:gridCol w="775485">
                  <a:extLst>
                    <a:ext uri="{9D8B030D-6E8A-4147-A177-3AD203B41FA5}">
                      <a16:colId xmlns:a16="http://schemas.microsoft.com/office/drawing/2014/main" val="4120118734"/>
                    </a:ext>
                  </a:extLst>
                </a:gridCol>
                <a:gridCol w="631963">
                  <a:extLst>
                    <a:ext uri="{9D8B030D-6E8A-4147-A177-3AD203B41FA5}">
                      <a16:colId xmlns:a16="http://schemas.microsoft.com/office/drawing/2014/main" val="794994967"/>
                    </a:ext>
                  </a:extLst>
                </a:gridCol>
                <a:gridCol w="610171">
                  <a:extLst>
                    <a:ext uri="{9D8B030D-6E8A-4147-A177-3AD203B41FA5}">
                      <a16:colId xmlns:a16="http://schemas.microsoft.com/office/drawing/2014/main" val="187081944"/>
                    </a:ext>
                  </a:extLst>
                </a:gridCol>
                <a:gridCol w="631963">
                  <a:extLst>
                    <a:ext uri="{9D8B030D-6E8A-4147-A177-3AD203B41FA5}">
                      <a16:colId xmlns:a16="http://schemas.microsoft.com/office/drawing/2014/main" val="2093929946"/>
                    </a:ext>
                  </a:extLst>
                </a:gridCol>
                <a:gridCol w="610171">
                  <a:extLst>
                    <a:ext uri="{9D8B030D-6E8A-4147-A177-3AD203B41FA5}">
                      <a16:colId xmlns:a16="http://schemas.microsoft.com/office/drawing/2014/main" val="3110558412"/>
                    </a:ext>
                  </a:extLst>
                </a:gridCol>
                <a:gridCol w="617432">
                  <a:extLst>
                    <a:ext uri="{9D8B030D-6E8A-4147-A177-3AD203B41FA5}">
                      <a16:colId xmlns:a16="http://schemas.microsoft.com/office/drawing/2014/main" val="2507871209"/>
                    </a:ext>
                  </a:extLst>
                </a:gridCol>
                <a:gridCol w="631962">
                  <a:extLst>
                    <a:ext uri="{9D8B030D-6E8A-4147-A177-3AD203B41FA5}">
                      <a16:colId xmlns:a16="http://schemas.microsoft.com/office/drawing/2014/main" val="406122392"/>
                    </a:ext>
                  </a:extLst>
                </a:gridCol>
                <a:gridCol w="602908">
                  <a:extLst>
                    <a:ext uri="{9D8B030D-6E8A-4147-A177-3AD203B41FA5}">
                      <a16:colId xmlns:a16="http://schemas.microsoft.com/office/drawing/2014/main" val="2628517794"/>
                    </a:ext>
                  </a:extLst>
                </a:gridCol>
                <a:gridCol w="624699">
                  <a:extLst>
                    <a:ext uri="{9D8B030D-6E8A-4147-A177-3AD203B41FA5}">
                      <a16:colId xmlns:a16="http://schemas.microsoft.com/office/drawing/2014/main" val="294317954"/>
                    </a:ext>
                  </a:extLst>
                </a:gridCol>
                <a:gridCol w="610173">
                  <a:extLst>
                    <a:ext uri="{9D8B030D-6E8A-4147-A177-3AD203B41FA5}">
                      <a16:colId xmlns:a16="http://schemas.microsoft.com/office/drawing/2014/main" val="2358411173"/>
                    </a:ext>
                  </a:extLst>
                </a:gridCol>
                <a:gridCol w="624699">
                  <a:extLst>
                    <a:ext uri="{9D8B030D-6E8A-4147-A177-3AD203B41FA5}">
                      <a16:colId xmlns:a16="http://schemas.microsoft.com/office/drawing/2014/main" val="3833381831"/>
                    </a:ext>
                  </a:extLst>
                </a:gridCol>
                <a:gridCol w="613103">
                  <a:extLst>
                    <a:ext uri="{9D8B030D-6E8A-4147-A177-3AD203B41FA5}">
                      <a16:colId xmlns:a16="http://schemas.microsoft.com/office/drawing/2014/main" val="743037752"/>
                    </a:ext>
                  </a:extLst>
                </a:gridCol>
                <a:gridCol w="605141">
                  <a:extLst>
                    <a:ext uri="{9D8B030D-6E8A-4147-A177-3AD203B41FA5}">
                      <a16:colId xmlns:a16="http://schemas.microsoft.com/office/drawing/2014/main" val="2135979661"/>
                    </a:ext>
                  </a:extLst>
                </a:gridCol>
                <a:gridCol w="613103">
                  <a:extLst>
                    <a:ext uri="{9D8B030D-6E8A-4147-A177-3AD203B41FA5}">
                      <a16:colId xmlns:a16="http://schemas.microsoft.com/office/drawing/2014/main" val="3855223192"/>
                    </a:ext>
                  </a:extLst>
                </a:gridCol>
                <a:gridCol w="610830">
                  <a:extLst>
                    <a:ext uri="{9D8B030D-6E8A-4147-A177-3AD203B41FA5}">
                      <a16:colId xmlns:a16="http://schemas.microsoft.com/office/drawing/2014/main" val="4038558119"/>
                    </a:ext>
                  </a:extLst>
                </a:gridCol>
                <a:gridCol w="610830">
                  <a:extLst>
                    <a:ext uri="{9D8B030D-6E8A-4147-A177-3AD203B41FA5}">
                      <a16:colId xmlns:a16="http://schemas.microsoft.com/office/drawing/2014/main" val="3412552683"/>
                    </a:ext>
                  </a:extLst>
                </a:gridCol>
                <a:gridCol w="610830">
                  <a:extLst>
                    <a:ext uri="{9D8B030D-6E8A-4147-A177-3AD203B41FA5}">
                      <a16:colId xmlns:a16="http://schemas.microsoft.com/office/drawing/2014/main" val="1484834208"/>
                    </a:ext>
                  </a:extLst>
                </a:gridCol>
                <a:gridCol w="610830">
                  <a:extLst>
                    <a:ext uri="{9D8B030D-6E8A-4147-A177-3AD203B41FA5}">
                      <a16:colId xmlns:a16="http://schemas.microsoft.com/office/drawing/2014/main" val="1679535815"/>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a:solidFill>
                            <a:schemeClr val="tx1"/>
                          </a:solidFill>
                          <a:latin typeface="+mn-lt"/>
                          <a:hlinkClick r:id="rId21"/>
                        </a:rPr>
                        <a:t>Meta Spark Studio</a:t>
                      </a:r>
                      <a:r>
                        <a:rPr lang="en-US" sz="90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329369">
                <a:tc rowSpan="2">
                  <a:txBody>
                    <a:bodyPr/>
                    <a:lstStyle/>
                    <a:p>
                      <a:r>
                        <a:rPr lang="en-US" sz="900" b="0" u="none" dirty="0">
                          <a:solidFill>
                            <a:schemeClr val="tx1"/>
                          </a:solidFill>
                          <a:latin typeface="+mn-lt"/>
                        </a:rPr>
                        <a:t>2. </a:t>
                      </a:r>
                      <a:r>
                        <a:rPr lang="en-US" sz="900" dirty="0">
                          <a:solidFill>
                            <a:schemeClr val="tx1"/>
                          </a:solidFill>
                          <a:latin typeface="+mn-lt"/>
                        </a:rPr>
                        <a:t>Rendering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Light estimation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2"/>
                        </a:rPr>
                        <a:t>WebXR</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3"/>
                        </a:rPr>
                        <a:t>WebXR</a:t>
                      </a:r>
                      <a:r>
                        <a:rPr lang="en-US" sz="600" dirty="0">
                          <a:latin typeface="+mn-lt"/>
                        </a:rPr>
                        <a:t>)</a:t>
                      </a: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5"/>
                        </a:rPr>
                        <a:t>ARCore</a:t>
                      </a:r>
                      <a:r>
                        <a:rPr lang="en-US" sz="600" dirty="0">
                          <a:latin typeface="+mn-lt"/>
                        </a:rPr>
                        <a:t>; </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7"/>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056192558"/>
                  </a:ext>
                </a:extLst>
              </a:tr>
              <a:tr h="329369">
                <a:tc vMerge="1">
                  <a:txBody>
                    <a:bodyPr/>
                    <a:lstStyle/>
                    <a:p>
                      <a:endParaRPr lang="en-US"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Occlusion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 </a:t>
                      </a:r>
                      <a:r>
                        <a:rPr lang="en-US" sz="600" dirty="0">
                          <a:latin typeface="+mn-lt"/>
                        </a:rPr>
                        <a:t>(</a:t>
                      </a:r>
                      <a:r>
                        <a:rPr lang="en-US" sz="600" dirty="0" err="1">
                          <a:latin typeface="+mn-lt"/>
                          <a:hlinkClick r:id="rId25"/>
                        </a:rPr>
                        <a:t>ARCore</a:t>
                      </a:r>
                      <a:r>
                        <a:rPr lang="en-US" sz="600" dirty="0" err="1">
                          <a:latin typeface="+mn-lt"/>
                        </a:rPr>
                        <a:t>;</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8"/>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842421528"/>
                  </a:ext>
                </a:extLst>
              </a:tr>
              <a:tr h="329369">
                <a:tc rowSpan="3">
                  <a:txBody>
                    <a:bodyPr/>
                    <a:lstStyle/>
                    <a:p>
                      <a:r>
                        <a:rPr lang="en-US" sz="900" b="0" u="none" dirty="0">
                          <a:latin typeface="+mn-lt"/>
                        </a:rPr>
                        <a:t>3. Ease of develop-</a:t>
                      </a:r>
                      <a:r>
                        <a:rPr lang="en-US" sz="900" b="0" u="none" dirty="0" err="1">
                          <a:latin typeface="+mn-lt"/>
                        </a:rPr>
                        <a:t>ment</a:t>
                      </a: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 Integration with other AR dev. tools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29"/>
                        </a:rPr>
                        <a:t>Unity</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 </a:t>
                      </a:r>
                      <a:r>
                        <a:rPr lang="en-US" sz="900" dirty="0">
                          <a:solidFill>
                            <a:schemeClr val="tx1"/>
                          </a:solidFill>
                          <a:latin typeface="+mn-lt"/>
                          <a:hlinkClick r:id="rId31"/>
                        </a:rPr>
                        <a:t>Magic Leap OS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2"/>
                        </a:rPr>
                        <a:t>ARCore</a:t>
                      </a:r>
                      <a:r>
                        <a:rPr lang="en-US" sz="900" dirty="0">
                          <a:solidFill>
                            <a:schemeClr val="tx1"/>
                          </a:solidFill>
                          <a:latin typeface="+mn-lt"/>
                          <a:hlinkClick r:id="rId32"/>
                        </a:rPr>
                        <a:t>/</a:t>
                      </a:r>
                      <a:r>
                        <a:rPr lang="en-US" sz="900" dirty="0" err="1">
                          <a:solidFill>
                            <a:schemeClr val="tx1"/>
                          </a:solidFill>
                          <a:latin typeface="+mn-lt"/>
                          <a:hlinkClick r:id="rId32"/>
                        </a:rPr>
                        <a:t>ARKit</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3"/>
                        </a:rPr>
                        <a:t>Unity</a:t>
                      </a:r>
                      <a:r>
                        <a:rPr lang="en-US" sz="900" dirty="0">
                          <a:solidFill>
                            <a:schemeClr val="tx1"/>
                          </a:solidFill>
                          <a:latin typeface="+mn-lt"/>
                        </a:rPr>
                        <a:t>; </a:t>
                      </a:r>
                      <a:r>
                        <a:rPr lang="en-US" sz="900" dirty="0" err="1">
                          <a:solidFill>
                            <a:schemeClr val="tx1"/>
                          </a:solidFill>
                          <a:latin typeface="+mn-lt"/>
                          <a:hlinkClick r:id="rId34"/>
                        </a:rPr>
                        <a:t>ARCore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1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5"/>
                        </a:rPr>
                        <a:t>Unreal</a:t>
                      </a:r>
                      <a:r>
                        <a:rPr lang="en-US" sz="900" dirty="0">
                          <a:solidFill>
                            <a:schemeClr val="tx1"/>
                          </a:solidFill>
                          <a:latin typeface="+mn-lt"/>
                        </a:rPr>
                        <a:t>; </a:t>
                      </a:r>
                      <a:endParaRPr lang="en-US" sz="900" dirty="0">
                        <a:solidFill>
                          <a:schemeClr val="tx1"/>
                        </a:solidFill>
                        <a:latin typeface="+mn-lt"/>
                        <a:hlinkClick r:id="rId3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6"/>
                        </a:rPr>
                        <a:t>WebXR</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3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8"/>
                        </a:rPr>
                        <a:t>Unreal</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9"/>
                        </a:rPr>
                        <a:t>Unity</a:t>
                      </a:r>
                      <a:r>
                        <a:rPr lang="en-US" sz="900" dirty="0">
                          <a:solidFill>
                            <a:schemeClr val="tx1"/>
                          </a:solidFill>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0"/>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1"/>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2"/>
                        </a:rPr>
                        <a:t>OpenXR</a:t>
                      </a:r>
                      <a:r>
                        <a:rPr lang="en-US" sz="900" dirty="0">
                          <a:solidFill>
                            <a:schemeClr val="tx1"/>
                          </a:solidFill>
                          <a:latin typeface="+mn-lt"/>
                        </a:rPr>
                        <a:t>;</a:t>
                      </a:r>
                      <a:endParaRPr lang="en-US" sz="900" dirty="0">
                        <a:solidFill>
                          <a:schemeClr val="tx1"/>
                        </a:solidFill>
                        <a:latin typeface="+mn-lt"/>
                        <a:hlinkClick r:id="rId3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3"/>
                        </a:rPr>
                        <a:t>ARCore</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4"/>
                        </a:rPr>
                        <a:t>ARKit</a:t>
                      </a:r>
                      <a:r>
                        <a:rPr lang="en-US" sz="900" dirty="0">
                          <a:solidFill>
                            <a:schemeClr val="tx1"/>
                          </a:solidFill>
                          <a:latin typeface="+mn-lt"/>
                        </a:rPr>
                        <a:t>;</a:t>
                      </a:r>
                    </a:p>
                  </a:txBody>
                  <a:tcPr>
                    <a:solidFill>
                      <a:schemeClr val="bg1"/>
                    </a:solidFill>
                  </a:tcPr>
                </a:tc>
                <a:tc>
                  <a:txBody>
                    <a:bodyPr/>
                    <a:lstStyle/>
                    <a:p>
                      <a:r>
                        <a:rPr lang="en-US" sz="900" dirty="0" err="1">
                          <a:latin typeface="+mn-lt"/>
                          <a:hlinkClick r:id="rId45"/>
                        </a:rPr>
                        <a:t>OpenXR</a:t>
                      </a:r>
                      <a:r>
                        <a:rPr lang="en-US" sz="9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46"/>
                        </a:rPr>
                        <a:t>MRTK</a:t>
                      </a:r>
                      <a:r>
                        <a:rPr lang="en-US" sz="900" dirty="0">
                          <a:latin typeface="+mn-lt"/>
                        </a:rPr>
                        <a:t>;</a:t>
                      </a:r>
                    </a:p>
                    <a:p>
                      <a:r>
                        <a:rPr lang="en-US" sz="900" dirty="0" err="1">
                          <a:latin typeface="+mn-lt"/>
                          <a:hlinkClick r:id="rId47"/>
                        </a:rPr>
                        <a:t>ARCore</a:t>
                      </a:r>
                      <a:r>
                        <a:rPr lang="en-US" sz="900" dirty="0">
                          <a:latin typeface="+mn-lt"/>
                        </a:rPr>
                        <a:t>;</a:t>
                      </a:r>
                    </a:p>
                    <a:p>
                      <a:r>
                        <a:rPr lang="en-US" sz="900" dirty="0" err="1">
                          <a:latin typeface="+mn-lt"/>
                          <a:hlinkClick r:id="rId48"/>
                        </a:rPr>
                        <a:t>ARKit</a:t>
                      </a:r>
                      <a:r>
                        <a:rPr lang="en-US" sz="900" dirty="0">
                          <a:latin typeface="+mn-lt"/>
                        </a:rPr>
                        <a:t>;</a:t>
                      </a:r>
                    </a:p>
                  </a:txBody>
                  <a:tcPr>
                    <a:solidFill>
                      <a:schemeClr val="bg1"/>
                    </a:solidFill>
                  </a:tcPr>
                </a:tc>
                <a:tc>
                  <a:txBody>
                    <a:bodyPr/>
                    <a:lstStyle/>
                    <a:p>
                      <a:r>
                        <a:rPr lang="en-US" sz="900" dirty="0" err="1">
                          <a:latin typeface="+mn-lt"/>
                          <a:hlinkClick r:id="rId19"/>
                        </a:rPr>
                        <a:t>ARKit</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2641647965"/>
                  </a:ext>
                </a:extLst>
              </a:tr>
              <a:tr h="329369">
                <a:tc vMerge="1">
                  <a:txBody>
                    <a:bodyPr/>
                    <a:lstStyle/>
                    <a:p>
                      <a:endParaRPr lang="en-US" sz="12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Simulation/ remote testing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a:t>
                      </a:r>
                      <a:r>
                        <a:rPr lang="en-US" sz="600" dirty="0" err="1">
                          <a:latin typeface="+mn-lt"/>
                          <a:hlinkClick r:id="rId49"/>
                        </a:rPr>
                        <a:t>WebXR</a:t>
                      </a:r>
                      <a:r>
                        <a:rPr lang="en-US" sz="600" dirty="0">
                          <a:latin typeface="+mn-lt"/>
                          <a:hlinkClick r:id="rId49"/>
                        </a:rPr>
                        <a:t> API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0"/>
                        </a:rPr>
                        <a:t>X</a:t>
                      </a:r>
                    </a:p>
                    <a:p>
                      <a:pPr algn="ctr"/>
                      <a:r>
                        <a:rPr lang="en-US" sz="600" dirty="0">
                          <a:latin typeface="+mn-lt"/>
                          <a:hlinkClick r:id="rId50"/>
                        </a:rPr>
                        <a:t>(Mock mode)</a:t>
                      </a:r>
                      <a:endParaRPr lang="en-US" sz="600" dirty="0">
                        <a:latin typeface="+mn-lt"/>
                      </a:endParaRPr>
                    </a:p>
                  </a:txBody>
                  <a:tcPr>
                    <a:solidFill>
                      <a:schemeClr val="bg1"/>
                    </a:solidFill>
                  </a:tcPr>
                </a:tc>
                <a:tc>
                  <a:txBody>
                    <a:bodyPr/>
                    <a:lstStyle/>
                    <a:p>
                      <a:pPr algn="ctr"/>
                      <a:r>
                        <a:rPr lang="en-US" sz="900" dirty="0">
                          <a:latin typeface="+mn-lt"/>
                          <a:hlinkClick r:id="rId51"/>
                        </a:rPr>
                        <a:t>X</a:t>
                      </a:r>
                    </a:p>
                    <a:p>
                      <a:pPr algn="ctr"/>
                      <a:r>
                        <a:rPr lang="en-US" sz="600" dirty="0">
                          <a:latin typeface="+mn-lt"/>
                          <a:hlinkClick r:id="rId51"/>
                        </a:rPr>
                        <a:t>(Play mode)</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2"/>
                        </a:rPr>
                        <a:t>X </a:t>
                      </a:r>
                    </a:p>
                    <a:p>
                      <a:pPr algn="ctr"/>
                      <a:r>
                        <a:rPr lang="en-US" sz="600" dirty="0">
                          <a:latin typeface="+mn-lt"/>
                          <a:hlinkClick r:id="rId52"/>
                        </a:rPr>
                        <a:t>(Android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a:latin typeface="+mn-lt"/>
                          <a:hlinkClick r:id="rId53"/>
                        </a:rPr>
                        <a:t>AR Foundation Remote for </a:t>
                      </a:r>
                      <a:r>
                        <a:rPr lang="en-US" sz="600" dirty="0" err="1">
                          <a:latin typeface="+mn-lt"/>
                          <a:hlinkClick r:id="rId53"/>
                        </a:rPr>
                        <a:t>ARCore+ARKit</a:t>
                      </a:r>
                      <a:r>
                        <a:rPr lang="en-US" sz="600" dirty="0">
                          <a:latin typeface="+mn-lt"/>
                        </a:rPr>
                        <a:t>)</a:t>
                      </a:r>
                    </a:p>
                  </a:txBody>
                  <a:tcPr>
                    <a:solidFill>
                      <a:schemeClr val="bg1"/>
                    </a:solidFill>
                  </a:tcPr>
                </a:tc>
                <a:tc>
                  <a:txBody>
                    <a:bodyPr/>
                    <a:lstStyle/>
                    <a:p>
                      <a:pPr algn="ctr"/>
                      <a:r>
                        <a:rPr lang="en-US" sz="900" dirty="0">
                          <a:latin typeface="+mn-lt"/>
                          <a:hlinkClick r:id="rId54"/>
                        </a:rPr>
                        <a:t>X</a:t>
                      </a:r>
                    </a:p>
                    <a:p>
                      <a:pPr algn="ctr"/>
                      <a:r>
                        <a:rPr lang="en-US" sz="600" dirty="0">
                          <a:latin typeface="+mn-lt"/>
                          <a:hlinkClick r:id="rId54"/>
                        </a:rPr>
                        <a:t>(In-editor testing)</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5"/>
                        </a:rPr>
                        <a:t>X</a:t>
                      </a:r>
                    </a:p>
                    <a:p>
                      <a:pPr algn="ctr"/>
                      <a:r>
                        <a:rPr lang="en-US" sz="600" dirty="0">
                          <a:latin typeface="+mn-lt"/>
                          <a:hlinkClick r:id="rId55"/>
                        </a:rPr>
                        <a:t>(simulator)</a:t>
                      </a:r>
                      <a:endParaRPr lang="en-US" sz="600" dirty="0">
                        <a:latin typeface="+mn-lt"/>
                      </a:endParaRPr>
                    </a:p>
                  </a:txBody>
                  <a:tcPr>
                    <a:solidFill>
                      <a:schemeClr val="bg1"/>
                    </a:solidFill>
                  </a:tcPr>
                </a:tc>
                <a:extLst>
                  <a:ext uri="{0D108BD9-81ED-4DB2-BD59-A6C34878D82A}">
                    <a16:rowId xmlns:a16="http://schemas.microsoft.com/office/drawing/2014/main" val="1256754903"/>
                  </a:ext>
                </a:extLst>
              </a:tr>
              <a:tr h="329369">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Low-code/ no-code development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schemeClr val="tx1"/>
                        </a:solidFill>
                        <a:latin typeface="+mn-lt"/>
                      </a:endParaRPr>
                    </a:p>
                  </a:txBody>
                  <a:tcPr>
                    <a:solidFill>
                      <a:schemeClr val="bg1"/>
                    </a:solidFill>
                  </a:tcPr>
                </a:tc>
                <a:tc>
                  <a:txBody>
                    <a:bodyPr/>
                    <a:lstStyle/>
                    <a:p>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6"/>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6"/>
                        </a:rPr>
                        <a:t>(Vuforia Chalk, Expert Capture, Instruct, Studio)</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7"/>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7"/>
                        </a:rPr>
                        <a:t>(Manifest Maker)</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58"/>
                        </a:rPr>
                        <a:t>X</a:t>
                      </a:r>
                      <a:endParaRPr lang="en-US" sz="900" dirty="0">
                        <a:latin typeface="+mn-lt"/>
                      </a:endParaRPr>
                    </a:p>
                  </a:txBody>
                  <a:tcPr>
                    <a:solidFill>
                      <a:schemeClr val="bg1"/>
                    </a:solidFill>
                  </a:tcPr>
                </a:tc>
                <a:extLst>
                  <a:ext uri="{0D108BD9-81ED-4DB2-BD59-A6C34878D82A}">
                    <a16:rowId xmlns:a16="http://schemas.microsoft.com/office/drawing/2014/main" val="2039723563"/>
                  </a:ext>
                </a:extLst>
              </a:tr>
              <a:tr h="329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4. Licensing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Open-source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59"/>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1"/>
                        </a:rPr>
                        <a:t>X</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2"/>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180145730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545DD59E-A0B6-AFBC-496F-CD0CCA722FD7}"/>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395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10279519" cy="803903"/>
            <a:chOff x="95202" y="110946"/>
            <a:chExt cx="10279519"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2398670" cy="523220"/>
            </a:xfrm>
            <a:prstGeom prst="rect">
              <a:avLst/>
            </a:prstGeom>
            <a:noFill/>
          </p:spPr>
          <p:txBody>
            <a:bodyPr wrap="none" rtlCol="0">
              <a:spAutoFit/>
            </a:bodyPr>
            <a:lstStyle/>
            <a:p>
              <a:r>
                <a:rPr lang="en-US" sz="2800" b="1" dirty="0">
                  <a:solidFill>
                    <a:srgbClr val="A100FF"/>
                  </a:solidFill>
                </a:rPr>
                <a:t>Key Takeaways</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10208897" cy="252016"/>
              <a:chOff x="165824" y="85547"/>
              <a:chExt cx="7378621" cy="19602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196011"/>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87290" y="85547"/>
                <a:ext cx="1587190" cy="19601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843945" y="85560"/>
                <a:ext cx="1587190" cy="19601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5957255" y="85560"/>
                <a:ext cx="1587190" cy="19601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4400600" y="85560"/>
                <a:ext cx="1587190" cy="19601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Tree>
    <p:extLst>
      <p:ext uri="{BB962C8B-B14F-4D97-AF65-F5344CB8AC3E}">
        <p14:creationId xmlns:p14="http://schemas.microsoft.com/office/powerpoint/2010/main" val="102131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F58BA1A0-FE35-2A5F-6D67-119A25014328}"/>
              </a:ext>
            </a:extLst>
          </p:cNvPr>
          <p:cNvSpPr txBox="1"/>
          <p:nvPr/>
        </p:nvSpPr>
        <p:spPr>
          <a:xfrm>
            <a:off x="95202" y="-86662"/>
            <a:ext cx="4228786" cy="400110"/>
          </a:xfrm>
          <a:prstGeom prst="rect">
            <a:avLst/>
          </a:prstGeom>
          <a:noFill/>
        </p:spPr>
        <p:txBody>
          <a:bodyPr wrap="none" rtlCol="0">
            <a:spAutoFit/>
          </a:bodyPr>
          <a:lstStyle/>
          <a:p>
            <a:r>
              <a:rPr lang="en-US" sz="2000" b="1" dirty="0">
                <a:solidFill>
                  <a:srgbClr val="A100FF"/>
                </a:solidFill>
              </a:rPr>
              <a:t>AR Implementation Framework (ARIF)</a:t>
            </a:r>
          </a:p>
        </p:txBody>
      </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356271"/>
            <a:ext cx="8712000" cy="6336000"/>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14A3CCD-FE35-10B4-D004-18A72184FACD}"/>
              </a:ext>
            </a:extLst>
          </p:cNvPr>
          <p:cNvSpPr/>
          <p:nvPr/>
        </p:nvSpPr>
        <p:spPr>
          <a:xfrm>
            <a:off x="2017928" y="1273406"/>
            <a:ext cx="1908000" cy="532800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Making the invisible visible</a:t>
            </a:r>
          </a:p>
          <a:p>
            <a:pPr marR="0" lvl="0" algn="l" defTabSz="914400" rtl="0" eaLnBrk="1" fontAlgn="auto" latinLnBrk="0" hangingPunct="1">
              <a:lnSpc>
                <a:spcPct val="100000"/>
              </a:lnSpc>
              <a:spcBef>
                <a:spcPts val="0"/>
              </a:spcBef>
              <a:spcAft>
                <a:spcPts val="0"/>
              </a:spcAft>
              <a:buClrTx/>
              <a:buSzTx/>
              <a:tabLst/>
              <a:defRPr/>
            </a:pPr>
            <a:r>
              <a:rPr lang="en-US" sz="1000" dirty="0">
                <a:solidFill>
                  <a:prstClr val="black"/>
                </a:solidFill>
                <a:latin typeface="Calibri" panose="020F0502020204030204"/>
              </a:rPr>
              <a:t>Adding AR contents to enhance user experience and storytelling. </a:t>
            </a:r>
            <a:endParaRPr kumimoji="0" lang="en-US" sz="1000" i="0"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AR contents provide information about a physical object/ environment at a specific location e.g., AR-guided work</a:t>
            </a:r>
            <a:r>
              <a:rPr lang="en-US" sz="1000" dirty="0">
                <a:solidFill>
                  <a:prstClr val="black"/>
                </a:solidFill>
                <a:latin typeface="Calibri" panose="020F0502020204030204"/>
              </a:rPr>
              <a:t> instructions.</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rPr>
              <a:t>.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Users need to interact with </a:t>
            </a:r>
            <a:r>
              <a:rPr lang="en-US" sz="1000" dirty="0">
                <a:solidFill>
                  <a:prstClr val="black"/>
                </a:solidFill>
                <a:latin typeface="Calibri" panose="020F0502020204030204"/>
              </a:rPr>
              <a:t>3D</a:t>
            </a:r>
            <a:r>
              <a:rPr kumimoji="0" lang="en-US" sz="1000" b="0" i="0" u="none" strike="noStrike" kern="1200" cap="none" spc="0" normalizeH="0" baseline="0" noProof="0" dirty="0">
                <a:ln>
                  <a:noFill/>
                </a:ln>
                <a:solidFill>
                  <a:prstClr val="black"/>
                </a:solidFill>
                <a:effectLst/>
                <a:uLnTx/>
                <a:uFillTx/>
                <a:latin typeface="Calibri" panose="020F0502020204030204"/>
              </a:rPr>
              <a:t> environments which are otherwise hard to simulate in real life e.g., patient anatomy for pre-surgical planning, 3D mesh of crime scene,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4</a:t>
            </a:r>
            <a:r>
              <a:rPr kumimoji="0" lang="en-US" sz="1000" b="1" i="0" u="none" strike="noStrike" kern="1200" cap="none" spc="0" normalizeH="0" baseline="0" noProof="0" dirty="0">
                <a:ln>
                  <a:noFill/>
                </a:ln>
                <a:solidFill>
                  <a:prstClr val="black"/>
                </a:solidFill>
                <a:effectLst/>
                <a:uLnTx/>
                <a:uFillTx/>
                <a:latin typeface="Calibri" panose="020F0502020204030204"/>
              </a:rPr>
              <a:t>.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Users need access to content hands-free while performing a task 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5</a:t>
            </a:r>
            <a:r>
              <a:rPr kumimoji="0" lang="en-US" sz="1000" b="1" i="0" u="none" strike="noStrike" kern="1200" cap="none" spc="0" normalizeH="0" baseline="0" noProof="0" dirty="0">
                <a:ln>
                  <a:noFill/>
                </a:ln>
                <a:solidFill>
                  <a:prstClr val="black"/>
                </a:solidFill>
                <a:effectLst/>
                <a:uLnTx/>
                <a:uFillTx/>
                <a:latin typeface="Calibri" panose="020F0502020204030204"/>
              </a:rPr>
              <a:t>. Remote assist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Remote workers visually guide and collaborate with local workers without geographical 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6</a:t>
            </a:r>
            <a:r>
              <a:rPr kumimoji="0" lang="en-US" sz="1000" b="1" i="0" u="none" strike="noStrike" kern="1200" cap="none" spc="0" normalizeH="0" baseline="0" noProof="0" dirty="0">
                <a:ln>
                  <a:noFill/>
                </a:ln>
                <a:solidFill>
                  <a:prstClr val="black"/>
                </a:solidFill>
                <a:effectLst/>
                <a:uLnTx/>
                <a:uFillTx/>
                <a:latin typeface="Calibri" panose="020F0502020204030204"/>
              </a:rPr>
              <a:t>. Navigation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Users need to be guided to find a location/ object. e.g., AR-guided evacuation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7502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t>
            </a:r>
            <a:r>
              <a:rPr lang="en-US" sz="1200" b="1">
                <a:solidFill>
                  <a:schemeClr val="tx1"/>
                </a:solidFill>
              </a:rPr>
              <a:t>process suitability</a:t>
            </a:r>
          </a:p>
          <a:p>
            <a:pPr algn="ctr"/>
            <a:r>
              <a:rPr lang="en-US" sz="1200" b="1">
                <a:solidFill>
                  <a:schemeClr val="tx1"/>
                </a:solidFill>
              </a:rPr>
              <a:t>for </a:t>
            </a:r>
            <a:r>
              <a:rPr lang="en-US" sz="1200" b="1" dirty="0">
                <a:solidFill>
                  <a:schemeClr val="tx1"/>
                </a:solidFill>
              </a:rPr>
              <a:t>AR</a:t>
            </a:r>
          </a:p>
        </p:txBody>
      </p:sp>
      <p:sp>
        <p:nvSpPr>
          <p:cNvPr id="58" name="Rectangle 57">
            <a:extLst>
              <a:ext uri="{FF2B5EF4-FFF2-40B4-BE49-F238E27FC236}">
                <a16:creationId xmlns:a16="http://schemas.microsoft.com/office/drawing/2014/main" id="{0BBFAE2C-5EC5-8143-4673-E5AB161CE48D}"/>
              </a:ext>
            </a:extLst>
          </p:cNvPr>
          <p:cNvSpPr/>
          <p:nvPr/>
        </p:nvSpPr>
        <p:spPr>
          <a:xfrm rot="16200000">
            <a:off x="-776388" y="3845233"/>
            <a:ext cx="5328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 b="1" dirty="0">
                <a:solidFill>
                  <a:schemeClr val="tx1"/>
                </a:solidFill>
              </a:rPr>
              <a:t>                                             ACTIVITY GUIDANCE</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4298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(ARIF):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7495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7495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273407"/>
            <a:ext cx="1932402" cy="532800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Compliance with health/ safety standards</a:t>
            </a:r>
          </a:p>
          <a:p>
            <a:r>
              <a:rPr lang="en-US" sz="1000" dirty="0">
                <a:solidFill>
                  <a:schemeClr val="tx1"/>
                </a:solidFill>
                <a:ea typeface="+mn-lt"/>
                <a:cs typeface="+mn-lt"/>
              </a:rPr>
              <a:t>9. Hand usage: hands-free yes/ no</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 Battery life</a:t>
            </a:r>
          </a:p>
          <a:p>
            <a:r>
              <a:rPr lang="en-US" sz="1000" dirty="0">
                <a:solidFill>
                  <a:schemeClr val="tx1"/>
                </a:solidFill>
                <a:ea typeface="+mn-lt"/>
                <a:cs typeface="+mn-lt"/>
              </a:rPr>
              <a:t>2. Device weight: causes head fatigue</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 yes/ no</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72" name="Rectangle 71">
            <a:extLst>
              <a:ext uri="{FF2B5EF4-FFF2-40B4-BE49-F238E27FC236}">
                <a16:creationId xmlns:a16="http://schemas.microsoft.com/office/drawing/2014/main" id="{61194D80-B18A-B30F-117A-6C229C685B83}"/>
              </a:ext>
            </a:extLst>
          </p:cNvPr>
          <p:cNvSpPr/>
          <p:nvPr/>
        </p:nvSpPr>
        <p:spPr>
          <a:xfrm>
            <a:off x="5965428" y="1273407"/>
            <a:ext cx="3096000" cy="532800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Tracking and rendering engines are benchmarked using the following criteria. </a:t>
            </a:r>
          </a:p>
          <a:p>
            <a:endParaRPr lang="en-US" sz="300" dirty="0">
              <a:solidFill>
                <a:schemeClr val="tx1"/>
              </a:solidFill>
              <a:ea typeface="+mn-lt"/>
              <a:cs typeface="+mn-lt"/>
            </a:endParaRPr>
          </a:p>
          <a:p>
            <a:r>
              <a:rPr lang="en-US" sz="1000" b="1" dirty="0">
                <a:solidFill>
                  <a:schemeClr val="tx1"/>
                </a:solidFill>
                <a:ea typeface="+mn-lt"/>
                <a:cs typeface="+mn-lt"/>
              </a:rPr>
              <a:t>1. Tracking capabilities: Different use cases require different tracking capabilities</a:t>
            </a:r>
            <a:endParaRPr lang="en-US" sz="1000" dirty="0">
              <a:solidFill>
                <a:schemeClr val="tx1"/>
              </a:solidFill>
              <a:ea typeface="+mn-lt"/>
              <a:cs typeface="+mn-lt"/>
            </a:endParaRPr>
          </a:p>
          <a:p>
            <a:r>
              <a:rPr lang="en-US" sz="1000" dirty="0">
                <a:solidFill>
                  <a:schemeClr val="tx1"/>
                </a:solidFill>
                <a:ea typeface="+mn-lt"/>
                <a:cs typeface="+mn-lt"/>
              </a:rPr>
              <a:t>1-2. Fiducial + image tracking</a:t>
            </a:r>
          </a:p>
          <a:p>
            <a:r>
              <a:rPr lang="en-US" sz="1000" dirty="0">
                <a:solidFill>
                  <a:schemeClr val="tx1"/>
                </a:solidFill>
                <a:ea typeface="+mn-lt"/>
                <a:cs typeface="+mn-lt"/>
              </a:rPr>
              <a:t>3. Object tracking</a:t>
            </a:r>
          </a:p>
          <a:p>
            <a:r>
              <a:rPr lang="en-US" sz="1000" dirty="0">
                <a:solidFill>
                  <a:schemeClr val="tx1"/>
                </a:solidFill>
                <a:ea typeface="+mn-lt"/>
                <a:cs typeface="+mn-lt"/>
              </a:rPr>
              <a:t>4. Face tracking</a:t>
            </a:r>
          </a:p>
          <a:p>
            <a:r>
              <a:rPr lang="en-US" sz="1000" dirty="0">
                <a:solidFill>
                  <a:schemeClr val="tx1"/>
                </a:solidFill>
                <a:ea typeface="+mn-lt"/>
                <a:cs typeface="+mn-lt"/>
              </a:rPr>
              <a:t>5. Location tracking</a:t>
            </a:r>
          </a:p>
          <a:p>
            <a:r>
              <a:rPr lang="en-US" sz="1000" dirty="0">
                <a:solidFill>
                  <a:schemeClr val="tx1"/>
                </a:solidFill>
                <a:ea typeface="+mn-lt"/>
                <a:cs typeface="+mn-lt"/>
              </a:rPr>
              <a:t>6. World tracking</a:t>
            </a:r>
          </a:p>
          <a:p>
            <a:r>
              <a:rPr lang="en-US" sz="1000" dirty="0">
                <a:solidFill>
                  <a:schemeClr val="tx1"/>
                </a:solidFill>
                <a:ea typeface="+mn-lt"/>
                <a:cs typeface="+mn-lt"/>
              </a:rPr>
              <a:t>7. Spatial tracking</a:t>
            </a:r>
          </a:p>
          <a:p>
            <a:r>
              <a:rPr lang="en-US" sz="1000" dirty="0">
                <a:solidFill>
                  <a:schemeClr val="tx1"/>
                </a:solidFill>
                <a:ea typeface="+mn-lt"/>
                <a:cs typeface="+mn-lt"/>
              </a:rPr>
              <a:t>8. Other tracking techniques</a:t>
            </a:r>
          </a:p>
          <a:p>
            <a:r>
              <a:rPr lang="en-US" sz="1000" dirty="0">
                <a:solidFill>
                  <a:schemeClr val="tx1"/>
                </a:solidFill>
                <a:ea typeface="+mn-lt"/>
                <a:cs typeface="+mn-lt"/>
              </a:rPr>
              <a:t>9. Multi-marker tracking</a:t>
            </a:r>
          </a:p>
          <a:p>
            <a:r>
              <a:rPr lang="en-US" sz="1000" dirty="0">
                <a:solidFill>
                  <a:schemeClr val="tx1"/>
                </a:solidFill>
                <a:ea typeface="+mn-lt"/>
                <a:cs typeface="+mn-lt"/>
              </a:rPr>
              <a:t>10. Multi-user AR session</a:t>
            </a:r>
          </a:p>
          <a:p>
            <a:r>
              <a:rPr lang="en-US" sz="1000" dirty="0">
                <a:solidFill>
                  <a:schemeClr val="tx1"/>
                </a:solidFill>
                <a:ea typeface="+mn-lt"/>
                <a:cs typeface="+mn-lt"/>
              </a:rPr>
              <a:t>11. Depth tracking</a:t>
            </a:r>
          </a:p>
          <a:p>
            <a:r>
              <a:rPr lang="en-US" sz="1000" dirty="0">
                <a:solidFill>
                  <a:schemeClr val="tx1"/>
                </a:solidFill>
                <a:ea typeface="+mn-lt"/>
                <a:cs typeface="+mn-lt"/>
              </a:rPr>
              <a:t>12. Light effects</a:t>
            </a:r>
          </a:p>
          <a:p>
            <a:endParaRPr lang="en-US" sz="300" b="1" dirty="0">
              <a:solidFill>
                <a:schemeClr val="tx1"/>
              </a:solidFill>
              <a:ea typeface="+mn-lt"/>
              <a:cs typeface="+mn-lt"/>
            </a:endParaRPr>
          </a:p>
          <a:p>
            <a:r>
              <a:rPr lang="en-US" sz="1000" b="1" dirty="0">
                <a:solidFill>
                  <a:schemeClr val="tx1"/>
                </a:solidFill>
                <a:ea typeface="+mn-lt"/>
                <a:cs typeface="+mn-lt"/>
              </a:rPr>
              <a:t>2. Rendering capabilities: Different use cases require different rendering capabilities. Rendering speed is affected by network connection, rendering engine’s design, and hardware capabilities.</a:t>
            </a:r>
            <a:endParaRPr lang="en-US" sz="1000" dirty="0">
              <a:solidFill>
                <a:schemeClr val="tx1"/>
              </a:solidFill>
              <a:ea typeface="+mn-lt"/>
              <a:cs typeface="+mn-lt"/>
            </a:endParaRPr>
          </a:p>
          <a:p>
            <a:r>
              <a:rPr lang="en-US" sz="1000" dirty="0">
                <a:solidFill>
                  <a:schemeClr val="tx1"/>
                </a:solidFill>
                <a:ea typeface="+mn-lt"/>
                <a:cs typeface="+mn-lt"/>
              </a:rPr>
              <a:t>1. Light estimation: more realistic rendering</a:t>
            </a:r>
          </a:p>
          <a:p>
            <a:r>
              <a:rPr lang="en-US" sz="1000" dirty="0">
                <a:solidFill>
                  <a:schemeClr val="tx1"/>
                </a:solidFill>
                <a:ea typeface="+mn-lt"/>
                <a:cs typeface="+mn-lt"/>
              </a:rPr>
              <a:t>2. Occlusion: more realistic rendering</a:t>
            </a:r>
          </a:p>
          <a:p>
            <a:endParaRPr lang="en-US" sz="300" dirty="0">
              <a:solidFill>
                <a:schemeClr val="tx1"/>
              </a:solidFill>
              <a:ea typeface="+mn-lt"/>
              <a:cs typeface="+mn-lt"/>
            </a:endParaRPr>
          </a:p>
          <a:p>
            <a:r>
              <a:rPr lang="en-US" sz="1000" b="1" dirty="0">
                <a:solidFill>
                  <a:schemeClr val="tx1"/>
                </a:solidFill>
                <a:ea typeface="+mn-lt"/>
                <a:cs typeface="+mn-lt"/>
              </a:rPr>
              <a:t>3. Ease of development: </a:t>
            </a:r>
            <a:endParaRPr lang="en-US" sz="1000" dirty="0">
              <a:solidFill>
                <a:schemeClr val="tx1"/>
              </a:solidFill>
              <a:ea typeface="+mn-lt"/>
              <a:cs typeface="+mn-lt"/>
            </a:endParaRPr>
          </a:p>
          <a:p>
            <a:r>
              <a:rPr lang="en-US" sz="1000" dirty="0">
                <a:solidFill>
                  <a:schemeClr val="tx1"/>
                </a:solidFill>
                <a:ea typeface="+mn-lt"/>
                <a:cs typeface="+mn-lt"/>
              </a:rPr>
              <a:t>1. Integration with other AR dev. tools: checks which tracking engine integrates with which rendering engine</a:t>
            </a:r>
          </a:p>
          <a:p>
            <a:r>
              <a:rPr lang="en-US" sz="1000" dirty="0">
                <a:solidFill>
                  <a:schemeClr val="tx1"/>
                </a:solidFill>
                <a:ea typeface="+mn-lt"/>
                <a:cs typeface="+mn-lt"/>
              </a:rPr>
              <a:t>2. Simulation/ remote testing: allows for faster development</a:t>
            </a:r>
          </a:p>
          <a:p>
            <a:r>
              <a:rPr lang="en-US" sz="1000" dirty="0">
                <a:solidFill>
                  <a:schemeClr val="tx1"/>
                </a:solidFill>
                <a:ea typeface="+mn-lt"/>
                <a:cs typeface="+mn-lt"/>
              </a:rPr>
              <a:t>3. No-code/ low-code development: allows business users with no/ little programming knowledge to create new AR experience</a:t>
            </a:r>
          </a:p>
          <a:p>
            <a:endParaRPr lang="en-US" sz="300" dirty="0">
              <a:solidFill>
                <a:schemeClr val="tx1"/>
              </a:solidFill>
              <a:ea typeface="+mn-lt"/>
              <a:cs typeface="+mn-lt"/>
            </a:endParaRPr>
          </a:p>
          <a:p>
            <a:r>
              <a:rPr lang="en-US" sz="1000" b="1" dirty="0">
                <a:solidFill>
                  <a:schemeClr val="tx1"/>
                </a:solidFill>
                <a:ea typeface="+mn-lt"/>
                <a:cs typeface="+mn-lt"/>
              </a:rPr>
              <a:t>4. Licensing cost</a:t>
            </a:r>
            <a:endParaRPr lang="en-US" sz="1000" dirty="0">
              <a:solidFill>
                <a:schemeClr val="tx1"/>
              </a:solidFill>
              <a:ea typeface="+mn-lt"/>
              <a:cs typeface="+mn-lt"/>
            </a:endParaRPr>
          </a:p>
          <a:p>
            <a:r>
              <a:rPr lang="en-US" sz="1000" dirty="0">
                <a:solidFill>
                  <a:schemeClr val="tx1"/>
                </a:solidFill>
                <a:ea typeface="+mn-lt"/>
                <a:cs typeface="+mn-lt"/>
              </a:rPr>
              <a:t>1. Open-source: yes/ no</a:t>
            </a:r>
          </a:p>
          <a:p>
            <a:endParaRPr lang="en-US" sz="1000" b="1" dirty="0">
              <a:solidFill>
                <a:schemeClr val="tx1"/>
              </a:solidFill>
              <a:cs typeface="Calibri"/>
            </a:endParaRPr>
          </a:p>
          <a:p>
            <a:pPr algn="ctr"/>
            <a:endParaRPr lang="en-US" sz="1000" dirty="0">
              <a:solidFill>
                <a:schemeClr val="tx1"/>
              </a:solidFill>
            </a:endParaRPr>
          </a:p>
        </p:txBody>
      </p:sp>
      <p:sp>
        <p:nvSpPr>
          <p:cNvPr id="44" name="Rectangle 43">
            <a:extLst>
              <a:ext uri="{FF2B5EF4-FFF2-40B4-BE49-F238E27FC236}">
                <a16:creationId xmlns:a16="http://schemas.microsoft.com/office/drawing/2014/main" id="{400E891D-9782-28BD-D902-C8FEED7EDE49}"/>
              </a:ext>
            </a:extLst>
          </p:cNvPr>
          <p:cNvSpPr/>
          <p:nvPr/>
        </p:nvSpPr>
        <p:spPr>
          <a:xfrm>
            <a:off x="9121140" y="1273406"/>
            <a:ext cx="1224000" cy="5328000"/>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Activities:</a:t>
            </a:r>
          </a:p>
          <a:p>
            <a:r>
              <a:rPr lang="en-US" sz="1000" b="1" dirty="0">
                <a:solidFill>
                  <a:schemeClr val="tx1"/>
                </a:solidFill>
                <a:ea typeface="+mn-lt"/>
                <a:cs typeface="+mn-lt"/>
              </a:rPr>
              <a:t>1. Refine process requirements collected from Discovery phase</a:t>
            </a:r>
          </a:p>
          <a:p>
            <a:r>
              <a:rPr lang="en-US" sz="1000" dirty="0">
                <a:solidFill>
                  <a:schemeClr val="tx1"/>
                </a:solidFill>
                <a:cs typeface="Calibri"/>
              </a:rPr>
              <a:t>&gt; Functional requirements are captured as user stories</a:t>
            </a:r>
          </a:p>
          <a:p>
            <a:r>
              <a:rPr lang="en-US" sz="1000" dirty="0">
                <a:solidFill>
                  <a:schemeClr val="tx1"/>
                </a:solidFill>
                <a:cs typeface="Calibri"/>
              </a:rPr>
              <a:t>&gt; Non-functional requirements are used as part of acceptance criteria for relevant user stories</a:t>
            </a: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8894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 b="1" dirty="0">
                <a:solidFill>
                  <a:schemeClr val="tx1"/>
                </a:solidFill>
              </a:rPr>
              <a:t>ACTIVITY</a:t>
            </a: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7476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34342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19690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1805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0536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34342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798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58" grpId="0" animBg="1"/>
      <p:bldP spid="71" grpId="0" animBg="1"/>
      <p:bldP spid="72" grpId="0" animBg="1"/>
      <p:bldP spid="44"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EDA6A87-8957-B2E5-99BB-588D46C1C032}"/>
              </a:ext>
            </a:extLst>
          </p:cNvPr>
          <p:cNvSpPr/>
          <p:nvPr/>
        </p:nvSpPr>
        <p:spPr>
          <a:xfrm>
            <a:off x="292039" y="772378"/>
            <a:ext cx="3132000" cy="518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F306E-17A7-4493-E90E-6B96072940C0}"/>
              </a:ext>
            </a:extLst>
          </p:cNvPr>
          <p:cNvSpPr/>
          <p:nvPr/>
        </p:nvSpPr>
        <p:spPr>
          <a:xfrm>
            <a:off x="297063" y="505224"/>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38" name="TextBox 37">
            <a:extLst>
              <a:ext uri="{FF2B5EF4-FFF2-40B4-BE49-F238E27FC236}">
                <a16:creationId xmlns:a16="http://schemas.microsoft.com/office/drawing/2014/main" id="{F58BA1A0-FE35-2A5F-6D67-119A25014328}"/>
              </a:ext>
            </a:extLst>
          </p:cNvPr>
          <p:cNvSpPr txBox="1"/>
          <p:nvPr/>
        </p:nvSpPr>
        <p:spPr>
          <a:xfrm>
            <a:off x="95202" y="-65574"/>
            <a:ext cx="5854167" cy="523220"/>
          </a:xfrm>
          <a:prstGeom prst="rect">
            <a:avLst/>
          </a:prstGeom>
          <a:noFill/>
        </p:spPr>
        <p:txBody>
          <a:bodyPr wrap="none" rtlCol="0">
            <a:spAutoFit/>
          </a:bodyPr>
          <a:lstStyle/>
          <a:p>
            <a:r>
              <a:rPr lang="en-US" sz="2800" b="1" dirty="0">
                <a:solidFill>
                  <a:srgbClr val="A100FF"/>
                </a:solidFill>
              </a:rPr>
              <a:t>AR Implementation Framework (ARIF)</a:t>
            </a:r>
          </a:p>
        </p:txBody>
      </p:sp>
      <p:sp>
        <p:nvSpPr>
          <p:cNvPr id="14" name="Arrow: Pentagon 13">
            <a:extLst>
              <a:ext uri="{FF2B5EF4-FFF2-40B4-BE49-F238E27FC236}">
                <a16:creationId xmlns:a16="http://schemas.microsoft.com/office/drawing/2014/main" id="{75E45E77-1673-D216-6D35-2066608B38A5}"/>
              </a:ext>
            </a:extLst>
          </p:cNvPr>
          <p:cNvSpPr/>
          <p:nvPr/>
        </p:nvSpPr>
        <p:spPr>
          <a:xfrm>
            <a:off x="317768" y="796845"/>
            <a:ext cx="147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Identify opportunity</a:t>
            </a:r>
          </a:p>
        </p:txBody>
      </p:sp>
      <p:sp>
        <p:nvSpPr>
          <p:cNvPr id="22" name="Rectangle 21">
            <a:extLst>
              <a:ext uri="{FF2B5EF4-FFF2-40B4-BE49-F238E27FC236}">
                <a16:creationId xmlns:a16="http://schemas.microsoft.com/office/drawing/2014/main" id="{15B8FE6F-2BAF-7B89-A228-B0D1A3318449}"/>
              </a:ext>
            </a:extLst>
          </p:cNvPr>
          <p:cNvSpPr/>
          <p:nvPr/>
        </p:nvSpPr>
        <p:spPr>
          <a:xfrm>
            <a:off x="8295531" y="758238"/>
            <a:ext cx="1224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8295531" y="499449"/>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78" name="Arrow: Pentagon 77">
            <a:extLst>
              <a:ext uri="{FF2B5EF4-FFF2-40B4-BE49-F238E27FC236}">
                <a16:creationId xmlns:a16="http://schemas.microsoft.com/office/drawing/2014/main" id="{47DC3520-8266-B596-7203-D1117C3288B1}"/>
              </a:ext>
            </a:extLst>
          </p:cNvPr>
          <p:cNvSpPr/>
          <p:nvPr/>
        </p:nvSpPr>
        <p:spPr>
          <a:xfrm>
            <a:off x="8355276"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Develop</a:t>
            </a:r>
          </a:p>
          <a:p>
            <a:pPr algn="ctr"/>
            <a:r>
              <a:rPr lang="en-US" sz="1200" b="1">
                <a:solidFill>
                  <a:schemeClr val="tx1"/>
                </a:solidFill>
              </a:rPr>
              <a:t>AR app</a:t>
            </a:r>
          </a:p>
        </p:txBody>
      </p:sp>
      <p:grpSp>
        <p:nvGrpSpPr>
          <p:cNvPr id="15" name="Group 14">
            <a:extLst>
              <a:ext uri="{FF2B5EF4-FFF2-40B4-BE49-F238E27FC236}">
                <a16:creationId xmlns:a16="http://schemas.microsoft.com/office/drawing/2014/main" id="{FF0CB2C9-1D00-B82A-1E2B-278CBE4B1BAD}"/>
              </a:ext>
            </a:extLst>
          </p:cNvPr>
          <p:cNvGrpSpPr/>
          <p:nvPr/>
        </p:nvGrpSpPr>
        <p:grpSpPr>
          <a:xfrm>
            <a:off x="8321633" y="1283801"/>
            <a:ext cx="1224000" cy="4578749"/>
            <a:chOff x="8321633" y="1283801"/>
            <a:chExt cx="1224000" cy="4578749"/>
          </a:xfrm>
        </p:grpSpPr>
        <p:sp>
          <p:nvSpPr>
            <p:cNvPr id="83" name="Rectangle 82">
              <a:extLst>
                <a:ext uri="{FF2B5EF4-FFF2-40B4-BE49-F238E27FC236}">
                  <a16:creationId xmlns:a16="http://schemas.microsoft.com/office/drawing/2014/main" id="{F88A2B2F-A066-E145-9FB8-7AD884E097DC}"/>
                </a:ext>
              </a:extLst>
            </p:cNvPr>
            <p:cNvSpPr/>
            <p:nvPr/>
          </p:nvSpPr>
          <p:spPr>
            <a:xfrm>
              <a:off x="8355281" y="1326550"/>
              <a:ext cx="1152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F5480A7-2879-9643-CD35-995E4AB3A1AE}"/>
                </a:ext>
              </a:extLst>
            </p:cNvPr>
            <p:cNvSpPr txBox="1"/>
            <p:nvPr/>
          </p:nvSpPr>
          <p:spPr>
            <a:xfrm flipH="1">
              <a:off x="8321633" y="1283801"/>
              <a:ext cx="1224000" cy="1631216"/>
            </a:xfrm>
            <a:prstGeom prst="rect">
              <a:avLst/>
            </a:prstGeom>
            <a:noFill/>
          </p:spPr>
          <p:txBody>
            <a:bodyPr wrap="square" rtlCol="0">
              <a:spAutoFit/>
            </a:bodyPr>
            <a:lstStyle/>
            <a:p>
              <a:r>
                <a:rPr lang="en-US" sz="1000" b="1" dirty="0"/>
                <a:t>Requirements:</a:t>
              </a:r>
              <a:r>
                <a:rPr lang="en-US" sz="1000" dirty="0"/>
                <a:t> </a:t>
              </a:r>
            </a:p>
            <a:p>
              <a:r>
                <a:rPr lang="en-US" sz="1000" b="1" dirty="0"/>
                <a:t>1. Flexible architecture for maintainability, agility, and time-to-market (CR8)</a:t>
              </a:r>
            </a:p>
            <a:p>
              <a:r>
                <a:rPr lang="en-US" sz="1000" dirty="0"/>
                <a:t>&gt; Microservice architecture</a:t>
              </a:r>
            </a:p>
            <a:p>
              <a:r>
                <a:rPr lang="en-US" sz="1000" dirty="0"/>
                <a:t>&gt; Agile development</a:t>
              </a:r>
            </a:p>
          </p:txBody>
        </p:sp>
      </p:grpSp>
      <p:sp>
        <p:nvSpPr>
          <p:cNvPr id="40" name="Rectangle 39">
            <a:extLst>
              <a:ext uri="{FF2B5EF4-FFF2-40B4-BE49-F238E27FC236}">
                <a16:creationId xmlns:a16="http://schemas.microsoft.com/office/drawing/2014/main" id="{65ED1FA8-2C8B-599D-8EE2-BFE7959F136D}"/>
              </a:ext>
            </a:extLst>
          </p:cNvPr>
          <p:cNvSpPr/>
          <p:nvPr/>
        </p:nvSpPr>
        <p:spPr>
          <a:xfrm>
            <a:off x="9550696" y="758238"/>
            <a:ext cx="11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4656C4-8456-0C07-EDE9-32002483EB5D}"/>
              </a:ext>
            </a:extLst>
          </p:cNvPr>
          <p:cNvSpPr/>
          <p:nvPr/>
        </p:nvSpPr>
        <p:spPr>
          <a:xfrm>
            <a:off x="9550696" y="499449"/>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35" name="Arrow: Pentagon 34">
            <a:extLst>
              <a:ext uri="{FF2B5EF4-FFF2-40B4-BE49-F238E27FC236}">
                <a16:creationId xmlns:a16="http://schemas.microsoft.com/office/drawing/2014/main" id="{BE7C906C-39AF-E8F7-111F-BE070D3199B5}"/>
              </a:ext>
            </a:extLst>
          </p:cNvPr>
          <p:cNvSpPr/>
          <p:nvPr/>
        </p:nvSpPr>
        <p:spPr>
          <a:xfrm>
            <a:off x="9603994"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Deploy AR app</a:t>
            </a:r>
          </a:p>
        </p:txBody>
      </p:sp>
      <p:grpSp>
        <p:nvGrpSpPr>
          <p:cNvPr id="16" name="Group 15">
            <a:extLst>
              <a:ext uri="{FF2B5EF4-FFF2-40B4-BE49-F238E27FC236}">
                <a16:creationId xmlns:a16="http://schemas.microsoft.com/office/drawing/2014/main" id="{3D75967A-9CC0-D527-10F6-BFD3A8A6106E}"/>
              </a:ext>
            </a:extLst>
          </p:cNvPr>
          <p:cNvGrpSpPr/>
          <p:nvPr/>
        </p:nvGrpSpPr>
        <p:grpSpPr>
          <a:xfrm>
            <a:off x="9561759" y="1280901"/>
            <a:ext cx="1188000" cy="4581650"/>
            <a:chOff x="9561759" y="1280901"/>
            <a:chExt cx="1188000" cy="4581650"/>
          </a:xfrm>
        </p:grpSpPr>
        <p:sp>
          <p:nvSpPr>
            <p:cNvPr id="37" name="Rectangle 36">
              <a:extLst>
                <a:ext uri="{FF2B5EF4-FFF2-40B4-BE49-F238E27FC236}">
                  <a16:creationId xmlns:a16="http://schemas.microsoft.com/office/drawing/2014/main" id="{3638B3B2-AF4C-02B7-8849-70F1B8C54511}"/>
                </a:ext>
              </a:extLst>
            </p:cNvPr>
            <p:cNvSpPr/>
            <p:nvPr/>
          </p:nvSpPr>
          <p:spPr>
            <a:xfrm>
              <a:off x="9603946" y="1326551"/>
              <a:ext cx="1116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4186494-2F82-7ACB-64F6-CC699EE4E657}"/>
                </a:ext>
              </a:extLst>
            </p:cNvPr>
            <p:cNvSpPr txBox="1"/>
            <p:nvPr/>
          </p:nvSpPr>
          <p:spPr>
            <a:xfrm flipH="1">
              <a:off x="9561759" y="1280901"/>
              <a:ext cx="1188000" cy="3631763"/>
            </a:xfrm>
            <a:prstGeom prst="rect">
              <a:avLst/>
            </a:prstGeom>
            <a:noFill/>
          </p:spPr>
          <p:txBody>
            <a:bodyPr wrap="square" lIns="91440" tIns="45720" rIns="91440" bIns="45720" rtlCol="0" anchor="t">
              <a:spAutoFit/>
            </a:bodyPr>
            <a:lstStyle/>
            <a:p>
              <a:r>
                <a:rPr lang="en-US" sz="1000" b="1" dirty="0">
                  <a:ea typeface="+mn-lt"/>
                  <a:cs typeface="+mn-lt"/>
                </a:rPr>
                <a:t>Requirements:</a:t>
              </a:r>
              <a:endParaRPr lang="en-US" dirty="0">
                <a:ea typeface="+mn-lt"/>
                <a:cs typeface="+mn-lt"/>
              </a:endParaRPr>
            </a:p>
            <a:p>
              <a:r>
                <a:rPr lang="en-US" sz="1000" b="1" dirty="0">
                  <a:ea typeface="+mn-lt"/>
                  <a:cs typeface="+mn-lt"/>
                </a:rPr>
                <a:t>1. CI/CD (CR9)</a:t>
              </a:r>
            </a:p>
            <a:p>
              <a:endParaRPr lang="en-US" sz="500" dirty="0">
                <a:ea typeface="+mn-lt"/>
                <a:cs typeface="+mn-lt"/>
              </a:endParaRPr>
            </a:p>
            <a:p>
              <a:r>
                <a:rPr lang="en-US" sz="1000" b="1" dirty="0">
                  <a:ea typeface="+mn-lt"/>
                  <a:cs typeface="+mn-lt"/>
                </a:rPr>
                <a:t>2. Design for cost optimization (CR10)</a:t>
              </a:r>
              <a:endParaRPr lang="en-US" dirty="0">
                <a:ea typeface="+mn-lt"/>
                <a:cs typeface="+mn-lt"/>
              </a:endParaRPr>
            </a:p>
            <a:p>
              <a:r>
                <a:rPr lang="en-US" sz="1000" dirty="0">
                  <a:ea typeface="+mn-lt"/>
                  <a:cs typeface="+mn-lt"/>
                </a:rPr>
                <a:t>E.g., Serverless architecture, auto-scaling</a:t>
              </a:r>
            </a:p>
            <a:p>
              <a:endParaRPr lang="en-US" sz="500" dirty="0"/>
            </a:p>
            <a:p>
              <a:r>
                <a:rPr lang="en-US" sz="1000" b="1" dirty="0">
                  <a:ea typeface="+mn-lt"/>
                  <a:cs typeface="+mn-lt"/>
                </a:rPr>
                <a:t>3. Design for performance (CR12)</a:t>
              </a:r>
              <a:endParaRPr lang="en-US" dirty="0">
                <a:ea typeface="+mn-lt"/>
                <a:cs typeface="+mn-lt"/>
              </a:endParaRPr>
            </a:p>
            <a:p>
              <a:r>
                <a:rPr lang="en-US" sz="1000" dirty="0">
                  <a:ea typeface="+mn-lt"/>
                  <a:cs typeface="+mn-lt"/>
                </a:rPr>
                <a:t>E.g., Multi-zone availability, auto-scaling</a:t>
              </a:r>
              <a:endParaRPr lang="en-US" dirty="0"/>
            </a:p>
            <a:p>
              <a:endParaRPr lang="en-US" sz="500" b="1" dirty="0">
                <a:ea typeface="+mn-lt"/>
                <a:cs typeface="+mn-lt"/>
              </a:endParaRPr>
            </a:p>
            <a:p>
              <a:r>
                <a:rPr lang="en-US" sz="1000" b="1" dirty="0">
                  <a:ea typeface="+mn-lt"/>
                  <a:cs typeface="+mn-lt"/>
                </a:rPr>
                <a:t>4. Design for security (CR13)</a:t>
              </a:r>
              <a:endParaRPr lang="en-US" dirty="0">
                <a:ea typeface="+mn-lt"/>
                <a:cs typeface="+mn-lt"/>
              </a:endParaRPr>
            </a:p>
            <a:p>
              <a:r>
                <a:rPr lang="en-US" sz="1000" dirty="0">
                  <a:ea typeface="+mn-lt"/>
                  <a:cs typeface="+mn-lt"/>
                </a:rPr>
                <a:t>E.g., Least-privilege, zero-trust zone, infra-as-code</a:t>
              </a:r>
              <a:endParaRPr lang="en-US" dirty="0"/>
            </a:p>
            <a:p>
              <a:endParaRPr lang="en-US" sz="1000" b="1" dirty="0">
                <a:solidFill>
                  <a:srgbClr val="000000"/>
                </a:solidFill>
                <a:cs typeface="Calibri"/>
              </a:endParaRPr>
            </a:p>
          </p:txBody>
        </p:sp>
      </p:grpSp>
      <p:sp>
        <p:nvSpPr>
          <p:cNvPr id="48" name="Rectangle 47">
            <a:extLst>
              <a:ext uri="{FF2B5EF4-FFF2-40B4-BE49-F238E27FC236}">
                <a16:creationId xmlns:a16="http://schemas.microsoft.com/office/drawing/2014/main" id="{FEA85181-A07F-0DE8-68F6-A61BD9A68810}"/>
              </a:ext>
            </a:extLst>
          </p:cNvPr>
          <p:cNvSpPr/>
          <p:nvPr/>
        </p:nvSpPr>
        <p:spPr>
          <a:xfrm>
            <a:off x="3457025" y="424323"/>
            <a:ext cx="8532187" cy="5544000"/>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4" name="Group 93">
            <a:extLst>
              <a:ext uri="{FF2B5EF4-FFF2-40B4-BE49-F238E27FC236}">
                <a16:creationId xmlns:a16="http://schemas.microsoft.com/office/drawing/2014/main" id="{F65AD78A-D386-B6E4-3EBF-3C7F6A905024}"/>
              </a:ext>
            </a:extLst>
          </p:cNvPr>
          <p:cNvGrpSpPr/>
          <p:nvPr/>
        </p:nvGrpSpPr>
        <p:grpSpPr>
          <a:xfrm>
            <a:off x="11020674" y="17379"/>
            <a:ext cx="720852" cy="444288"/>
            <a:chOff x="11351218" y="697426"/>
            <a:chExt cx="720852" cy="444288"/>
          </a:xfrm>
        </p:grpSpPr>
        <p:grpSp>
          <p:nvGrpSpPr>
            <p:cNvPr id="67" name="Group 66">
              <a:extLst>
                <a:ext uri="{FF2B5EF4-FFF2-40B4-BE49-F238E27FC236}">
                  <a16:creationId xmlns:a16="http://schemas.microsoft.com/office/drawing/2014/main" id="{25AE5CA0-3CBC-B1A8-363E-5DCB0692580F}"/>
                </a:ext>
              </a:extLst>
            </p:cNvPr>
            <p:cNvGrpSpPr/>
            <p:nvPr/>
          </p:nvGrpSpPr>
          <p:grpSpPr>
            <a:xfrm>
              <a:off x="11351218" y="697426"/>
              <a:ext cx="720852" cy="444288"/>
              <a:chOff x="10388694" y="528981"/>
              <a:chExt cx="720852" cy="444288"/>
            </a:xfrm>
          </p:grpSpPr>
          <p:sp>
            <p:nvSpPr>
              <p:cNvPr id="51" name="Arrow: Curved Right 50">
                <a:extLst>
                  <a:ext uri="{FF2B5EF4-FFF2-40B4-BE49-F238E27FC236}">
                    <a16:creationId xmlns:a16="http://schemas.microsoft.com/office/drawing/2014/main" id="{AA7B4B35-3F28-F525-A526-517AEA227993}"/>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Right 55">
                <a:extLst>
                  <a:ext uri="{FF2B5EF4-FFF2-40B4-BE49-F238E27FC236}">
                    <a16:creationId xmlns:a16="http://schemas.microsoft.com/office/drawing/2014/main" id="{B4247FA4-8A20-60B1-C777-6F8B00466177}"/>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0" name="TextBox 69">
              <a:extLst>
                <a:ext uri="{FF2B5EF4-FFF2-40B4-BE49-F238E27FC236}">
                  <a16:creationId xmlns:a16="http://schemas.microsoft.com/office/drawing/2014/main" id="{97F911F0-470B-C67C-3B3B-B81853E26987}"/>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grpSp>
        <p:nvGrpSpPr>
          <p:cNvPr id="10" name="Group 9">
            <a:extLst>
              <a:ext uri="{FF2B5EF4-FFF2-40B4-BE49-F238E27FC236}">
                <a16:creationId xmlns:a16="http://schemas.microsoft.com/office/drawing/2014/main" id="{44C0509A-467D-52D7-4922-C5A861B7E295}"/>
              </a:ext>
            </a:extLst>
          </p:cNvPr>
          <p:cNvGrpSpPr/>
          <p:nvPr/>
        </p:nvGrpSpPr>
        <p:grpSpPr>
          <a:xfrm>
            <a:off x="284480" y="1297364"/>
            <a:ext cx="1313142" cy="4601187"/>
            <a:chOff x="280344" y="1297363"/>
            <a:chExt cx="1327345" cy="4601187"/>
          </a:xfrm>
        </p:grpSpPr>
        <p:sp>
          <p:nvSpPr>
            <p:cNvPr id="81" name="Rectangle 80">
              <a:extLst>
                <a:ext uri="{FF2B5EF4-FFF2-40B4-BE49-F238E27FC236}">
                  <a16:creationId xmlns:a16="http://schemas.microsoft.com/office/drawing/2014/main" id="{4445CAED-AD6E-87E9-BE0F-5C24879138C2}"/>
                </a:ext>
              </a:extLst>
            </p:cNvPr>
            <p:cNvSpPr/>
            <p:nvPr/>
          </p:nvSpPr>
          <p:spPr>
            <a:xfrm>
              <a:off x="317767" y="1326550"/>
              <a:ext cx="1273628"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50C4F94-ADA3-F73E-D412-7482EE6D44B4}"/>
                </a:ext>
              </a:extLst>
            </p:cNvPr>
            <p:cNvSpPr txBox="1"/>
            <p:nvPr/>
          </p:nvSpPr>
          <p:spPr>
            <a:xfrm flipH="1">
              <a:off x="280344" y="1297363"/>
              <a:ext cx="1327345" cy="4247317"/>
            </a:xfrm>
            <a:prstGeom prst="rect">
              <a:avLst/>
            </a:prstGeom>
            <a:noFill/>
          </p:spPr>
          <p:txBody>
            <a:bodyPr wrap="square" lIns="91440" tIns="45720" rIns="91440" bIns="45720" rtlCol="0" anchor="t">
              <a:spAutoFit/>
            </a:bodyPr>
            <a:lstStyle/>
            <a:p>
              <a:r>
                <a:rPr lang="en-US" sz="1000" b="1" dirty="0"/>
                <a:t>Sub-activities:</a:t>
              </a:r>
            </a:p>
            <a:p>
              <a:r>
                <a:rPr lang="en-US" sz="1000" b="1" dirty="0"/>
                <a:t>1. Define user personas + map user journey to identify desired outcomes and value drivers (CR3)</a:t>
              </a:r>
              <a:endParaRPr lang="en-US" sz="1000" b="1" dirty="0">
                <a:cs typeface="Calibri"/>
              </a:endParaRPr>
            </a:p>
            <a:p>
              <a:endParaRPr lang="en-US" sz="500" b="1" dirty="0"/>
            </a:p>
            <a:p>
              <a:r>
                <a:rPr lang="en-US" sz="1000" b="1" dirty="0"/>
                <a:t>2. Define KPIs (CR3)</a:t>
              </a:r>
              <a:endParaRPr lang="en-US" sz="1000" b="1" dirty="0">
                <a:cs typeface="Calibri"/>
              </a:endParaRPr>
            </a:p>
            <a:p>
              <a:r>
                <a:rPr lang="en-US" sz="1000" dirty="0"/>
                <a:t>&gt; How to measure the value drivers?</a:t>
              </a:r>
              <a:endParaRPr lang="en-US" sz="1000" dirty="0">
                <a:cs typeface="Calibri"/>
              </a:endParaRPr>
            </a:p>
            <a:p>
              <a:endParaRPr lang="en-US" sz="5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Collect process requirements (CR1)</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&gt; Ergonomics, data and privacy, health and safety regulations, etc.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endParaRPr lang="en-US" sz="500" b="1" dirty="0"/>
            </a:p>
            <a:p>
              <a:r>
                <a:rPr lang="en-US" sz="1000" b="1" dirty="0"/>
                <a:t>4. Conduct a risk assessment (CR14) </a:t>
              </a:r>
              <a:endParaRPr lang="en-US" sz="1000" b="1" dirty="0">
                <a:cs typeface="Calibri"/>
              </a:endParaRPr>
            </a:p>
            <a:p>
              <a:r>
                <a:rPr lang="en-US" sz="1000" dirty="0"/>
                <a:t>&gt; What (non)-psychological factors will likely impede the implementation of AR solutions (e.g., user’s fear of job loss, inadequate training)?</a:t>
              </a:r>
              <a:endParaRPr lang="en-US" sz="1000" dirty="0">
                <a:cs typeface="Calibri"/>
              </a:endParaRPr>
            </a:p>
            <a:p>
              <a:endParaRPr lang="en-US" sz="500" b="1" u="sng" dirty="0"/>
            </a:p>
          </p:txBody>
        </p:sp>
      </p:grpSp>
      <p:grpSp>
        <p:nvGrpSpPr>
          <p:cNvPr id="6" name="Group 5">
            <a:extLst>
              <a:ext uri="{FF2B5EF4-FFF2-40B4-BE49-F238E27FC236}">
                <a16:creationId xmlns:a16="http://schemas.microsoft.com/office/drawing/2014/main" id="{F1BDE6D5-2D4C-870C-4526-B76FC6B7CE9B}"/>
              </a:ext>
            </a:extLst>
          </p:cNvPr>
          <p:cNvGrpSpPr/>
          <p:nvPr/>
        </p:nvGrpSpPr>
        <p:grpSpPr>
          <a:xfrm>
            <a:off x="1625867" y="796940"/>
            <a:ext cx="1764000" cy="473153"/>
            <a:chOff x="1696204" y="796940"/>
            <a:chExt cx="1656000" cy="473153"/>
          </a:xfrm>
        </p:grpSpPr>
        <p:sp>
          <p:nvSpPr>
            <p:cNvPr id="20" name="Arrow: Chevron 19">
              <a:extLst>
                <a:ext uri="{FF2B5EF4-FFF2-40B4-BE49-F238E27FC236}">
                  <a16:creationId xmlns:a16="http://schemas.microsoft.com/office/drawing/2014/main" id="{4A9A9934-EF1A-FE40-3B7B-DBB856FF2E82}"/>
                </a:ext>
              </a:extLst>
            </p:cNvPr>
            <p:cNvSpPr/>
            <p:nvPr/>
          </p:nvSpPr>
          <p:spPr>
            <a:xfrm>
              <a:off x="1696204" y="796940"/>
              <a:ext cx="165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4" name="TextBox 53">
              <a:extLst>
                <a:ext uri="{FF2B5EF4-FFF2-40B4-BE49-F238E27FC236}">
                  <a16:creationId xmlns:a16="http://schemas.microsoft.com/office/drawing/2014/main" id="{71F1FBE5-1CB4-9DF6-284F-92CA75680B7F}"/>
                </a:ext>
              </a:extLst>
            </p:cNvPr>
            <p:cNvSpPr txBox="1"/>
            <p:nvPr/>
          </p:nvSpPr>
          <p:spPr>
            <a:xfrm>
              <a:off x="1906752" y="808428"/>
              <a:ext cx="1322731" cy="461665"/>
            </a:xfrm>
            <a:prstGeom prst="rect">
              <a:avLst/>
            </a:prstGeom>
            <a:noFill/>
          </p:spPr>
          <p:txBody>
            <a:bodyPr wrap="square" rtlCol="0">
              <a:spAutoFit/>
            </a:bodyPr>
            <a:lstStyle/>
            <a:p>
              <a:r>
                <a:rPr lang="en-US" sz="1200" b="1" dirty="0">
                  <a:solidFill>
                    <a:schemeClr val="tx1"/>
                  </a:solidFill>
                </a:rPr>
                <a:t>Assess process suitability for AR</a:t>
              </a:r>
            </a:p>
          </p:txBody>
        </p:sp>
      </p:grpSp>
      <p:sp>
        <p:nvSpPr>
          <p:cNvPr id="58" name="Rectangle 57">
            <a:extLst>
              <a:ext uri="{FF2B5EF4-FFF2-40B4-BE49-F238E27FC236}">
                <a16:creationId xmlns:a16="http://schemas.microsoft.com/office/drawing/2014/main" id="{0BBFAE2C-5EC5-8143-4673-E5AB161CE48D}"/>
              </a:ext>
            </a:extLst>
          </p:cNvPr>
          <p:cNvSpPr/>
          <p:nvPr/>
        </p:nvSpPr>
        <p:spPr>
          <a:xfrm rot="16200000">
            <a:off x="-2171041" y="3553238"/>
            <a:ext cx="4644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sp>
        <p:nvSpPr>
          <p:cNvPr id="3" name="Rectangle 2">
            <a:extLst>
              <a:ext uri="{FF2B5EF4-FFF2-40B4-BE49-F238E27FC236}">
                <a16:creationId xmlns:a16="http://schemas.microsoft.com/office/drawing/2014/main" id="{AC3F23CD-887B-60D7-FA2E-0CA3FCDA3BDB}"/>
              </a:ext>
            </a:extLst>
          </p:cNvPr>
          <p:cNvSpPr/>
          <p:nvPr/>
        </p:nvSpPr>
        <p:spPr>
          <a:xfrm>
            <a:off x="307111" y="6013302"/>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88BF6B4-B2EC-C84E-B495-DAB53E33D1E7}"/>
              </a:ext>
            </a:extLst>
          </p:cNvPr>
          <p:cNvSpPr txBox="1"/>
          <p:nvPr/>
        </p:nvSpPr>
        <p:spPr>
          <a:xfrm>
            <a:off x="272871" y="6006520"/>
            <a:ext cx="3060000" cy="720000"/>
          </a:xfrm>
          <a:prstGeom prst="rect">
            <a:avLst/>
          </a:prstGeom>
          <a:noFill/>
        </p:spPr>
        <p:txBody>
          <a:bodyPr wrap="square" numCol="2" rtlCol="0">
            <a:spAutoFit/>
          </a:bodyPr>
          <a:lstStyle/>
          <a:p>
            <a:r>
              <a:rPr lang="en-US" sz="1000" dirty="0"/>
              <a:t>1. Stakeholder needs + expectations</a:t>
            </a:r>
          </a:p>
          <a:p>
            <a:r>
              <a:rPr lang="en-US" sz="1000" dirty="0"/>
              <a:t>2. User personas + user journeys</a:t>
            </a:r>
          </a:p>
          <a:p>
            <a:r>
              <a:rPr lang="en-US" sz="1000" dirty="0"/>
              <a:t>3. Prioritized use cases + value drivers + KPIs</a:t>
            </a:r>
          </a:p>
          <a:p>
            <a:r>
              <a:rPr lang="en-US" sz="1000" dirty="0"/>
              <a:t>4. Use case requirements</a:t>
            </a:r>
          </a:p>
          <a:p>
            <a:r>
              <a:rPr lang="en-US" sz="1000" dirty="0"/>
              <a:t>5. Risk assessment</a:t>
            </a:r>
          </a:p>
        </p:txBody>
      </p:sp>
      <p:sp>
        <p:nvSpPr>
          <p:cNvPr id="8" name="Rectangle 7">
            <a:extLst>
              <a:ext uri="{FF2B5EF4-FFF2-40B4-BE49-F238E27FC236}">
                <a16:creationId xmlns:a16="http://schemas.microsoft.com/office/drawing/2014/main" id="{F18FB0BE-A508-B7D2-4448-99E522A3903D}"/>
              </a:ext>
            </a:extLst>
          </p:cNvPr>
          <p:cNvSpPr/>
          <p:nvPr/>
        </p:nvSpPr>
        <p:spPr>
          <a:xfrm>
            <a:off x="3464999" y="6013302"/>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19EE74F-EA83-832B-A66E-FF11C4B1E382}"/>
              </a:ext>
            </a:extLst>
          </p:cNvPr>
          <p:cNvSpPr txBox="1"/>
          <p:nvPr/>
        </p:nvSpPr>
        <p:spPr>
          <a:xfrm>
            <a:off x="3447417" y="6006520"/>
            <a:ext cx="4680000" cy="707886"/>
          </a:xfrm>
          <a:prstGeom prst="rect">
            <a:avLst/>
          </a:prstGeom>
          <a:noFill/>
        </p:spPr>
        <p:txBody>
          <a:bodyPr wrap="square" numCol="2" rtlCol="0">
            <a:spAutoFit/>
          </a:bodyPr>
          <a:lstStyle/>
          <a:p>
            <a:r>
              <a:rPr lang="en-US" sz="1000" dirty="0"/>
              <a:t>1. AR platform(s) selection</a:t>
            </a:r>
          </a:p>
          <a:p>
            <a:r>
              <a:rPr lang="en-US" sz="1000" dirty="0"/>
              <a:t>2. AR development tools selection</a:t>
            </a:r>
          </a:p>
          <a:p>
            <a:r>
              <a:rPr lang="en-US" sz="1000" dirty="0"/>
              <a:t>3. Detailed functional/ non-functional requirements</a:t>
            </a:r>
          </a:p>
          <a:p>
            <a:r>
              <a:rPr lang="en-US" sz="1000" dirty="0"/>
              <a:t>4. High-level roadmap of prioritized AR use cases</a:t>
            </a:r>
          </a:p>
          <a:p>
            <a:endParaRPr lang="en-US" sz="1000" dirty="0"/>
          </a:p>
        </p:txBody>
      </p:sp>
      <p:sp>
        <p:nvSpPr>
          <p:cNvPr id="13" name="Rectangle 12">
            <a:extLst>
              <a:ext uri="{FF2B5EF4-FFF2-40B4-BE49-F238E27FC236}">
                <a16:creationId xmlns:a16="http://schemas.microsoft.com/office/drawing/2014/main" id="{2C77A56C-FC36-9CD0-0624-B614446BB0F8}"/>
              </a:ext>
            </a:extLst>
          </p:cNvPr>
          <p:cNvSpPr/>
          <p:nvPr/>
        </p:nvSpPr>
        <p:spPr>
          <a:xfrm>
            <a:off x="8295531" y="6013302"/>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1A54A49-4A8A-B2BC-5615-63E7DE4DCB95}"/>
              </a:ext>
            </a:extLst>
          </p:cNvPr>
          <p:cNvSpPr txBox="1"/>
          <p:nvPr/>
        </p:nvSpPr>
        <p:spPr>
          <a:xfrm>
            <a:off x="8305272" y="5990143"/>
            <a:ext cx="1224000" cy="553998"/>
          </a:xfrm>
          <a:prstGeom prst="rect">
            <a:avLst/>
          </a:prstGeom>
          <a:noFill/>
        </p:spPr>
        <p:txBody>
          <a:bodyPr wrap="square" rtlCol="0">
            <a:spAutoFit/>
          </a:bodyPr>
          <a:lstStyle/>
          <a:p>
            <a:r>
              <a:rPr lang="en-US" sz="1000" dirty="0"/>
              <a:t>1. Product backlog</a:t>
            </a:r>
          </a:p>
          <a:p>
            <a:r>
              <a:rPr lang="en-US" sz="1000" dirty="0"/>
              <a:t>2. Test cases</a:t>
            </a:r>
          </a:p>
          <a:p>
            <a:r>
              <a:rPr lang="en-US" sz="1000" dirty="0"/>
              <a:t>3. Working MVP</a:t>
            </a:r>
          </a:p>
        </p:txBody>
      </p:sp>
      <p:sp>
        <p:nvSpPr>
          <p:cNvPr id="42" name="Rectangle 41">
            <a:extLst>
              <a:ext uri="{FF2B5EF4-FFF2-40B4-BE49-F238E27FC236}">
                <a16:creationId xmlns:a16="http://schemas.microsoft.com/office/drawing/2014/main" id="{CC7578D7-357F-CF7B-CD1B-625BA88DFF72}"/>
              </a:ext>
            </a:extLst>
          </p:cNvPr>
          <p:cNvSpPr/>
          <p:nvPr/>
        </p:nvSpPr>
        <p:spPr>
          <a:xfrm>
            <a:off x="9550696" y="6013302"/>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9FA20F-1C6A-B480-A332-A3FF57A31DA3}"/>
              </a:ext>
            </a:extLst>
          </p:cNvPr>
          <p:cNvSpPr txBox="1"/>
          <p:nvPr/>
        </p:nvSpPr>
        <p:spPr>
          <a:xfrm>
            <a:off x="9537482" y="5987869"/>
            <a:ext cx="1213137" cy="707886"/>
          </a:xfrm>
          <a:prstGeom prst="rect">
            <a:avLst/>
          </a:prstGeom>
          <a:noFill/>
        </p:spPr>
        <p:txBody>
          <a:bodyPr wrap="square" rtlCol="0">
            <a:spAutoFit/>
          </a:bodyPr>
          <a:lstStyle/>
          <a:p>
            <a:r>
              <a:rPr lang="en-US" sz="1000" dirty="0"/>
              <a:t>1. CI/CD pipelines</a:t>
            </a:r>
          </a:p>
          <a:p>
            <a:r>
              <a:rPr lang="en-US" sz="1000" dirty="0"/>
              <a:t>2. Cloud infrastructure configurations</a:t>
            </a:r>
          </a:p>
        </p:txBody>
      </p:sp>
      <p:sp>
        <p:nvSpPr>
          <p:cNvPr id="43" name="Rectangle 42">
            <a:extLst>
              <a:ext uri="{FF2B5EF4-FFF2-40B4-BE49-F238E27FC236}">
                <a16:creationId xmlns:a16="http://schemas.microsoft.com/office/drawing/2014/main" id="{8921EED4-CD76-205C-C253-F6F0B47E42AB}"/>
              </a:ext>
            </a:extLst>
          </p:cNvPr>
          <p:cNvSpPr/>
          <p:nvPr/>
        </p:nvSpPr>
        <p:spPr>
          <a:xfrm>
            <a:off x="10769573" y="6013302"/>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B1ACDAA-7C75-A909-73E9-0F9D5D4EAC18}"/>
              </a:ext>
            </a:extLst>
          </p:cNvPr>
          <p:cNvSpPr txBox="1"/>
          <p:nvPr/>
        </p:nvSpPr>
        <p:spPr>
          <a:xfrm>
            <a:off x="10728554" y="6018647"/>
            <a:ext cx="1297787" cy="707886"/>
          </a:xfrm>
          <a:prstGeom prst="rect">
            <a:avLst/>
          </a:prstGeom>
          <a:noFill/>
        </p:spPr>
        <p:txBody>
          <a:bodyPr wrap="square" rtlCol="0">
            <a:spAutoFit/>
          </a:bodyPr>
          <a:lstStyle/>
          <a:p>
            <a:r>
              <a:rPr lang="en-US" sz="1000" dirty="0"/>
              <a:t>1. Sprint review</a:t>
            </a:r>
          </a:p>
          <a:p>
            <a:r>
              <a:rPr lang="en-US" sz="1000" dirty="0"/>
              <a:t>2. Training materials</a:t>
            </a:r>
          </a:p>
          <a:p>
            <a:r>
              <a:rPr lang="en-US" sz="1000" dirty="0"/>
              <a:t>3. Validated value drivers/ KPIs</a:t>
            </a:r>
          </a:p>
        </p:txBody>
      </p:sp>
      <p:sp>
        <p:nvSpPr>
          <p:cNvPr id="59" name="Rectangle 58">
            <a:extLst>
              <a:ext uri="{FF2B5EF4-FFF2-40B4-BE49-F238E27FC236}">
                <a16:creationId xmlns:a16="http://schemas.microsoft.com/office/drawing/2014/main" id="{12EDC615-7357-3029-FB45-9C10C19CF783}"/>
              </a:ext>
            </a:extLst>
          </p:cNvPr>
          <p:cNvSpPr/>
          <p:nvPr/>
        </p:nvSpPr>
        <p:spPr>
          <a:xfrm rot="16200000">
            <a:off x="-216613" y="6282031"/>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60" name="TextBox 59">
            <a:extLst>
              <a:ext uri="{FF2B5EF4-FFF2-40B4-BE49-F238E27FC236}">
                <a16:creationId xmlns:a16="http://schemas.microsoft.com/office/drawing/2014/main" id="{56D114BF-F9E2-79C2-5129-F555C58A111F}"/>
              </a:ext>
            </a:extLst>
          </p:cNvPr>
          <p:cNvSpPr txBox="1"/>
          <p:nvPr/>
        </p:nvSpPr>
        <p:spPr>
          <a:xfrm rot="16200000">
            <a:off x="-130269" y="6279723"/>
            <a:ext cx="572593" cy="200055"/>
          </a:xfrm>
          <a:prstGeom prst="rect">
            <a:avLst/>
          </a:prstGeom>
          <a:noFill/>
        </p:spPr>
        <p:txBody>
          <a:bodyPr wrap="none" rtlCol="0">
            <a:spAutoFit/>
          </a:bodyPr>
          <a:lstStyle/>
          <a:p>
            <a:r>
              <a:rPr lang="en-US" sz="700" dirty="0"/>
              <a:t>OUTCOME</a:t>
            </a:r>
          </a:p>
        </p:txBody>
      </p:sp>
      <p:sp>
        <p:nvSpPr>
          <p:cNvPr id="18" name="Rectangle 17">
            <a:extLst>
              <a:ext uri="{FF2B5EF4-FFF2-40B4-BE49-F238E27FC236}">
                <a16:creationId xmlns:a16="http://schemas.microsoft.com/office/drawing/2014/main" id="{801E518E-233E-D1F6-EC76-856B646CAD6E}"/>
              </a:ext>
            </a:extLst>
          </p:cNvPr>
          <p:cNvSpPr/>
          <p:nvPr/>
        </p:nvSpPr>
        <p:spPr>
          <a:xfrm>
            <a:off x="3464999" y="762138"/>
            <a:ext cx="47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3480098" y="499449"/>
            <a:ext cx="4788000"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28" name="Arrow: Pentagon 27">
            <a:extLst>
              <a:ext uri="{FF2B5EF4-FFF2-40B4-BE49-F238E27FC236}">
                <a16:creationId xmlns:a16="http://schemas.microsoft.com/office/drawing/2014/main" id="{B341FA46-D963-931A-5C26-947B59F47977}"/>
              </a:ext>
            </a:extLst>
          </p:cNvPr>
          <p:cNvSpPr/>
          <p:nvPr/>
        </p:nvSpPr>
        <p:spPr>
          <a:xfrm>
            <a:off x="3496660" y="796845"/>
            <a:ext cx="223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platform suitability:</a:t>
            </a:r>
          </a:p>
          <a:p>
            <a:pPr algn="ctr"/>
            <a:r>
              <a:rPr lang="en-US" sz="900" dirty="0">
                <a:solidFill>
                  <a:schemeClr val="tx1"/>
                </a:solidFill>
              </a:rPr>
              <a:t>WebAR vs. Native AR vs. AR-on-headset</a:t>
            </a:r>
            <a:endParaRPr lang="en-US" sz="7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540464" y="796845"/>
            <a:ext cx="1584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p:txBody>
      </p:sp>
      <p:grpSp>
        <p:nvGrpSpPr>
          <p:cNvPr id="36" name="Group 35">
            <a:extLst>
              <a:ext uri="{FF2B5EF4-FFF2-40B4-BE49-F238E27FC236}">
                <a16:creationId xmlns:a16="http://schemas.microsoft.com/office/drawing/2014/main" id="{CD29CD91-B715-5A86-542C-3177200CD1D8}"/>
              </a:ext>
            </a:extLst>
          </p:cNvPr>
          <p:cNvGrpSpPr/>
          <p:nvPr/>
        </p:nvGrpSpPr>
        <p:grpSpPr>
          <a:xfrm>
            <a:off x="3461418" y="1279739"/>
            <a:ext cx="2052000" cy="4755148"/>
            <a:chOff x="3461418" y="1279739"/>
            <a:chExt cx="2052000" cy="4755148"/>
          </a:xfrm>
        </p:grpSpPr>
        <p:sp>
          <p:nvSpPr>
            <p:cNvPr id="71" name="Rectangle 70">
              <a:extLst>
                <a:ext uri="{FF2B5EF4-FFF2-40B4-BE49-F238E27FC236}">
                  <a16:creationId xmlns:a16="http://schemas.microsoft.com/office/drawing/2014/main" id="{113094EA-2FEE-C884-302E-DE1834184177}"/>
                </a:ext>
              </a:extLst>
            </p:cNvPr>
            <p:cNvSpPr/>
            <p:nvPr/>
          </p:nvSpPr>
          <p:spPr>
            <a:xfrm>
              <a:off x="3506673" y="1326551"/>
              <a:ext cx="1944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65E12401-45E5-2B91-C17C-BD68E1E2C255}"/>
                </a:ext>
              </a:extLst>
            </p:cNvPr>
            <p:cNvSpPr txBox="1"/>
            <p:nvPr/>
          </p:nvSpPr>
          <p:spPr>
            <a:xfrm flipH="1">
              <a:off x="3461418" y="1279739"/>
              <a:ext cx="2052000" cy="4755148"/>
            </a:xfrm>
            <a:prstGeom prst="rect">
              <a:avLst/>
            </a:prstGeom>
            <a:noFill/>
          </p:spPr>
          <p:txBody>
            <a:bodyPr wrap="square" lIns="91440" tIns="45720" rIns="91440" bIns="45720" rtlCol="0" anchor="t">
              <a:spAutoFit/>
            </a:bodyPr>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Compliance with health/ safety standards</a:t>
              </a:r>
            </a:p>
            <a:p>
              <a:r>
                <a:rPr lang="en-US" sz="1000" dirty="0">
                  <a:solidFill>
                    <a:schemeClr val="tx1"/>
                  </a:solidFill>
                  <a:ea typeface="+mn-lt"/>
                  <a:cs typeface="+mn-lt"/>
                </a:rPr>
                <a:t>9. Hand usage: hands-free yes/ no</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 Battery life</a:t>
              </a:r>
            </a:p>
            <a:p>
              <a:r>
                <a:rPr lang="en-US" sz="1000" dirty="0">
                  <a:solidFill>
                    <a:schemeClr val="tx1"/>
                  </a:solidFill>
                  <a:ea typeface="+mn-lt"/>
                  <a:cs typeface="+mn-lt"/>
                </a:rPr>
                <a:t>2. Device weight: causes head fatigue</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 yes/ no</a:t>
              </a:r>
            </a:p>
            <a:p>
              <a:r>
                <a:rPr lang="en-US" sz="1000" dirty="0">
                  <a:solidFill>
                    <a:schemeClr val="tx1"/>
                  </a:solidFill>
                  <a:ea typeface="+mn-lt"/>
                  <a:cs typeface="+mn-lt"/>
                </a:rPr>
                <a:t>12. Cost: hardware + subscription</a:t>
              </a:r>
            </a:p>
          </p:txBody>
        </p:sp>
      </p:grpSp>
      <p:grpSp>
        <p:nvGrpSpPr>
          <p:cNvPr id="11" name="Group 10">
            <a:extLst>
              <a:ext uri="{FF2B5EF4-FFF2-40B4-BE49-F238E27FC236}">
                <a16:creationId xmlns:a16="http://schemas.microsoft.com/office/drawing/2014/main" id="{622E7655-5809-C259-EBDE-E01336DA60F1}"/>
              </a:ext>
            </a:extLst>
          </p:cNvPr>
          <p:cNvGrpSpPr/>
          <p:nvPr/>
        </p:nvGrpSpPr>
        <p:grpSpPr>
          <a:xfrm>
            <a:off x="5459278" y="1289501"/>
            <a:ext cx="1665185" cy="4785926"/>
            <a:chOff x="5459278" y="1289501"/>
            <a:chExt cx="1665185" cy="4785926"/>
          </a:xfrm>
        </p:grpSpPr>
        <p:sp>
          <p:nvSpPr>
            <p:cNvPr id="72" name="Rectangle 71">
              <a:extLst>
                <a:ext uri="{FF2B5EF4-FFF2-40B4-BE49-F238E27FC236}">
                  <a16:creationId xmlns:a16="http://schemas.microsoft.com/office/drawing/2014/main" id="{61194D80-B18A-B30F-117A-6C229C685B83}"/>
                </a:ext>
              </a:extLst>
            </p:cNvPr>
            <p:cNvSpPr/>
            <p:nvPr/>
          </p:nvSpPr>
          <p:spPr>
            <a:xfrm>
              <a:off x="5498040" y="1326551"/>
              <a:ext cx="1512001"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056924F-0E5B-557A-1A42-1EF41DEBE6A5}"/>
                </a:ext>
              </a:extLst>
            </p:cNvPr>
            <p:cNvSpPr txBox="1"/>
            <p:nvPr/>
          </p:nvSpPr>
          <p:spPr>
            <a:xfrm flipH="1">
              <a:off x="5459278" y="1289501"/>
              <a:ext cx="1665185" cy="4785926"/>
            </a:xfrm>
            <a:prstGeom prst="rect">
              <a:avLst/>
            </a:prstGeom>
            <a:noFill/>
          </p:spPr>
          <p:txBody>
            <a:bodyPr wrap="square" lIns="91440" tIns="45720" rIns="91440" bIns="45720" rtlCol="0" anchor="t">
              <a:spAutoFit/>
            </a:bodyPr>
            <a:lstStyle/>
            <a:p>
              <a:r>
                <a:rPr lang="en-US" sz="1000" b="1" dirty="0">
                  <a:ea typeface="+mn-lt"/>
                  <a:cs typeface="+mn-lt"/>
                </a:rPr>
                <a:t>Selection criteria:</a:t>
              </a:r>
              <a:endParaRPr lang="en-US" dirty="0">
                <a:ea typeface="+mn-lt"/>
                <a:cs typeface="+mn-lt"/>
              </a:endParaRPr>
            </a:p>
            <a:p>
              <a:r>
                <a:rPr lang="en-US" sz="1000" b="1" dirty="0">
                  <a:ea typeface="+mn-lt"/>
                  <a:cs typeface="+mn-lt"/>
                </a:rPr>
                <a:t>1. Tracking capability (CR16)</a:t>
              </a:r>
              <a:endParaRPr lang="en-US" dirty="0">
                <a:ea typeface="+mn-lt"/>
                <a:cs typeface="+mn-lt"/>
              </a:endParaRPr>
            </a:p>
            <a:p>
              <a:r>
                <a:rPr lang="en-US" sz="1000" dirty="0">
                  <a:ea typeface="+mn-lt"/>
                  <a:cs typeface="+mn-lt"/>
                </a:rPr>
                <a:t>1-2. Fiducial+image tracking</a:t>
              </a:r>
              <a:endParaRPr lang="en-US" dirty="0">
                <a:ea typeface="+mn-lt"/>
                <a:cs typeface="+mn-lt"/>
              </a:endParaRPr>
            </a:p>
            <a:p>
              <a:r>
                <a:rPr lang="en-US" sz="1000" dirty="0">
                  <a:ea typeface="+mn-lt"/>
                  <a:cs typeface="+mn-lt"/>
                </a:rPr>
                <a:t>3. Object tracking</a:t>
              </a:r>
              <a:endParaRPr lang="en-US" dirty="0">
                <a:ea typeface="+mn-lt"/>
                <a:cs typeface="+mn-lt"/>
              </a:endParaRPr>
            </a:p>
            <a:p>
              <a:r>
                <a:rPr lang="en-US" sz="1000" dirty="0">
                  <a:ea typeface="+mn-lt"/>
                  <a:cs typeface="+mn-lt"/>
                </a:rPr>
                <a:t>4. Face tracking</a:t>
              </a:r>
              <a:endParaRPr lang="en-US" dirty="0">
                <a:ea typeface="+mn-lt"/>
                <a:cs typeface="+mn-lt"/>
              </a:endParaRPr>
            </a:p>
            <a:p>
              <a:r>
                <a:rPr lang="en-US" sz="1000" dirty="0">
                  <a:ea typeface="+mn-lt"/>
                  <a:cs typeface="+mn-lt"/>
                </a:rPr>
                <a:t>5. Location tracking</a:t>
              </a:r>
              <a:endParaRPr lang="en-US" dirty="0">
                <a:ea typeface="+mn-lt"/>
                <a:cs typeface="+mn-lt"/>
              </a:endParaRPr>
            </a:p>
            <a:p>
              <a:r>
                <a:rPr lang="en-US" sz="1000" dirty="0">
                  <a:ea typeface="+mn-lt"/>
                  <a:cs typeface="+mn-lt"/>
                </a:rPr>
                <a:t>6. Surface tracking</a:t>
              </a:r>
              <a:endParaRPr lang="en-US" dirty="0">
                <a:ea typeface="+mn-lt"/>
                <a:cs typeface="+mn-lt"/>
              </a:endParaRPr>
            </a:p>
            <a:p>
              <a:r>
                <a:rPr lang="en-US" sz="1000" dirty="0">
                  <a:ea typeface="+mn-lt"/>
                  <a:cs typeface="+mn-lt"/>
                </a:rPr>
                <a:t>7. Spatial tracking</a:t>
              </a:r>
              <a:endParaRPr lang="en-US" dirty="0">
                <a:ea typeface="+mn-lt"/>
                <a:cs typeface="+mn-lt"/>
              </a:endParaRPr>
            </a:p>
            <a:p>
              <a:r>
                <a:rPr lang="en-US" sz="1000" dirty="0">
                  <a:ea typeface="+mn-lt"/>
                  <a:cs typeface="+mn-lt"/>
                </a:rPr>
                <a:t>8. Other tracking techniques</a:t>
              </a:r>
              <a:endParaRPr lang="en-US" dirty="0">
                <a:ea typeface="+mn-lt"/>
                <a:cs typeface="+mn-lt"/>
              </a:endParaRPr>
            </a:p>
            <a:p>
              <a:r>
                <a:rPr lang="en-US" sz="1000" dirty="0">
                  <a:ea typeface="+mn-lt"/>
                  <a:cs typeface="+mn-lt"/>
                </a:rPr>
                <a:t>9. Multi-marker tracking</a:t>
              </a:r>
              <a:endParaRPr lang="en-US" dirty="0">
                <a:ea typeface="+mn-lt"/>
                <a:cs typeface="+mn-lt"/>
              </a:endParaRPr>
            </a:p>
            <a:p>
              <a:r>
                <a:rPr lang="en-US" sz="1000" dirty="0">
                  <a:ea typeface="+mn-lt"/>
                  <a:cs typeface="+mn-lt"/>
                </a:rPr>
                <a:t>10. Multi-user AR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ea typeface="+mn-lt"/>
                  <a:cs typeface="Calibri" panose="020F0502020204030204"/>
                </a:rPr>
                <a:t>11</a:t>
              </a:r>
              <a:r>
                <a:rPr kumimoji="0" lang="en-US" sz="1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Depth tracking</a:t>
              </a:r>
              <a:endParaRPr lang="en-US" dirty="0">
                <a:ea typeface="+mn-lt"/>
                <a:cs typeface="+mn-lt"/>
              </a:endParaRPr>
            </a:p>
            <a:p>
              <a:r>
                <a:rPr lang="en-US" sz="1000" dirty="0">
                  <a:ea typeface="+mn-lt"/>
                  <a:cs typeface="+mn-lt"/>
                </a:rPr>
                <a:t>12. Light effects</a:t>
              </a:r>
              <a:endParaRPr lang="en-US" dirty="0">
                <a:ea typeface="+mn-lt"/>
                <a:cs typeface="+mn-lt"/>
              </a:endParaRPr>
            </a:p>
            <a:p>
              <a:endParaRPr lang="en-US" sz="500" b="1" dirty="0">
                <a:ea typeface="+mn-lt"/>
                <a:cs typeface="+mn-lt"/>
              </a:endParaRPr>
            </a:p>
            <a:p>
              <a:r>
                <a:rPr lang="en-US" sz="1000" b="1" dirty="0">
                  <a:ea typeface="+mn-lt"/>
                  <a:cs typeface="+mn-lt"/>
                </a:rPr>
                <a:t>2. Rendering capability (CR17)</a:t>
              </a:r>
              <a:endParaRPr lang="en-US" dirty="0">
                <a:ea typeface="+mn-lt"/>
                <a:cs typeface="+mn-lt"/>
              </a:endParaRPr>
            </a:p>
            <a:p>
              <a:r>
                <a:rPr lang="en-US" sz="1000" dirty="0">
                  <a:ea typeface="+mn-lt"/>
                  <a:cs typeface="+mn-lt"/>
                </a:rPr>
                <a:t>1. Light estimation</a:t>
              </a:r>
              <a:endParaRPr lang="en-US" dirty="0">
                <a:ea typeface="+mn-lt"/>
                <a:cs typeface="+mn-lt"/>
              </a:endParaRPr>
            </a:p>
            <a:p>
              <a:r>
                <a:rPr lang="en-US" sz="1000" dirty="0">
                  <a:ea typeface="+mn-lt"/>
                  <a:cs typeface="+mn-lt"/>
                </a:rPr>
                <a:t>2. Occlusion</a:t>
              </a:r>
              <a:endParaRPr lang="en-US" dirty="0">
                <a:ea typeface="+mn-lt"/>
                <a:cs typeface="+mn-lt"/>
              </a:endParaRPr>
            </a:p>
            <a:p>
              <a:endParaRPr lang="en-US" sz="500" dirty="0">
                <a:ea typeface="+mn-lt"/>
                <a:cs typeface="+mn-lt"/>
              </a:endParaRPr>
            </a:p>
            <a:p>
              <a:r>
                <a:rPr lang="en-US" sz="1000" b="1" dirty="0">
                  <a:ea typeface="+mn-lt"/>
                  <a:cs typeface="+mn-lt"/>
                </a:rPr>
                <a:t>3. Ease of development (CR6)</a:t>
              </a:r>
              <a:endParaRPr lang="en-US" dirty="0">
                <a:ea typeface="+mn-lt"/>
                <a:cs typeface="+mn-lt"/>
              </a:endParaRPr>
            </a:p>
            <a:p>
              <a:r>
                <a:rPr lang="en-US" sz="1000" dirty="0">
                  <a:ea typeface="+mn-lt"/>
                  <a:cs typeface="+mn-lt"/>
                </a:rPr>
                <a:t>1. Integration with other AR dev. tools</a:t>
              </a:r>
              <a:endParaRPr lang="en-US" dirty="0">
                <a:ea typeface="+mn-lt"/>
                <a:cs typeface="+mn-lt"/>
              </a:endParaRPr>
            </a:p>
            <a:p>
              <a:r>
                <a:rPr lang="en-US" sz="1000" dirty="0">
                  <a:ea typeface="+mn-lt"/>
                  <a:cs typeface="+mn-lt"/>
                </a:rPr>
                <a:t>2. Simulation/ remote testing</a:t>
              </a:r>
              <a:endParaRPr lang="en-US" dirty="0">
                <a:ea typeface="+mn-lt"/>
                <a:cs typeface="+mn-lt"/>
              </a:endParaRPr>
            </a:p>
            <a:p>
              <a:r>
                <a:rPr lang="en-US" sz="1000" dirty="0">
                  <a:ea typeface="+mn-lt"/>
                  <a:cs typeface="+mn-lt"/>
                </a:rPr>
                <a:t>3. No-code/ low-code development</a:t>
              </a:r>
              <a:endParaRPr lang="en-US" dirty="0">
                <a:ea typeface="+mn-lt"/>
                <a:cs typeface="+mn-lt"/>
              </a:endParaRPr>
            </a:p>
            <a:p>
              <a:endParaRPr lang="en-US" sz="500" dirty="0">
                <a:ea typeface="+mn-lt"/>
                <a:cs typeface="+mn-lt"/>
              </a:endParaRPr>
            </a:p>
            <a:p>
              <a:r>
                <a:rPr lang="en-US" sz="1000" b="1" dirty="0">
                  <a:ea typeface="+mn-lt"/>
                  <a:cs typeface="+mn-lt"/>
                </a:rPr>
                <a:t>4. Licensing cost (CR7)</a:t>
              </a:r>
              <a:endParaRPr lang="en-US" dirty="0">
                <a:ea typeface="+mn-lt"/>
                <a:cs typeface="+mn-lt"/>
              </a:endParaRPr>
            </a:p>
            <a:p>
              <a:r>
                <a:rPr lang="en-US" sz="1000" dirty="0">
                  <a:ea typeface="+mn-lt"/>
                  <a:cs typeface="+mn-lt"/>
                </a:rPr>
                <a:t>1. Open-source: yes/ no</a:t>
              </a:r>
              <a:endParaRPr lang="en-US" dirty="0">
                <a:ea typeface="+mn-lt"/>
                <a:cs typeface="+mn-lt"/>
              </a:endParaRPr>
            </a:p>
            <a:p>
              <a:endParaRPr lang="en-US" sz="1000" b="1" dirty="0">
                <a:cs typeface="Calibri"/>
              </a:endParaRPr>
            </a:p>
          </p:txBody>
        </p:sp>
      </p:grpSp>
      <p:grpSp>
        <p:nvGrpSpPr>
          <p:cNvPr id="7" name="Group 6">
            <a:extLst>
              <a:ext uri="{FF2B5EF4-FFF2-40B4-BE49-F238E27FC236}">
                <a16:creationId xmlns:a16="http://schemas.microsoft.com/office/drawing/2014/main" id="{2312F5C7-739C-AFC8-1514-83E4CD2FCB24}"/>
              </a:ext>
            </a:extLst>
          </p:cNvPr>
          <p:cNvGrpSpPr/>
          <p:nvPr/>
        </p:nvGrpSpPr>
        <p:grpSpPr>
          <a:xfrm>
            <a:off x="6956422" y="796845"/>
            <a:ext cx="1296000" cy="468000"/>
            <a:chOff x="6956422" y="796845"/>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6956422" y="796845"/>
              <a:ext cx="129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5" name="TextBox 54">
              <a:extLst>
                <a:ext uri="{FF2B5EF4-FFF2-40B4-BE49-F238E27FC236}">
                  <a16:creationId xmlns:a16="http://schemas.microsoft.com/office/drawing/2014/main" id="{48D9332F-8A0D-8E29-BD02-9698CAA61F09}"/>
                </a:ext>
              </a:extLst>
            </p:cNvPr>
            <p:cNvSpPr txBox="1"/>
            <p:nvPr/>
          </p:nvSpPr>
          <p:spPr>
            <a:xfrm>
              <a:off x="7093601" y="796845"/>
              <a:ext cx="1078648" cy="446276"/>
            </a:xfrm>
            <a:prstGeom prst="rect">
              <a:avLst/>
            </a:prstGeom>
            <a:noFill/>
          </p:spPr>
          <p:txBody>
            <a:bodyPr wrap="square" rtlCol="0">
              <a:spAutoFit/>
            </a:bodyPr>
            <a:lstStyle/>
            <a:p>
              <a:r>
                <a:rPr lang="en-US" sz="1150" b="1" dirty="0">
                  <a:solidFill>
                    <a:schemeClr val="tx1"/>
                  </a:solidFill>
                </a:rPr>
                <a:t>Refine process requirements</a:t>
              </a:r>
            </a:p>
          </p:txBody>
        </p:sp>
      </p:grpSp>
      <p:sp>
        <p:nvSpPr>
          <p:cNvPr id="19" name="Rectangle 18">
            <a:extLst>
              <a:ext uri="{FF2B5EF4-FFF2-40B4-BE49-F238E27FC236}">
                <a16:creationId xmlns:a16="http://schemas.microsoft.com/office/drawing/2014/main" id="{27872C6E-0C6C-8A99-2C47-30D1FEC34AAE}"/>
              </a:ext>
            </a:extLst>
          </p:cNvPr>
          <p:cNvSpPr/>
          <p:nvPr/>
        </p:nvSpPr>
        <p:spPr>
          <a:xfrm>
            <a:off x="10769573" y="755965"/>
            <a:ext cx="1152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FAA76A-1B88-4A91-C3E8-3C457B628D04}"/>
              </a:ext>
            </a:extLst>
          </p:cNvPr>
          <p:cNvSpPr/>
          <p:nvPr/>
        </p:nvSpPr>
        <p:spPr>
          <a:xfrm>
            <a:off x="10769328" y="497045"/>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VALIDATE</a:t>
            </a:r>
          </a:p>
        </p:txBody>
      </p:sp>
      <p:grpSp>
        <p:nvGrpSpPr>
          <p:cNvPr id="17" name="Group 16">
            <a:extLst>
              <a:ext uri="{FF2B5EF4-FFF2-40B4-BE49-F238E27FC236}">
                <a16:creationId xmlns:a16="http://schemas.microsoft.com/office/drawing/2014/main" id="{098DBC23-A8EB-A2B6-28D6-8E38B09883E0}"/>
              </a:ext>
            </a:extLst>
          </p:cNvPr>
          <p:cNvGrpSpPr/>
          <p:nvPr/>
        </p:nvGrpSpPr>
        <p:grpSpPr>
          <a:xfrm>
            <a:off x="10780348" y="1287224"/>
            <a:ext cx="1116000" cy="4575326"/>
            <a:chOff x="10780348" y="1287224"/>
            <a:chExt cx="1116000" cy="4575326"/>
          </a:xfrm>
        </p:grpSpPr>
        <p:sp>
          <p:nvSpPr>
            <p:cNvPr id="31" name="Rectangle 30">
              <a:extLst>
                <a:ext uri="{FF2B5EF4-FFF2-40B4-BE49-F238E27FC236}">
                  <a16:creationId xmlns:a16="http://schemas.microsoft.com/office/drawing/2014/main" id="{37CB3F92-F51A-E4E5-5E5D-998554E3066C}"/>
                </a:ext>
              </a:extLst>
            </p:cNvPr>
            <p:cNvSpPr/>
            <p:nvPr/>
          </p:nvSpPr>
          <p:spPr>
            <a:xfrm>
              <a:off x="10807613" y="1326550"/>
              <a:ext cx="1080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BD74EAE-7E2A-4A74-CFCB-FE968D0F1D3C}"/>
                </a:ext>
              </a:extLst>
            </p:cNvPr>
            <p:cNvSpPr txBox="1"/>
            <p:nvPr/>
          </p:nvSpPr>
          <p:spPr>
            <a:xfrm flipH="1">
              <a:off x="10780348" y="1287224"/>
              <a:ext cx="1116000" cy="2031325"/>
            </a:xfrm>
            <a:prstGeom prst="rect">
              <a:avLst/>
            </a:prstGeom>
            <a:noFill/>
          </p:spPr>
          <p:txBody>
            <a:bodyPr wrap="square" lIns="91440" tIns="45720" rIns="91440" bIns="45720" rtlCol="0" anchor="t">
              <a:spAutoFit/>
            </a:bodyPr>
            <a:lstStyle/>
            <a:p>
              <a:r>
                <a:rPr lang="en-US" sz="1000" b="1" dirty="0"/>
                <a:t>Sub-activities:</a:t>
              </a:r>
            </a:p>
            <a:p>
              <a:r>
                <a:rPr lang="en-US" sz="1000" b="1" dirty="0"/>
                <a:t>1. Collect user feedback (CR15)</a:t>
              </a:r>
              <a:endParaRPr lang="en-US" sz="1000" b="1" dirty="0">
                <a:cs typeface="Calibri"/>
              </a:endParaRPr>
            </a:p>
            <a:p>
              <a:endParaRPr lang="en-US" sz="1000" b="1" dirty="0"/>
            </a:p>
            <a:p>
              <a:r>
                <a:rPr lang="en-US" sz="1000" b="1" dirty="0"/>
                <a:t>2. Validate value drivers + measure KPIs (CR4)</a:t>
              </a:r>
              <a:endParaRPr lang="en-US" sz="1000" b="1" dirty="0">
                <a:cs typeface="Calibri"/>
              </a:endParaRPr>
            </a:p>
            <a:p>
              <a:endParaRPr lang="en-US" sz="300" b="1" dirty="0"/>
            </a:p>
            <a:p>
              <a:endParaRPr lang="en-US" sz="300" b="1" dirty="0">
                <a:cs typeface="Calibri"/>
              </a:endParaRPr>
            </a:p>
            <a:p>
              <a:r>
                <a:rPr lang="en-US" sz="1000" b="1" dirty="0"/>
                <a:t>3. Create training materials (CR11)</a:t>
              </a:r>
              <a:endParaRPr lang="en-US" sz="1000" b="1" dirty="0">
                <a:cs typeface="Calibri"/>
              </a:endParaRPr>
            </a:p>
            <a:p>
              <a:endParaRPr lang="en-US" sz="1000" b="1" dirty="0"/>
            </a:p>
            <a:p>
              <a:endParaRPr lang="en-US" sz="1000" b="1" dirty="0"/>
            </a:p>
          </p:txBody>
        </p:sp>
      </p:grpSp>
      <p:grpSp>
        <p:nvGrpSpPr>
          <p:cNvPr id="9" name="Group 8">
            <a:extLst>
              <a:ext uri="{FF2B5EF4-FFF2-40B4-BE49-F238E27FC236}">
                <a16:creationId xmlns:a16="http://schemas.microsoft.com/office/drawing/2014/main" id="{F0FCAA01-BDA3-9595-759C-32BFCF78205F}"/>
              </a:ext>
            </a:extLst>
          </p:cNvPr>
          <p:cNvGrpSpPr/>
          <p:nvPr/>
        </p:nvGrpSpPr>
        <p:grpSpPr>
          <a:xfrm>
            <a:off x="10818186" y="796940"/>
            <a:ext cx="1142647" cy="491413"/>
            <a:chOff x="10818186" y="796940"/>
            <a:chExt cx="1142647" cy="491413"/>
          </a:xfrm>
        </p:grpSpPr>
        <p:sp>
          <p:nvSpPr>
            <p:cNvPr id="26" name="Arrow: Pentagon 25">
              <a:extLst>
                <a:ext uri="{FF2B5EF4-FFF2-40B4-BE49-F238E27FC236}">
                  <a16:creationId xmlns:a16="http://schemas.microsoft.com/office/drawing/2014/main" id="{70CDAA1A-34DC-BBD3-5E1F-5487ED63168F}"/>
                </a:ext>
              </a:extLst>
            </p:cNvPr>
            <p:cNvSpPr/>
            <p:nvPr/>
          </p:nvSpPr>
          <p:spPr>
            <a:xfrm>
              <a:off x="10818186" y="796940"/>
              <a:ext cx="111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7" name="TextBox 56">
              <a:extLst>
                <a:ext uri="{FF2B5EF4-FFF2-40B4-BE49-F238E27FC236}">
                  <a16:creationId xmlns:a16="http://schemas.microsoft.com/office/drawing/2014/main" id="{5A713F50-1790-14A2-283E-478929CEE6C2}"/>
                </a:ext>
              </a:extLst>
            </p:cNvPr>
            <p:cNvSpPr txBox="1"/>
            <p:nvPr/>
          </p:nvSpPr>
          <p:spPr>
            <a:xfrm>
              <a:off x="10844833" y="826688"/>
              <a:ext cx="1116000" cy="461665"/>
            </a:xfrm>
            <a:prstGeom prst="rect">
              <a:avLst/>
            </a:prstGeom>
            <a:noFill/>
          </p:spPr>
          <p:txBody>
            <a:bodyPr wrap="square" rtlCol="0">
              <a:spAutoFit/>
            </a:bodyPr>
            <a:lstStyle/>
            <a:p>
              <a:r>
                <a:rPr lang="en-US" sz="1200" b="1" dirty="0">
                  <a:solidFill>
                    <a:schemeClr val="tx1"/>
                  </a:solidFill>
                </a:rPr>
                <a:t>Test AR app with users</a:t>
              </a:r>
            </a:p>
          </p:txBody>
        </p:sp>
      </p:grpSp>
      <p:grpSp>
        <p:nvGrpSpPr>
          <p:cNvPr id="12" name="Group 11">
            <a:extLst>
              <a:ext uri="{FF2B5EF4-FFF2-40B4-BE49-F238E27FC236}">
                <a16:creationId xmlns:a16="http://schemas.microsoft.com/office/drawing/2014/main" id="{65DC052A-6739-813E-8A3B-A0AABD99F03B}"/>
              </a:ext>
            </a:extLst>
          </p:cNvPr>
          <p:cNvGrpSpPr/>
          <p:nvPr/>
        </p:nvGrpSpPr>
        <p:grpSpPr>
          <a:xfrm>
            <a:off x="7042887" y="1286759"/>
            <a:ext cx="1170923" cy="4575792"/>
            <a:chOff x="7042887" y="1286759"/>
            <a:chExt cx="1170923" cy="4575792"/>
          </a:xfrm>
        </p:grpSpPr>
        <p:sp>
          <p:nvSpPr>
            <p:cNvPr id="44" name="Rectangle 43">
              <a:extLst>
                <a:ext uri="{FF2B5EF4-FFF2-40B4-BE49-F238E27FC236}">
                  <a16:creationId xmlns:a16="http://schemas.microsoft.com/office/drawing/2014/main" id="{400E891D-9782-28BD-D902-C8FEED7EDE49}"/>
                </a:ext>
              </a:extLst>
            </p:cNvPr>
            <p:cNvSpPr/>
            <p:nvPr/>
          </p:nvSpPr>
          <p:spPr>
            <a:xfrm>
              <a:off x="7051036" y="1326551"/>
              <a:ext cx="1152000" cy="4536000"/>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B880DE-72F5-AC65-94BE-689F75DA1007}"/>
                </a:ext>
              </a:extLst>
            </p:cNvPr>
            <p:cNvSpPr txBox="1"/>
            <p:nvPr/>
          </p:nvSpPr>
          <p:spPr>
            <a:xfrm flipH="1">
              <a:off x="7042887" y="1286759"/>
              <a:ext cx="1170923" cy="2400657"/>
            </a:xfrm>
            <a:prstGeom prst="rect">
              <a:avLst/>
            </a:prstGeom>
            <a:noFill/>
          </p:spPr>
          <p:txBody>
            <a:bodyPr wrap="square" lIns="91440" tIns="45720" rIns="91440" bIns="45720" rtlCol="0" anchor="t">
              <a:spAutoFit/>
            </a:bodyPr>
            <a:lstStyle/>
            <a:p>
              <a:r>
                <a:rPr lang="en-US" sz="1000" b="1" dirty="0"/>
                <a:t>Sub-a</a:t>
              </a:r>
              <a:r>
                <a:rPr lang="en-US" sz="1000" b="1" dirty="0">
                  <a:ea typeface="+mn-lt"/>
                  <a:cs typeface="+mn-lt"/>
                </a:rPr>
                <a:t>ctivities:</a:t>
              </a:r>
            </a:p>
            <a:p>
              <a:r>
                <a:rPr lang="en-US" sz="1000" b="1" dirty="0">
                  <a:ea typeface="+mn-lt"/>
                  <a:cs typeface="+mn-lt"/>
                </a:rPr>
                <a:t>1. Refine process requirements collected from Discovery phase</a:t>
              </a:r>
            </a:p>
            <a:p>
              <a:r>
                <a:rPr lang="en-US" sz="1000" dirty="0">
                  <a:cs typeface="Calibri"/>
                </a:rPr>
                <a:t>&gt; Functional requirements are captured as user stories</a:t>
              </a:r>
            </a:p>
            <a:p>
              <a:r>
                <a:rPr lang="en-US" sz="1000" dirty="0">
                  <a:cs typeface="Calibri"/>
                </a:rPr>
                <a:t>&gt; Non-functional requirements are used as part of acceptance criteria for relevant user stories</a:t>
              </a:r>
            </a:p>
          </p:txBody>
        </p:sp>
      </p:grpSp>
      <p:grpSp>
        <p:nvGrpSpPr>
          <p:cNvPr id="32" name="Group 31">
            <a:extLst>
              <a:ext uri="{FF2B5EF4-FFF2-40B4-BE49-F238E27FC236}">
                <a16:creationId xmlns:a16="http://schemas.microsoft.com/office/drawing/2014/main" id="{32967FA5-5A6B-C2F0-A9C6-FDBDED5E20DA}"/>
              </a:ext>
            </a:extLst>
          </p:cNvPr>
          <p:cNvGrpSpPr/>
          <p:nvPr/>
        </p:nvGrpSpPr>
        <p:grpSpPr>
          <a:xfrm>
            <a:off x="1592782" y="1275049"/>
            <a:ext cx="1956098" cy="4708981"/>
            <a:chOff x="1592782" y="1275049"/>
            <a:chExt cx="1956098" cy="4708981"/>
          </a:xfrm>
        </p:grpSpPr>
        <p:sp>
          <p:nvSpPr>
            <p:cNvPr id="63" name="Rectangle 62">
              <a:extLst>
                <a:ext uri="{FF2B5EF4-FFF2-40B4-BE49-F238E27FC236}">
                  <a16:creationId xmlns:a16="http://schemas.microsoft.com/office/drawing/2014/main" id="{314A3CCD-FE35-10B4-D004-18A72184FACD}"/>
                </a:ext>
              </a:extLst>
            </p:cNvPr>
            <p:cNvSpPr/>
            <p:nvPr/>
          </p:nvSpPr>
          <p:spPr>
            <a:xfrm>
              <a:off x="1627381" y="1326551"/>
              <a:ext cx="1764000"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50" dirty="0"/>
            </a:p>
          </p:txBody>
        </p:sp>
        <p:sp>
          <p:nvSpPr>
            <p:cNvPr id="24" name="TextBox 23">
              <a:extLst>
                <a:ext uri="{FF2B5EF4-FFF2-40B4-BE49-F238E27FC236}">
                  <a16:creationId xmlns:a16="http://schemas.microsoft.com/office/drawing/2014/main" id="{B0FADEBF-98E1-FC01-8397-C506BFBF07EB}"/>
                </a:ext>
              </a:extLst>
            </p:cNvPr>
            <p:cNvSpPr txBox="1"/>
            <p:nvPr/>
          </p:nvSpPr>
          <p:spPr>
            <a:xfrm flipH="1">
              <a:off x="1592782" y="1275049"/>
              <a:ext cx="1956098" cy="47089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Characteristics which make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process ideal for 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1. Content enriching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intuitive ways to aggregate, publish, and interact with content as anchored to physical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2. Work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step-by-step guidance in 3D.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Hard-to-simulate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Users need to interact with 3D environments which are hard to simulate in real life e.g., patient anatomy for surgical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4</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Hands-free access to contents</a:t>
              </a:r>
              <a:r>
                <a:rPr kumimoji="0" lang="en-US" sz="10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(PC6)</a:t>
              </a:r>
            </a:p>
            <a:p>
              <a:pPr lvl="0">
                <a:defRPr/>
              </a:pPr>
              <a:r>
                <a:rPr lang="en-US" sz="1000" dirty="0">
                  <a:solidFill>
                    <a:prstClr val="black"/>
                  </a:solidFill>
                </a:rPr>
                <a:t>Users need to access contents hands-free while performing a task e.g., surgeons viewing patient data during surgery.</a:t>
              </a:r>
            </a:p>
            <a:p>
              <a:pPr lvl="0">
                <a:defRPr/>
              </a:pPr>
              <a:endParaRPr lang="en-US" sz="400" dirty="0">
                <a:solidFill>
                  <a:prstClr val="black"/>
                </a:solidFill>
                <a:latin typeface="Calibri" panose="020F0502020204030204"/>
              </a:endParaRPr>
            </a:p>
            <a:p>
              <a:pPr lvl="0">
                <a:defRPr/>
              </a:pPr>
              <a:r>
                <a:rPr lang="en-US" sz="1000" b="1" dirty="0">
                  <a:solidFill>
                    <a:prstClr val="black"/>
                  </a:solidFill>
                </a:rPr>
                <a:t>5. Navigation</a:t>
              </a:r>
            </a:p>
            <a:p>
              <a:pPr lvl="0">
                <a:defRPr/>
              </a:pPr>
              <a:r>
                <a:rPr lang="en-US" sz="1000" dirty="0">
                  <a:solidFill>
                    <a:prstClr val="black"/>
                  </a:solidFill>
                </a:rPr>
                <a:t>Users need to be guided to find a location/ object.</a:t>
              </a:r>
            </a:p>
            <a:p>
              <a:pPr lvl="0">
                <a:defRPr/>
              </a:pPr>
              <a:endParaRPr lang="en-US" sz="400" b="1" u="sng" dirty="0">
                <a:solidFill>
                  <a:prstClr val="black"/>
                </a:solidFill>
              </a:endParaRPr>
            </a:p>
            <a:p>
              <a:pPr lvl="0">
                <a:defRPr/>
              </a:pPr>
              <a:r>
                <a:rPr lang="en-US" sz="1000" b="1" dirty="0">
                  <a:solidFill>
                    <a:prstClr val="black"/>
                  </a:solidFill>
                </a:rPr>
                <a:t>6. Collaboration</a:t>
              </a:r>
            </a:p>
            <a:p>
              <a:pPr lvl="0">
                <a:defRPr/>
              </a:pPr>
              <a:r>
                <a:rPr lang="en-US" sz="1000" dirty="0">
                  <a:solidFill>
                    <a:prstClr val="black"/>
                  </a:solidFill>
                </a:rPr>
                <a:t>Users across geographies work together with 3D contents.</a:t>
              </a:r>
              <a:endParaRPr lang="en-US" sz="1000" dirty="0"/>
            </a:p>
          </p:txBody>
        </p:sp>
      </p:grpSp>
      <p:sp>
        <p:nvSpPr>
          <p:cNvPr id="30" name="Rectangle 29">
            <a:extLst>
              <a:ext uri="{FF2B5EF4-FFF2-40B4-BE49-F238E27FC236}">
                <a16:creationId xmlns:a16="http://schemas.microsoft.com/office/drawing/2014/main" id="{9A5ACE57-4886-0B6F-BF10-72205446E73F}"/>
              </a:ext>
            </a:extLst>
          </p:cNvPr>
          <p:cNvSpPr/>
          <p:nvPr/>
        </p:nvSpPr>
        <p:spPr>
          <a:xfrm rot="16200000">
            <a:off x="-117915" y="927613"/>
            <a:ext cx="540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a:t>
            </a:r>
          </a:p>
        </p:txBody>
      </p:sp>
      <p:grpSp>
        <p:nvGrpSpPr>
          <p:cNvPr id="34" name="Group 33">
            <a:extLst>
              <a:ext uri="{FF2B5EF4-FFF2-40B4-BE49-F238E27FC236}">
                <a16:creationId xmlns:a16="http://schemas.microsoft.com/office/drawing/2014/main" id="{E7BA7928-B44F-7A97-E7F8-F5C04D9F89C6}"/>
              </a:ext>
            </a:extLst>
          </p:cNvPr>
          <p:cNvGrpSpPr/>
          <p:nvPr/>
        </p:nvGrpSpPr>
        <p:grpSpPr>
          <a:xfrm>
            <a:off x="5861112" y="32908"/>
            <a:ext cx="545213" cy="353852"/>
            <a:chOff x="317194" y="557627"/>
            <a:chExt cx="545213" cy="353852"/>
          </a:xfrm>
        </p:grpSpPr>
        <p:sp>
          <p:nvSpPr>
            <p:cNvPr id="27" name="Oval 26">
              <a:extLst>
                <a:ext uri="{FF2B5EF4-FFF2-40B4-BE49-F238E27FC236}">
                  <a16:creationId xmlns:a16="http://schemas.microsoft.com/office/drawing/2014/main" id="{702CCAD0-4F67-5724-2C72-9BC31DD12F1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33" name="TextBox 32">
              <a:extLst>
                <a:ext uri="{FF2B5EF4-FFF2-40B4-BE49-F238E27FC236}">
                  <a16:creationId xmlns:a16="http://schemas.microsoft.com/office/drawing/2014/main" id="{36A1D5B4-8D57-D01B-4BCE-18894586DFD3}"/>
                </a:ext>
              </a:extLst>
            </p:cNvPr>
            <p:cNvSpPr txBox="1"/>
            <p:nvPr/>
          </p:nvSpPr>
          <p:spPr>
            <a:xfrm>
              <a:off x="317194" y="563300"/>
              <a:ext cx="545213" cy="338554"/>
            </a:xfrm>
            <a:prstGeom prst="rect">
              <a:avLst/>
            </a:prstGeom>
            <a:noFill/>
          </p:spPr>
          <p:txBody>
            <a:bodyPr wrap="square" rtlCol="0">
              <a:spAutoFit/>
            </a:bodyPr>
            <a:lstStyle/>
            <a:p>
              <a:r>
                <a:rPr lang="en-GB" sz="1600" b="1" dirty="0"/>
                <a:t>4,3</a:t>
              </a:r>
              <a:endParaRPr lang="en-US" sz="1600" b="1" dirty="0"/>
            </a:p>
          </p:txBody>
        </p:sp>
      </p:grpSp>
      <p:grpSp>
        <p:nvGrpSpPr>
          <p:cNvPr id="61" name="Group 60">
            <a:extLst>
              <a:ext uri="{FF2B5EF4-FFF2-40B4-BE49-F238E27FC236}">
                <a16:creationId xmlns:a16="http://schemas.microsoft.com/office/drawing/2014/main" id="{7BEE21C1-D32F-83E1-4513-958BE7B69169}"/>
              </a:ext>
            </a:extLst>
          </p:cNvPr>
          <p:cNvGrpSpPr/>
          <p:nvPr/>
        </p:nvGrpSpPr>
        <p:grpSpPr>
          <a:xfrm>
            <a:off x="2319514" y="514651"/>
            <a:ext cx="545213" cy="353852"/>
            <a:chOff x="317194" y="557627"/>
            <a:chExt cx="545213" cy="353852"/>
          </a:xfrm>
        </p:grpSpPr>
        <p:sp>
          <p:nvSpPr>
            <p:cNvPr id="62" name="Oval 61">
              <a:extLst>
                <a:ext uri="{FF2B5EF4-FFF2-40B4-BE49-F238E27FC236}">
                  <a16:creationId xmlns:a16="http://schemas.microsoft.com/office/drawing/2014/main" id="{FEBD94EA-6E51-B9E0-CEFA-A17E5C3BED8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4" name="TextBox 63">
              <a:extLst>
                <a:ext uri="{FF2B5EF4-FFF2-40B4-BE49-F238E27FC236}">
                  <a16:creationId xmlns:a16="http://schemas.microsoft.com/office/drawing/2014/main" id="{B9900DAC-CD54-D5DE-7CF8-E2F8FE312E35}"/>
                </a:ext>
              </a:extLst>
            </p:cNvPr>
            <p:cNvSpPr txBox="1"/>
            <p:nvPr/>
          </p:nvSpPr>
          <p:spPr>
            <a:xfrm>
              <a:off x="317194" y="563300"/>
              <a:ext cx="545213" cy="338554"/>
            </a:xfrm>
            <a:prstGeom prst="rect">
              <a:avLst/>
            </a:prstGeom>
            <a:noFill/>
          </p:spPr>
          <p:txBody>
            <a:bodyPr wrap="square" rtlCol="0">
              <a:spAutoFit/>
            </a:bodyPr>
            <a:lstStyle/>
            <a:p>
              <a:r>
                <a:rPr lang="en-GB" sz="1600" b="1" dirty="0"/>
                <a:t>3,7</a:t>
              </a:r>
              <a:endParaRPr lang="en-US" sz="1600" b="1" dirty="0"/>
            </a:p>
          </p:txBody>
        </p:sp>
      </p:grpSp>
      <p:grpSp>
        <p:nvGrpSpPr>
          <p:cNvPr id="65" name="Group 64">
            <a:extLst>
              <a:ext uri="{FF2B5EF4-FFF2-40B4-BE49-F238E27FC236}">
                <a16:creationId xmlns:a16="http://schemas.microsoft.com/office/drawing/2014/main" id="{D86327DE-37AE-F029-388D-77E5B0D33C14}"/>
              </a:ext>
            </a:extLst>
          </p:cNvPr>
          <p:cNvGrpSpPr/>
          <p:nvPr/>
        </p:nvGrpSpPr>
        <p:grpSpPr>
          <a:xfrm>
            <a:off x="4250347" y="514651"/>
            <a:ext cx="545213" cy="353852"/>
            <a:chOff x="317194" y="557627"/>
            <a:chExt cx="545213" cy="353852"/>
          </a:xfrm>
        </p:grpSpPr>
        <p:sp>
          <p:nvSpPr>
            <p:cNvPr id="66" name="Oval 65">
              <a:extLst>
                <a:ext uri="{FF2B5EF4-FFF2-40B4-BE49-F238E27FC236}">
                  <a16:creationId xmlns:a16="http://schemas.microsoft.com/office/drawing/2014/main" id="{0DA1292F-B4C8-EFEF-A5C0-D06BFC4D80C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8" name="TextBox 67">
              <a:extLst>
                <a:ext uri="{FF2B5EF4-FFF2-40B4-BE49-F238E27FC236}">
                  <a16:creationId xmlns:a16="http://schemas.microsoft.com/office/drawing/2014/main" id="{554E16B6-C4AC-8130-AE7C-D4F53E9D39E1}"/>
                </a:ext>
              </a:extLst>
            </p:cNvPr>
            <p:cNvSpPr txBox="1"/>
            <p:nvPr/>
          </p:nvSpPr>
          <p:spPr>
            <a:xfrm>
              <a:off x="317194" y="563300"/>
              <a:ext cx="545213" cy="338554"/>
            </a:xfrm>
            <a:prstGeom prst="rect">
              <a:avLst/>
            </a:prstGeom>
            <a:noFill/>
          </p:spPr>
          <p:txBody>
            <a:bodyPr wrap="square" rtlCol="0">
              <a:spAutoFit/>
            </a:bodyPr>
            <a:lstStyle/>
            <a:p>
              <a:r>
                <a:rPr lang="en-GB" sz="1600" b="1" dirty="0"/>
                <a:t>  5</a:t>
              </a:r>
              <a:endParaRPr lang="en-US" sz="1600" b="1" dirty="0"/>
            </a:p>
          </p:txBody>
        </p:sp>
      </p:grpSp>
      <p:grpSp>
        <p:nvGrpSpPr>
          <p:cNvPr id="69" name="Group 68">
            <a:extLst>
              <a:ext uri="{FF2B5EF4-FFF2-40B4-BE49-F238E27FC236}">
                <a16:creationId xmlns:a16="http://schemas.microsoft.com/office/drawing/2014/main" id="{E8E56CEB-E6E2-2DC7-5639-E78B44DF04E4}"/>
              </a:ext>
            </a:extLst>
          </p:cNvPr>
          <p:cNvGrpSpPr/>
          <p:nvPr/>
        </p:nvGrpSpPr>
        <p:grpSpPr>
          <a:xfrm>
            <a:off x="6209264" y="514651"/>
            <a:ext cx="545213" cy="353852"/>
            <a:chOff x="317194" y="557627"/>
            <a:chExt cx="545213" cy="353852"/>
          </a:xfrm>
        </p:grpSpPr>
        <p:sp>
          <p:nvSpPr>
            <p:cNvPr id="73" name="Oval 72">
              <a:extLst>
                <a:ext uri="{FF2B5EF4-FFF2-40B4-BE49-F238E27FC236}">
                  <a16:creationId xmlns:a16="http://schemas.microsoft.com/office/drawing/2014/main" id="{8CA65B73-AAE2-8FB9-B177-32983FBDC996}"/>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4" name="TextBox 73">
              <a:extLst>
                <a:ext uri="{FF2B5EF4-FFF2-40B4-BE49-F238E27FC236}">
                  <a16:creationId xmlns:a16="http://schemas.microsoft.com/office/drawing/2014/main" id="{D30E89D3-7263-9F55-575A-7D4532C87062}"/>
                </a:ext>
              </a:extLst>
            </p:cNvPr>
            <p:cNvSpPr txBox="1"/>
            <p:nvPr/>
          </p:nvSpPr>
          <p:spPr>
            <a:xfrm>
              <a:off x="317194" y="563300"/>
              <a:ext cx="545213" cy="338554"/>
            </a:xfrm>
            <a:prstGeom prst="rect">
              <a:avLst/>
            </a:prstGeom>
            <a:noFill/>
          </p:spPr>
          <p:txBody>
            <a:bodyPr wrap="square" rtlCol="0">
              <a:spAutoFit/>
            </a:bodyPr>
            <a:lstStyle/>
            <a:p>
              <a:r>
                <a:rPr lang="en-GB" sz="1600" b="1" dirty="0"/>
                <a:t>  4</a:t>
              </a:r>
              <a:endParaRPr lang="en-US" sz="1600" b="1" dirty="0"/>
            </a:p>
          </p:txBody>
        </p:sp>
      </p:grpSp>
      <p:grpSp>
        <p:nvGrpSpPr>
          <p:cNvPr id="86" name="Group 85">
            <a:extLst>
              <a:ext uri="{FF2B5EF4-FFF2-40B4-BE49-F238E27FC236}">
                <a16:creationId xmlns:a16="http://schemas.microsoft.com/office/drawing/2014/main" id="{FD076AF5-3850-2047-8FF4-BF9E234BFCDE}"/>
              </a:ext>
            </a:extLst>
          </p:cNvPr>
          <p:cNvGrpSpPr/>
          <p:nvPr/>
        </p:nvGrpSpPr>
        <p:grpSpPr>
          <a:xfrm>
            <a:off x="11747237" y="514651"/>
            <a:ext cx="545213" cy="353852"/>
            <a:chOff x="317194" y="557627"/>
            <a:chExt cx="545213" cy="353852"/>
          </a:xfrm>
        </p:grpSpPr>
        <p:sp>
          <p:nvSpPr>
            <p:cNvPr id="89" name="Oval 88">
              <a:extLst>
                <a:ext uri="{FF2B5EF4-FFF2-40B4-BE49-F238E27FC236}">
                  <a16:creationId xmlns:a16="http://schemas.microsoft.com/office/drawing/2014/main" id="{2AE428B3-80EA-DDE7-26E2-B19023905B6D}"/>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90" name="TextBox 89">
              <a:extLst>
                <a:ext uri="{FF2B5EF4-FFF2-40B4-BE49-F238E27FC236}">
                  <a16:creationId xmlns:a16="http://schemas.microsoft.com/office/drawing/2014/main" id="{CCF7BBCA-F1DD-90B7-F523-C1038333D75C}"/>
                </a:ext>
              </a:extLst>
            </p:cNvPr>
            <p:cNvSpPr txBox="1"/>
            <p:nvPr/>
          </p:nvSpPr>
          <p:spPr>
            <a:xfrm>
              <a:off x="317194" y="563300"/>
              <a:ext cx="545213" cy="338554"/>
            </a:xfrm>
            <a:prstGeom prst="rect">
              <a:avLst/>
            </a:prstGeom>
            <a:noFill/>
          </p:spPr>
          <p:txBody>
            <a:bodyPr wrap="square" rtlCol="0">
              <a:spAutoFit/>
            </a:bodyPr>
            <a:lstStyle/>
            <a:p>
              <a:r>
                <a:rPr lang="en-GB" sz="1600" b="1" dirty="0"/>
                <a:t>2,7</a:t>
              </a:r>
              <a:endParaRPr lang="en-US" sz="1600" b="1" dirty="0"/>
            </a:p>
          </p:txBody>
        </p:sp>
      </p:grpSp>
    </p:spTree>
    <p:extLst>
      <p:ext uri="{BB962C8B-B14F-4D97-AF65-F5344CB8AC3E}">
        <p14:creationId xmlns:p14="http://schemas.microsoft.com/office/powerpoint/2010/main" val="424954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8" grpId="0" animBg="1"/>
      <p:bldP spid="35" grpId="0" animBg="1"/>
      <p:bldP spid="45" grpId="0"/>
      <p:bldP spid="46" grpId="0"/>
      <p:bldP spid="49" grpId="0"/>
      <p:bldP spid="50" grpId="0"/>
      <p:bldP spid="52" grpId="0"/>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6"/>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7"/>
            <a:srcRect/>
            <a:stretch>
              <a:fillRect/>
            </a:stretch>
          </p:blipFill>
          <p:spPr>
            <a:xfrm>
              <a:off x="9639870" y="6543263"/>
              <a:ext cx="1674124" cy="223786"/>
            </a:xfrm>
            <a:prstGeom prst="rect">
              <a:avLst/>
            </a:prstGeom>
            <a:ln/>
          </p:spPr>
        </p:pic>
      </p:grpSp>
      <p:pic>
        <p:nvPicPr>
          <p:cNvPr id="26" name="Picture 25" descr="A picture containing text, indoor&#10;&#10;Description automatically generated">
            <a:extLst>
              <a:ext uri="{FF2B5EF4-FFF2-40B4-BE49-F238E27FC236}">
                <a16:creationId xmlns:a16="http://schemas.microsoft.com/office/drawing/2014/main" id="{49496877-A34A-2E05-F6B5-37698BFAD4B6}"/>
              </a:ext>
            </a:extLst>
          </p:cNvPr>
          <p:cNvPicPr>
            <a:picLocks noChangeAspect="1"/>
          </p:cNvPicPr>
          <p:nvPr/>
        </p:nvPicPr>
        <p:blipFill>
          <a:blip r:embed="rId8"/>
          <a:stretch>
            <a:fillRect/>
          </a:stretch>
        </p:blipFill>
        <p:spPr>
          <a:xfrm>
            <a:off x="9557886" y="1608650"/>
            <a:ext cx="2377186" cy="2547064"/>
          </a:xfrm>
          <a:prstGeom prst="rect">
            <a:avLst/>
          </a:prstGeom>
          <a:ln w="19050">
            <a:solidFill>
              <a:schemeClr val="tx1"/>
            </a:solidFill>
          </a:ln>
        </p:spPr>
      </p:pic>
      <p:pic>
        <p:nvPicPr>
          <p:cNvPr id="27" name="Picture 26" descr="A person holding a phone&#10;&#10;Description automatically generated with medium confidence">
            <a:extLst>
              <a:ext uri="{FF2B5EF4-FFF2-40B4-BE49-F238E27FC236}">
                <a16:creationId xmlns:a16="http://schemas.microsoft.com/office/drawing/2014/main" id="{238076DB-0AA4-4684-DA82-5C8B1A3D759B}"/>
              </a:ext>
            </a:extLst>
          </p:cNvPr>
          <p:cNvPicPr>
            <a:picLocks noChangeAspect="1"/>
          </p:cNvPicPr>
          <p:nvPr/>
        </p:nvPicPr>
        <p:blipFill>
          <a:blip r:embed="rId9"/>
          <a:stretch>
            <a:fillRect/>
          </a:stretch>
        </p:blipFill>
        <p:spPr>
          <a:xfrm>
            <a:off x="4988892" y="4666264"/>
            <a:ext cx="2496984" cy="1594580"/>
          </a:xfrm>
          <a:prstGeom prst="rect">
            <a:avLst/>
          </a:prstGeom>
          <a:ln w="19050">
            <a:solidFill>
              <a:schemeClr val="tx1"/>
            </a:solidFill>
          </a:ln>
        </p:spPr>
      </p:pic>
      <p:sp>
        <p:nvSpPr>
          <p:cNvPr id="29" name="TextBox 28">
            <a:extLst>
              <a:ext uri="{FF2B5EF4-FFF2-40B4-BE49-F238E27FC236}">
                <a16:creationId xmlns:a16="http://schemas.microsoft.com/office/drawing/2014/main" id="{D097BF69-3560-BE85-C847-E0DFB2CDA4DA}"/>
              </a:ext>
            </a:extLst>
          </p:cNvPr>
          <p:cNvSpPr txBox="1"/>
          <p:nvPr/>
        </p:nvSpPr>
        <p:spPr>
          <a:xfrm>
            <a:off x="193339" y="1628658"/>
            <a:ext cx="3952662" cy="646331"/>
          </a:xfrm>
          <a:prstGeom prst="rect">
            <a:avLst/>
          </a:prstGeom>
          <a:noFill/>
        </p:spPr>
        <p:txBody>
          <a:bodyPr wrap="square" rtlCol="0">
            <a:spAutoFit/>
          </a:bodyPr>
          <a:lstStyle/>
          <a:p>
            <a:r>
              <a:rPr lang="en-US" b="1" dirty="0"/>
              <a:t>Common tracking techniques:</a:t>
            </a:r>
          </a:p>
          <a:p>
            <a:r>
              <a:rPr lang="en-US" dirty="0"/>
              <a:t>1. Fiducial/ image marker: 2D images</a:t>
            </a:r>
          </a:p>
        </p:txBody>
      </p:sp>
      <p:sp>
        <p:nvSpPr>
          <p:cNvPr id="30" name="TextBox 29">
            <a:extLst>
              <a:ext uri="{FF2B5EF4-FFF2-40B4-BE49-F238E27FC236}">
                <a16:creationId xmlns:a16="http://schemas.microsoft.com/office/drawing/2014/main" id="{BA6F7D4A-CA0C-6F81-DC32-454F9DA4622D}"/>
              </a:ext>
            </a:extLst>
          </p:cNvPr>
          <p:cNvSpPr txBox="1"/>
          <p:nvPr/>
        </p:nvSpPr>
        <p:spPr>
          <a:xfrm>
            <a:off x="193339" y="2178092"/>
            <a:ext cx="3724062" cy="646331"/>
          </a:xfrm>
          <a:prstGeom prst="rect">
            <a:avLst/>
          </a:prstGeom>
          <a:noFill/>
        </p:spPr>
        <p:txBody>
          <a:bodyPr wrap="square" rtlCol="0">
            <a:spAutoFit/>
          </a:bodyPr>
          <a:lstStyle/>
          <a:p>
            <a:r>
              <a:rPr lang="en-US" dirty="0"/>
              <a:t>2. Object: 3D objects</a:t>
            </a:r>
          </a:p>
          <a:p>
            <a:r>
              <a:rPr lang="en-US" dirty="0"/>
              <a:t> </a:t>
            </a:r>
          </a:p>
        </p:txBody>
      </p:sp>
      <p:pic>
        <p:nvPicPr>
          <p:cNvPr id="32" name="Online Media 31" title="Augmented Reality Exhibition REALITIES – Vienna Design Week">
            <a:hlinkClick r:id="" action="ppaction://media"/>
            <a:extLst>
              <a:ext uri="{FF2B5EF4-FFF2-40B4-BE49-F238E27FC236}">
                <a16:creationId xmlns:a16="http://schemas.microsoft.com/office/drawing/2014/main" id="{5C6E963A-F224-D0EC-4FA5-999B044A6C55}"/>
              </a:ext>
            </a:extLst>
          </p:cNvPr>
          <p:cNvPicPr>
            <a:picLocks noRot="1" noChangeAspect="1"/>
          </p:cNvPicPr>
          <p:nvPr>
            <a:videoFile r:link="rId1"/>
          </p:nvPr>
        </p:nvPicPr>
        <p:blipFill>
          <a:blip r:embed="rId10"/>
          <a:stretch>
            <a:fillRect/>
          </a:stretch>
        </p:blipFill>
        <p:spPr>
          <a:xfrm>
            <a:off x="4815893" y="1714269"/>
            <a:ext cx="4321142" cy="2441445"/>
          </a:xfrm>
          <a:prstGeom prst="rect">
            <a:avLst/>
          </a:prstGeom>
        </p:spPr>
      </p:pic>
      <p:sp>
        <p:nvSpPr>
          <p:cNvPr id="35" name="TextBox 34">
            <a:extLst>
              <a:ext uri="{FF2B5EF4-FFF2-40B4-BE49-F238E27FC236}">
                <a16:creationId xmlns:a16="http://schemas.microsoft.com/office/drawing/2014/main" id="{92FAE441-F3FF-536E-5DBC-5B43232199E3}"/>
              </a:ext>
            </a:extLst>
          </p:cNvPr>
          <p:cNvSpPr txBox="1"/>
          <p:nvPr/>
        </p:nvSpPr>
        <p:spPr>
          <a:xfrm>
            <a:off x="202654" y="2468839"/>
            <a:ext cx="3724062" cy="369332"/>
          </a:xfrm>
          <a:prstGeom prst="rect">
            <a:avLst/>
          </a:prstGeom>
          <a:noFill/>
        </p:spPr>
        <p:txBody>
          <a:bodyPr wrap="square" rtlCol="0">
            <a:spAutoFit/>
          </a:bodyPr>
          <a:lstStyle/>
          <a:p>
            <a:r>
              <a:rPr lang="en-US"/>
              <a:t>3. Face: Snapchat filters </a:t>
            </a:r>
          </a:p>
        </p:txBody>
      </p:sp>
      <p:sp>
        <p:nvSpPr>
          <p:cNvPr id="36" name="TextBox 35">
            <a:extLst>
              <a:ext uri="{FF2B5EF4-FFF2-40B4-BE49-F238E27FC236}">
                <a16:creationId xmlns:a16="http://schemas.microsoft.com/office/drawing/2014/main" id="{016A624A-8914-A4CD-AAE7-7FAC0C719AE6}"/>
              </a:ext>
            </a:extLst>
          </p:cNvPr>
          <p:cNvSpPr txBox="1"/>
          <p:nvPr/>
        </p:nvSpPr>
        <p:spPr>
          <a:xfrm>
            <a:off x="193339" y="2763824"/>
            <a:ext cx="3724062" cy="369332"/>
          </a:xfrm>
          <a:prstGeom prst="rect">
            <a:avLst/>
          </a:prstGeom>
          <a:noFill/>
        </p:spPr>
        <p:txBody>
          <a:bodyPr wrap="square" rtlCol="0">
            <a:spAutoFit/>
          </a:bodyPr>
          <a:lstStyle/>
          <a:p>
            <a:r>
              <a:rPr lang="en-US" dirty="0"/>
              <a:t>4. Location</a:t>
            </a:r>
          </a:p>
        </p:txBody>
      </p:sp>
      <p:sp>
        <p:nvSpPr>
          <p:cNvPr id="37" name="TextBox 36">
            <a:extLst>
              <a:ext uri="{FF2B5EF4-FFF2-40B4-BE49-F238E27FC236}">
                <a16:creationId xmlns:a16="http://schemas.microsoft.com/office/drawing/2014/main" id="{5584172F-C752-28D6-DA8D-E51DC0F83DD8}"/>
              </a:ext>
            </a:extLst>
          </p:cNvPr>
          <p:cNvSpPr txBox="1"/>
          <p:nvPr/>
        </p:nvSpPr>
        <p:spPr>
          <a:xfrm>
            <a:off x="200835" y="3064552"/>
            <a:ext cx="3724062" cy="369332"/>
          </a:xfrm>
          <a:prstGeom prst="rect">
            <a:avLst/>
          </a:prstGeom>
          <a:noFill/>
        </p:spPr>
        <p:txBody>
          <a:bodyPr wrap="square" rtlCol="0">
            <a:spAutoFit/>
          </a:bodyPr>
          <a:lstStyle/>
          <a:p>
            <a:r>
              <a:rPr lang="en-US" dirty="0"/>
              <a:t>5. Surface: planar surface</a:t>
            </a:r>
          </a:p>
        </p:txBody>
      </p:sp>
      <p:sp>
        <p:nvSpPr>
          <p:cNvPr id="38" name="TextBox 37">
            <a:extLst>
              <a:ext uri="{FF2B5EF4-FFF2-40B4-BE49-F238E27FC236}">
                <a16:creationId xmlns:a16="http://schemas.microsoft.com/office/drawing/2014/main" id="{20904FF8-17A7-2094-E4BA-2ADBFF2210E6}"/>
              </a:ext>
            </a:extLst>
          </p:cNvPr>
          <p:cNvSpPr txBox="1"/>
          <p:nvPr/>
        </p:nvSpPr>
        <p:spPr>
          <a:xfrm>
            <a:off x="192422" y="3355513"/>
            <a:ext cx="4143162" cy="369332"/>
          </a:xfrm>
          <a:prstGeom prst="rect">
            <a:avLst/>
          </a:prstGeom>
          <a:noFill/>
        </p:spPr>
        <p:txBody>
          <a:bodyPr wrap="square" rtlCol="0">
            <a:spAutoFit/>
          </a:bodyPr>
          <a:lstStyle/>
          <a:p>
            <a:r>
              <a:rPr lang="en-US"/>
              <a:t>6. Spatial: 3D mesh of an environment</a:t>
            </a:r>
          </a:p>
        </p:txBody>
      </p:sp>
      <p:sp>
        <p:nvSpPr>
          <p:cNvPr id="2" name="Oval 1">
            <a:extLst>
              <a:ext uri="{FF2B5EF4-FFF2-40B4-BE49-F238E27FC236}">
                <a16:creationId xmlns:a16="http://schemas.microsoft.com/office/drawing/2014/main" id="{00416B13-3D4C-88C1-8732-8100533E704B}"/>
              </a:ext>
            </a:extLst>
          </p:cNvPr>
          <p:cNvSpPr/>
          <p:nvPr/>
        </p:nvSpPr>
        <p:spPr>
          <a:xfrm>
            <a:off x="515378" y="4469035"/>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4</a:t>
            </a:r>
          </a:p>
        </p:txBody>
      </p:sp>
      <p:sp>
        <p:nvSpPr>
          <p:cNvPr id="4" name="Oval 3">
            <a:extLst>
              <a:ext uri="{FF2B5EF4-FFF2-40B4-BE49-F238E27FC236}">
                <a16:creationId xmlns:a16="http://schemas.microsoft.com/office/drawing/2014/main" id="{F366B16A-69C2-D6ED-1543-D22574DB3CD7}"/>
              </a:ext>
            </a:extLst>
          </p:cNvPr>
          <p:cNvSpPr/>
          <p:nvPr/>
        </p:nvSpPr>
        <p:spPr>
          <a:xfrm>
            <a:off x="5000322" y="4690930"/>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14" name="Oval 13">
            <a:extLst>
              <a:ext uri="{FF2B5EF4-FFF2-40B4-BE49-F238E27FC236}">
                <a16:creationId xmlns:a16="http://schemas.microsoft.com/office/drawing/2014/main" id="{9297B959-C3C9-8B48-B0C6-1C552E44613E}"/>
              </a:ext>
            </a:extLst>
          </p:cNvPr>
          <p:cNvSpPr/>
          <p:nvPr/>
        </p:nvSpPr>
        <p:spPr>
          <a:xfrm>
            <a:off x="7461612" y="425623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6</a:t>
            </a:r>
          </a:p>
        </p:txBody>
      </p:sp>
      <p:sp>
        <p:nvSpPr>
          <p:cNvPr id="18" name="Oval 17">
            <a:extLst>
              <a:ext uri="{FF2B5EF4-FFF2-40B4-BE49-F238E27FC236}">
                <a16:creationId xmlns:a16="http://schemas.microsoft.com/office/drawing/2014/main" id="{093F9A2B-9855-0CC9-8C69-BDB43E2BCF89}"/>
              </a:ext>
            </a:extLst>
          </p:cNvPr>
          <p:cNvSpPr/>
          <p:nvPr/>
        </p:nvSpPr>
        <p:spPr>
          <a:xfrm>
            <a:off x="9612048" y="164681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1" name="Oval 20">
            <a:extLst>
              <a:ext uri="{FF2B5EF4-FFF2-40B4-BE49-F238E27FC236}">
                <a16:creationId xmlns:a16="http://schemas.microsoft.com/office/drawing/2014/main" id="{E268EFA0-CC2D-E63A-89AC-88B5136CB9E1}"/>
              </a:ext>
            </a:extLst>
          </p:cNvPr>
          <p:cNvSpPr/>
          <p:nvPr/>
        </p:nvSpPr>
        <p:spPr>
          <a:xfrm>
            <a:off x="4588297" y="1725699"/>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55" name="TextBox 54">
            <a:extLst>
              <a:ext uri="{FF2B5EF4-FFF2-40B4-BE49-F238E27FC236}">
                <a16:creationId xmlns:a16="http://schemas.microsoft.com/office/drawing/2014/main" id="{01EB2D47-47A3-EC82-9138-7EB0D0753759}"/>
              </a:ext>
            </a:extLst>
          </p:cNvPr>
          <p:cNvSpPr txBox="1"/>
          <p:nvPr/>
        </p:nvSpPr>
        <p:spPr>
          <a:xfrm>
            <a:off x="4904929" y="6260844"/>
            <a:ext cx="2730337" cy="153888"/>
          </a:xfrm>
          <a:prstGeom prst="rect">
            <a:avLst/>
          </a:prstGeom>
          <a:noFill/>
        </p:spPr>
        <p:txBody>
          <a:bodyPr wrap="square" rtlCol="0">
            <a:spAutoFit/>
          </a:bodyPr>
          <a:lstStyle/>
          <a:p>
            <a:r>
              <a:rPr lang="en-US" sz="400" u="sng">
                <a:solidFill>
                  <a:srgbClr val="0000FF"/>
                </a:solidFill>
                <a:effectLst/>
                <a:latin typeface="Arial" panose="020B0604020202020204" pitchFamily="34" charset="0"/>
                <a:ea typeface="Arial" panose="020B0604020202020204" pitchFamily="34" charset="0"/>
                <a:hlinkClick r:id="rId11"/>
              </a:rPr>
              <a:t>https://www.ikea.com/au/en/customer-service/mobile-apps/say-hej-to-ikea-place-pub1f8af050</a:t>
            </a:r>
            <a:endParaRPr lang="en-US" sz="400"/>
          </a:p>
        </p:txBody>
      </p:sp>
      <p:sp>
        <p:nvSpPr>
          <p:cNvPr id="6" name="TextBox 5">
            <a:extLst>
              <a:ext uri="{FF2B5EF4-FFF2-40B4-BE49-F238E27FC236}">
                <a16:creationId xmlns:a16="http://schemas.microsoft.com/office/drawing/2014/main" id="{FE547265-F1E3-B9E0-4EE4-AEAD0C20F36A}"/>
              </a:ext>
            </a:extLst>
          </p:cNvPr>
          <p:cNvSpPr txBox="1"/>
          <p:nvPr/>
        </p:nvSpPr>
        <p:spPr>
          <a:xfrm>
            <a:off x="202653" y="3690921"/>
            <a:ext cx="4603294" cy="646331"/>
          </a:xfrm>
          <a:prstGeom prst="rect">
            <a:avLst/>
          </a:prstGeom>
          <a:noFill/>
        </p:spPr>
        <p:txBody>
          <a:bodyPr wrap="square" lIns="91440" tIns="45720" rIns="91440" bIns="45720" rtlCol="0" anchor="t">
            <a:spAutoFit/>
          </a:bodyPr>
          <a:lstStyle/>
          <a:p>
            <a:r>
              <a:rPr lang="en-US" dirty="0"/>
              <a:t>7. Others: Depth, hand, eye, body, head, controller tracking</a:t>
            </a:r>
          </a:p>
        </p:txBody>
      </p:sp>
      <p:grpSp>
        <p:nvGrpSpPr>
          <p:cNvPr id="7" name="Group 6">
            <a:extLst>
              <a:ext uri="{FF2B5EF4-FFF2-40B4-BE49-F238E27FC236}">
                <a16:creationId xmlns:a16="http://schemas.microsoft.com/office/drawing/2014/main" id="{7B1E920C-CF24-4B0D-ACD6-61F35149CCE7}"/>
              </a:ext>
            </a:extLst>
          </p:cNvPr>
          <p:cNvGrpSpPr/>
          <p:nvPr/>
        </p:nvGrpSpPr>
        <p:grpSpPr>
          <a:xfrm>
            <a:off x="95202" y="110946"/>
            <a:ext cx="9551910" cy="1542567"/>
            <a:chOff x="95202" y="110946"/>
            <a:chExt cx="9551910" cy="1542567"/>
          </a:xfrm>
        </p:grpSpPr>
        <p:sp>
          <p:nvSpPr>
            <p:cNvPr id="8" name="TextBox 7">
              <a:extLst>
                <a:ext uri="{FF2B5EF4-FFF2-40B4-BE49-F238E27FC236}">
                  <a16:creationId xmlns:a16="http://schemas.microsoft.com/office/drawing/2014/main" id="{3FD1CE54-172E-B9AF-0620-67A9811F952A}"/>
                </a:ext>
              </a:extLst>
            </p:cNvPr>
            <p:cNvSpPr txBox="1"/>
            <p:nvPr/>
          </p:nvSpPr>
          <p:spPr>
            <a:xfrm>
              <a:off x="95202" y="391629"/>
              <a:ext cx="9551910" cy="1261884"/>
            </a:xfrm>
            <a:prstGeom prst="rect">
              <a:avLst/>
            </a:prstGeom>
            <a:noFill/>
          </p:spPr>
          <p:txBody>
            <a:bodyPr wrap="none" rtlCol="0">
              <a:spAutoFit/>
            </a:bodyPr>
            <a:lstStyle/>
            <a:p>
              <a:r>
                <a:rPr lang="en-US" sz="2800" b="1" dirty="0">
                  <a:solidFill>
                    <a:srgbClr val="A100FF"/>
                  </a:solidFill>
                </a:rPr>
                <a:t>AR: How Does It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Two technologies underlie AR: </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Tracking engine = Tracking the location + orientation of a physical object/ environment from live camera feed.</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Rendering engine = Displaying a virtual object as anchored to the physical object/ environment</a:t>
              </a:r>
              <a:endParaRPr kumimoji="0" lang="en-US" sz="1600" b="0" i="1"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AB7D387-AB95-A001-5A0A-C1CB5A57576F}"/>
                </a:ext>
              </a:extLst>
            </p:cNvPr>
            <p:cNvGrpSpPr/>
            <p:nvPr/>
          </p:nvGrpSpPr>
          <p:grpSpPr>
            <a:xfrm>
              <a:off x="165824" y="110946"/>
              <a:ext cx="7562100" cy="324000"/>
              <a:chOff x="165824" y="85547"/>
              <a:chExt cx="5465613" cy="252013"/>
            </a:xfrm>
          </p:grpSpPr>
          <p:sp>
            <p:nvSpPr>
              <p:cNvPr id="10" name="Arrow: Pentagon 9">
                <a:extLst>
                  <a:ext uri="{FF2B5EF4-FFF2-40B4-BE49-F238E27FC236}">
                    <a16:creationId xmlns:a16="http://schemas.microsoft.com/office/drawing/2014/main" id="{25DD9B6E-50FB-0462-5C47-94A9DB739C5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11" name="Arrow: Chevron 10">
                <a:extLst>
                  <a:ext uri="{FF2B5EF4-FFF2-40B4-BE49-F238E27FC236}">
                    <a16:creationId xmlns:a16="http://schemas.microsoft.com/office/drawing/2014/main" id="{259F53DF-611E-65D7-FB39-01145F12C0C6}"/>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2" name="Arrow: Chevron 11">
                <a:extLst>
                  <a:ext uri="{FF2B5EF4-FFF2-40B4-BE49-F238E27FC236}">
                    <a16:creationId xmlns:a16="http://schemas.microsoft.com/office/drawing/2014/main" id="{037FFDF7-99CE-8CE8-B6F3-EF86E4346A8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3" name="Arrow: Chevron 12">
                <a:extLst>
                  <a:ext uri="{FF2B5EF4-FFF2-40B4-BE49-F238E27FC236}">
                    <a16:creationId xmlns:a16="http://schemas.microsoft.com/office/drawing/2014/main" id="{AD33A2EA-F733-E6C7-BAA2-D1383EEFC3E9}"/>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6" name="Arrow: Chevron 15">
                <a:extLst>
                  <a:ext uri="{FF2B5EF4-FFF2-40B4-BE49-F238E27FC236}">
                    <a16:creationId xmlns:a16="http://schemas.microsoft.com/office/drawing/2014/main" id="{A8BC7941-AF69-2AAD-F551-F58691AF67A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pic>
        <p:nvPicPr>
          <p:cNvPr id="17" name="Online Media 12" title="Microsoft HoloLens 2: Partner Spotlight with VisualLive and NOX Innovations">
            <a:hlinkClick r:id="" action="ppaction://media"/>
            <a:extLst>
              <a:ext uri="{FF2B5EF4-FFF2-40B4-BE49-F238E27FC236}">
                <a16:creationId xmlns:a16="http://schemas.microsoft.com/office/drawing/2014/main" id="{E7DA38AF-0439-88C2-0CB4-DC3368B5E8BC}"/>
              </a:ext>
            </a:extLst>
          </p:cNvPr>
          <p:cNvPicPr>
            <a:picLocks noRot="1" noChangeAspect="1"/>
          </p:cNvPicPr>
          <p:nvPr>
            <a:videoFile r:link="rId2"/>
          </p:nvPr>
        </p:nvPicPr>
        <p:blipFill>
          <a:blip r:embed="rId12"/>
          <a:stretch>
            <a:fillRect/>
          </a:stretch>
        </p:blipFill>
        <p:spPr>
          <a:xfrm>
            <a:off x="748852" y="4416325"/>
            <a:ext cx="4065239" cy="2296860"/>
          </a:xfrm>
          <a:prstGeom prst="rect">
            <a:avLst/>
          </a:prstGeom>
        </p:spPr>
      </p:pic>
      <p:pic>
        <p:nvPicPr>
          <p:cNvPr id="23" name="Online Media 22" title="Microsoft HoloLens: Partner Spotlight with Black Marble">
            <a:hlinkClick r:id="" action="ppaction://media"/>
            <a:extLst>
              <a:ext uri="{FF2B5EF4-FFF2-40B4-BE49-F238E27FC236}">
                <a16:creationId xmlns:a16="http://schemas.microsoft.com/office/drawing/2014/main" id="{AB5D545D-B077-D073-2B14-A47E7157C49B}"/>
              </a:ext>
            </a:extLst>
          </p:cNvPr>
          <p:cNvPicPr>
            <a:picLocks noRot="1" noChangeAspect="1"/>
          </p:cNvPicPr>
          <p:nvPr>
            <a:videoFile r:link="rId3"/>
          </p:nvPr>
        </p:nvPicPr>
        <p:blipFill>
          <a:blip r:embed="rId13"/>
          <a:stretch>
            <a:fillRect/>
          </a:stretch>
        </p:blipFill>
        <p:spPr>
          <a:xfrm>
            <a:off x="7840093" y="4342344"/>
            <a:ext cx="4065239" cy="2296860"/>
          </a:xfrm>
          <a:prstGeom prst="rect">
            <a:avLst/>
          </a:prstGeom>
        </p:spPr>
      </p:pic>
    </p:spTree>
    <p:extLst>
      <p:ext uri="{BB962C8B-B14F-4D97-AF65-F5344CB8AC3E}">
        <p14:creationId xmlns:p14="http://schemas.microsoft.com/office/powerpoint/2010/main" val="191923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32"/>
                </p:tgtEl>
              </p:cMediaNode>
            </p:video>
            <p:video>
              <p:cMediaNode vol="80000">
                <p:cTn id="54" fill="hold" display="0">
                  <p:stCondLst>
                    <p:cond delay="indefinite"/>
                  </p:stCondLst>
                </p:cTn>
                <p:tgtEl>
                  <p:spTgt spid="17"/>
                </p:tgtEl>
              </p:cMediaNode>
            </p:video>
            <p:video>
              <p:cMediaNode vol="80000">
                <p:cTn id="55" fill="hold" display="0">
                  <p:stCondLst>
                    <p:cond delay="indefinite"/>
                  </p:stCondLst>
                </p:cTn>
                <p:tgtEl>
                  <p:spTgt spid="23"/>
                </p:tgtEl>
              </p:cMediaNode>
            </p:video>
          </p:childTnLst>
        </p:cTn>
      </p:par>
    </p:tnLst>
    <p:bldLst>
      <p:bldP spid="29" grpId="0"/>
      <p:bldP spid="30" grpId="0"/>
      <p:bldP spid="35" grpId="0"/>
      <p:bldP spid="36" grpId="0"/>
      <p:bldP spid="37" grpId="0"/>
      <p:bldP spid="38" grpId="0"/>
      <p:bldP spid="2" grpId="0" animBg="1"/>
      <p:bldP spid="4" grpId="0" animBg="1"/>
      <p:bldP spid="14" grpId="0" animBg="1"/>
      <p:bldP spid="18" grpId="0" animBg="1"/>
      <p:bldP spid="21" grpId="0" animBg="1"/>
      <p:bldP spid="5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EDA6A87-8957-B2E5-99BB-588D46C1C032}"/>
              </a:ext>
            </a:extLst>
          </p:cNvPr>
          <p:cNvSpPr/>
          <p:nvPr/>
        </p:nvSpPr>
        <p:spPr>
          <a:xfrm>
            <a:off x="256871" y="1115280"/>
            <a:ext cx="3132000" cy="28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F306E-17A7-4493-E90E-6B96072940C0}"/>
              </a:ext>
            </a:extLst>
          </p:cNvPr>
          <p:cNvSpPr/>
          <p:nvPr/>
        </p:nvSpPr>
        <p:spPr>
          <a:xfrm>
            <a:off x="256871" y="848127"/>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DISCOVER</a:t>
            </a:r>
          </a:p>
        </p:txBody>
      </p:sp>
      <p:sp>
        <p:nvSpPr>
          <p:cNvPr id="38" name="TextBox 37">
            <a:extLst>
              <a:ext uri="{FF2B5EF4-FFF2-40B4-BE49-F238E27FC236}">
                <a16:creationId xmlns:a16="http://schemas.microsoft.com/office/drawing/2014/main" id="{F58BA1A0-FE35-2A5F-6D67-119A25014328}"/>
              </a:ext>
            </a:extLst>
          </p:cNvPr>
          <p:cNvSpPr txBox="1"/>
          <p:nvPr/>
        </p:nvSpPr>
        <p:spPr>
          <a:xfrm>
            <a:off x="95202" y="277329"/>
            <a:ext cx="8572603" cy="523220"/>
          </a:xfrm>
          <a:prstGeom prst="rect">
            <a:avLst/>
          </a:prstGeom>
          <a:noFill/>
        </p:spPr>
        <p:txBody>
          <a:bodyPr wrap="none" rtlCol="0">
            <a:spAutoFit/>
          </a:bodyPr>
          <a:lstStyle/>
          <a:p>
            <a:r>
              <a:rPr lang="en-US" sz="2800" b="1">
                <a:solidFill>
                  <a:srgbClr val="A100FF"/>
                </a:solidFill>
              </a:rPr>
              <a:t>AR Implementation Framework (ARIF) High-Level Design</a:t>
            </a:r>
          </a:p>
        </p:txBody>
      </p:sp>
      <p:sp>
        <p:nvSpPr>
          <p:cNvPr id="14" name="Arrow: Pentagon 13">
            <a:extLst>
              <a:ext uri="{FF2B5EF4-FFF2-40B4-BE49-F238E27FC236}">
                <a16:creationId xmlns:a16="http://schemas.microsoft.com/office/drawing/2014/main" id="{75E45E77-1673-D216-6D35-2066608B38A5}"/>
              </a:ext>
            </a:extLst>
          </p:cNvPr>
          <p:cNvSpPr/>
          <p:nvPr/>
        </p:nvSpPr>
        <p:spPr>
          <a:xfrm>
            <a:off x="317768" y="1139843"/>
            <a:ext cx="1548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Define problem</a:t>
            </a:r>
          </a:p>
        </p:txBody>
      </p:sp>
      <p:sp>
        <p:nvSpPr>
          <p:cNvPr id="20" name="Arrow: Chevron 19">
            <a:extLst>
              <a:ext uri="{FF2B5EF4-FFF2-40B4-BE49-F238E27FC236}">
                <a16:creationId xmlns:a16="http://schemas.microsoft.com/office/drawing/2014/main" id="{4A9A9934-EF1A-FE40-3B7B-DBB856FF2E82}"/>
              </a:ext>
            </a:extLst>
          </p:cNvPr>
          <p:cNvSpPr/>
          <p:nvPr/>
        </p:nvSpPr>
        <p:spPr>
          <a:xfrm>
            <a:off x="1696204" y="1139843"/>
            <a:ext cx="165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22" name="Rectangle 21">
            <a:extLst>
              <a:ext uri="{FF2B5EF4-FFF2-40B4-BE49-F238E27FC236}">
                <a16:creationId xmlns:a16="http://schemas.microsoft.com/office/drawing/2014/main" id="{15B8FE6F-2BAF-7B89-A228-B0D1A3318449}"/>
              </a:ext>
            </a:extLst>
          </p:cNvPr>
          <p:cNvSpPr/>
          <p:nvPr/>
        </p:nvSpPr>
        <p:spPr>
          <a:xfrm>
            <a:off x="8295531" y="1101141"/>
            <a:ext cx="1224000" cy="28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8295531" y="842352"/>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78" name="Arrow: Pentagon 77">
            <a:extLst>
              <a:ext uri="{FF2B5EF4-FFF2-40B4-BE49-F238E27FC236}">
                <a16:creationId xmlns:a16="http://schemas.microsoft.com/office/drawing/2014/main" id="{47DC3520-8266-B596-7203-D1117C3288B1}"/>
              </a:ext>
            </a:extLst>
          </p:cNvPr>
          <p:cNvSpPr/>
          <p:nvPr/>
        </p:nvSpPr>
        <p:spPr>
          <a:xfrm>
            <a:off x="8355276" y="1139843"/>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Develop</a:t>
            </a:r>
          </a:p>
          <a:p>
            <a:pPr algn="ctr"/>
            <a:r>
              <a:rPr lang="en-US" sz="1200" b="1">
                <a:solidFill>
                  <a:schemeClr val="tx1"/>
                </a:solidFill>
              </a:rPr>
              <a:t>AR app</a:t>
            </a:r>
          </a:p>
        </p:txBody>
      </p:sp>
      <p:sp>
        <p:nvSpPr>
          <p:cNvPr id="83" name="Rectangle 82">
            <a:extLst>
              <a:ext uri="{FF2B5EF4-FFF2-40B4-BE49-F238E27FC236}">
                <a16:creationId xmlns:a16="http://schemas.microsoft.com/office/drawing/2014/main" id="{F88A2B2F-A066-E145-9FB8-7AD884E097DC}"/>
              </a:ext>
            </a:extLst>
          </p:cNvPr>
          <p:cNvSpPr/>
          <p:nvPr/>
        </p:nvSpPr>
        <p:spPr>
          <a:xfrm>
            <a:off x="8355281" y="1669453"/>
            <a:ext cx="1152000" cy="223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F5480A7-2879-9643-CD35-995E4AB3A1AE}"/>
              </a:ext>
            </a:extLst>
          </p:cNvPr>
          <p:cNvSpPr txBox="1"/>
          <p:nvPr/>
        </p:nvSpPr>
        <p:spPr>
          <a:xfrm flipH="1">
            <a:off x="8321633" y="1631728"/>
            <a:ext cx="1224000" cy="1015663"/>
          </a:xfrm>
          <a:prstGeom prst="rect">
            <a:avLst/>
          </a:prstGeom>
          <a:noFill/>
        </p:spPr>
        <p:txBody>
          <a:bodyPr wrap="square" rtlCol="0">
            <a:spAutoFit/>
          </a:bodyPr>
          <a:lstStyle/>
          <a:p>
            <a:r>
              <a:rPr lang="en-US" sz="1000" b="1" dirty="0"/>
              <a:t>Requirements: </a:t>
            </a:r>
          </a:p>
          <a:p>
            <a:r>
              <a:rPr lang="en-US" sz="1000" dirty="0"/>
              <a:t>1. Flexible architecture for maintainability, agility, and time-to-market (CR8)</a:t>
            </a:r>
          </a:p>
        </p:txBody>
      </p:sp>
      <p:sp>
        <p:nvSpPr>
          <p:cNvPr id="40" name="Rectangle 39">
            <a:extLst>
              <a:ext uri="{FF2B5EF4-FFF2-40B4-BE49-F238E27FC236}">
                <a16:creationId xmlns:a16="http://schemas.microsoft.com/office/drawing/2014/main" id="{65ED1FA8-2C8B-599D-8EE2-BFE7959F136D}"/>
              </a:ext>
            </a:extLst>
          </p:cNvPr>
          <p:cNvSpPr/>
          <p:nvPr/>
        </p:nvSpPr>
        <p:spPr>
          <a:xfrm>
            <a:off x="9550696" y="1101142"/>
            <a:ext cx="1188000" cy="28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4656C4-8456-0C07-EDE9-32002483EB5D}"/>
              </a:ext>
            </a:extLst>
          </p:cNvPr>
          <p:cNvSpPr/>
          <p:nvPr/>
        </p:nvSpPr>
        <p:spPr>
          <a:xfrm>
            <a:off x="9550696" y="842352"/>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35" name="Arrow: Pentagon 34">
            <a:extLst>
              <a:ext uri="{FF2B5EF4-FFF2-40B4-BE49-F238E27FC236}">
                <a16:creationId xmlns:a16="http://schemas.microsoft.com/office/drawing/2014/main" id="{BE7C906C-39AF-E8F7-111F-BE070D3199B5}"/>
              </a:ext>
            </a:extLst>
          </p:cNvPr>
          <p:cNvSpPr/>
          <p:nvPr/>
        </p:nvSpPr>
        <p:spPr>
          <a:xfrm>
            <a:off x="9603994" y="1139843"/>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Deploy AR app</a:t>
            </a:r>
          </a:p>
        </p:txBody>
      </p:sp>
      <p:sp>
        <p:nvSpPr>
          <p:cNvPr id="37" name="Rectangle 36">
            <a:extLst>
              <a:ext uri="{FF2B5EF4-FFF2-40B4-BE49-F238E27FC236}">
                <a16:creationId xmlns:a16="http://schemas.microsoft.com/office/drawing/2014/main" id="{3638B3B2-AF4C-02B7-8849-70F1B8C54511}"/>
              </a:ext>
            </a:extLst>
          </p:cNvPr>
          <p:cNvSpPr/>
          <p:nvPr/>
        </p:nvSpPr>
        <p:spPr>
          <a:xfrm>
            <a:off x="9603946" y="1669454"/>
            <a:ext cx="1116000" cy="223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4186494-2F82-7ACB-64F6-CC699EE4E657}"/>
              </a:ext>
            </a:extLst>
          </p:cNvPr>
          <p:cNvSpPr txBox="1"/>
          <p:nvPr/>
        </p:nvSpPr>
        <p:spPr>
          <a:xfrm flipH="1">
            <a:off x="9561759" y="1638876"/>
            <a:ext cx="1188000" cy="1923604"/>
          </a:xfrm>
          <a:prstGeom prst="rect">
            <a:avLst/>
          </a:prstGeom>
          <a:noFill/>
        </p:spPr>
        <p:txBody>
          <a:bodyPr wrap="square" rtlCol="0">
            <a:spAutoFit/>
          </a:bodyPr>
          <a:lstStyle/>
          <a:p>
            <a:r>
              <a:rPr lang="en-US" sz="1000" b="1"/>
              <a:t>Requirements:</a:t>
            </a:r>
          </a:p>
          <a:p>
            <a:r>
              <a:rPr lang="en-US" sz="1000"/>
              <a:t>1. CI/CD pipelines (CR9)</a:t>
            </a:r>
          </a:p>
          <a:p>
            <a:endParaRPr lang="en-US" sz="300" u="sng"/>
          </a:p>
          <a:p>
            <a:r>
              <a:rPr lang="en-US" sz="1000"/>
              <a:t>2. Design for cost optimization (CR10)</a:t>
            </a:r>
          </a:p>
          <a:p>
            <a:endParaRPr lang="en-US" sz="300" u="sng"/>
          </a:p>
          <a:p>
            <a:r>
              <a:rPr lang="en-US" sz="1000"/>
              <a:t>3. Design for performance (CR12)</a:t>
            </a:r>
          </a:p>
          <a:p>
            <a:endParaRPr lang="en-US" sz="300" u="sng"/>
          </a:p>
          <a:p>
            <a:r>
              <a:rPr lang="en-US" sz="1000"/>
              <a:t>4. Design for security (CR13)</a:t>
            </a:r>
          </a:p>
        </p:txBody>
      </p:sp>
      <p:sp>
        <p:nvSpPr>
          <p:cNvPr id="48" name="Rectangle 47">
            <a:extLst>
              <a:ext uri="{FF2B5EF4-FFF2-40B4-BE49-F238E27FC236}">
                <a16:creationId xmlns:a16="http://schemas.microsoft.com/office/drawing/2014/main" id="{FEA85181-A07F-0DE8-68F6-A61BD9A68810}"/>
              </a:ext>
            </a:extLst>
          </p:cNvPr>
          <p:cNvSpPr/>
          <p:nvPr/>
        </p:nvSpPr>
        <p:spPr>
          <a:xfrm>
            <a:off x="3421857" y="767226"/>
            <a:ext cx="8532187" cy="3240000"/>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F65AD78A-D386-B6E4-3EBF-3C7F6A905024}"/>
              </a:ext>
            </a:extLst>
          </p:cNvPr>
          <p:cNvGrpSpPr/>
          <p:nvPr/>
        </p:nvGrpSpPr>
        <p:grpSpPr>
          <a:xfrm>
            <a:off x="11020674" y="360282"/>
            <a:ext cx="720852" cy="444288"/>
            <a:chOff x="11351218" y="697426"/>
            <a:chExt cx="720852" cy="444288"/>
          </a:xfrm>
        </p:grpSpPr>
        <p:grpSp>
          <p:nvGrpSpPr>
            <p:cNvPr id="67" name="Group 66">
              <a:extLst>
                <a:ext uri="{FF2B5EF4-FFF2-40B4-BE49-F238E27FC236}">
                  <a16:creationId xmlns:a16="http://schemas.microsoft.com/office/drawing/2014/main" id="{25AE5CA0-3CBC-B1A8-363E-5DCB0692580F}"/>
                </a:ext>
              </a:extLst>
            </p:cNvPr>
            <p:cNvGrpSpPr/>
            <p:nvPr/>
          </p:nvGrpSpPr>
          <p:grpSpPr>
            <a:xfrm>
              <a:off x="11351218" y="697426"/>
              <a:ext cx="720852" cy="444288"/>
              <a:chOff x="10388694" y="528981"/>
              <a:chExt cx="720852" cy="444288"/>
            </a:xfrm>
          </p:grpSpPr>
          <p:sp>
            <p:nvSpPr>
              <p:cNvPr id="51" name="Arrow: Curved Right 50">
                <a:extLst>
                  <a:ext uri="{FF2B5EF4-FFF2-40B4-BE49-F238E27FC236}">
                    <a16:creationId xmlns:a16="http://schemas.microsoft.com/office/drawing/2014/main" id="{AA7B4B35-3F28-F525-A526-517AEA227993}"/>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Right 55">
                <a:extLst>
                  <a:ext uri="{FF2B5EF4-FFF2-40B4-BE49-F238E27FC236}">
                    <a16:creationId xmlns:a16="http://schemas.microsoft.com/office/drawing/2014/main" id="{B4247FA4-8A20-60B1-C777-6F8B00466177}"/>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0" name="TextBox 69">
              <a:extLst>
                <a:ext uri="{FF2B5EF4-FFF2-40B4-BE49-F238E27FC236}">
                  <a16:creationId xmlns:a16="http://schemas.microsoft.com/office/drawing/2014/main" id="{97F911F0-470B-C67C-3B3B-B81853E26987}"/>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sp>
        <p:nvSpPr>
          <p:cNvPr id="81" name="Rectangle 80">
            <a:extLst>
              <a:ext uri="{FF2B5EF4-FFF2-40B4-BE49-F238E27FC236}">
                <a16:creationId xmlns:a16="http://schemas.microsoft.com/office/drawing/2014/main" id="{4445CAED-AD6E-87E9-BE0F-5C24879138C2}"/>
              </a:ext>
            </a:extLst>
          </p:cNvPr>
          <p:cNvSpPr/>
          <p:nvPr/>
        </p:nvSpPr>
        <p:spPr>
          <a:xfrm>
            <a:off x="317768" y="1669453"/>
            <a:ext cx="1332000" cy="2268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50C4F94-ADA3-F73E-D412-7482EE6D44B4}"/>
              </a:ext>
            </a:extLst>
          </p:cNvPr>
          <p:cNvSpPr txBox="1"/>
          <p:nvPr/>
        </p:nvSpPr>
        <p:spPr>
          <a:xfrm flipH="1">
            <a:off x="268287" y="1632358"/>
            <a:ext cx="1474006" cy="2477601"/>
          </a:xfrm>
          <a:prstGeom prst="rect">
            <a:avLst/>
          </a:prstGeom>
          <a:noFill/>
        </p:spPr>
        <p:txBody>
          <a:bodyPr wrap="square" rtlCol="0">
            <a:spAutoFit/>
          </a:bodyPr>
          <a:lstStyle/>
          <a:p>
            <a:r>
              <a:rPr lang="en-US" sz="1000" b="1" dirty="0"/>
              <a:t>Sub-activities:</a:t>
            </a:r>
          </a:p>
          <a:p>
            <a:r>
              <a:rPr lang="en-US" sz="1000" dirty="0"/>
              <a:t>1. Define user personas + map user journey to identify desired outcomes and value drivers (CR3)</a:t>
            </a:r>
          </a:p>
          <a:p>
            <a:endParaRPr lang="en-US" sz="500" dirty="0"/>
          </a:p>
          <a:p>
            <a:r>
              <a:rPr lang="en-US" sz="1000" dirty="0"/>
              <a:t>2. Define KPIs (CR3)</a:t>
            </a:r>
          </a:p>
          <a:p>
            <a:endParaRPr lang="en-US" sz="500" dirty="0"/>
          </a:p>
          <a:p>
            <a:r>
              <a:rPr lang="en-US" sz="1000" dirty="0"/>
              <a:t>3. Identify process requirements (CR1)</a:t>
            </a:r>
          </a:p>
          <a:p>
            <a:endParaRPr lang="en-US" sz="500" dirty="0"/>
          </a:p>
          <a:p>
            <a:r>
              <a:rPr lang="en-US" sz="1000" dirty="0"/>
              <a:t>4. Conduct a risk assessment: (non)-psychological risks (CR14) </a:t>
            </a:r>
          </a:p>
          <a:p>
            <a:endParaRPr lang="en-US" sz="500" u="sng" dirty="0"/>
          </a:p>
        </p:txBody>
      </p:sp>
      <p:sp>
        <p:nvSpPr>
          <p:cNvPr id="3" name="Rectangle 2">
            <a:extLst>
              <a:ext uri="{FF2B5EF4-FFF2-40B4-BE49-F238E27FC236}">
                <a16:creationId xmlns:a16="http://schemas.microsoft.com/office/drawing/2014/main" id="{AC3F23CD-887B-60D7-FA2E-0CA3FCDA3BDB}"/>
              </a:ext>
            </a:extLst>
          </p:cNvPr>
          <p:cNvSpPr/>
          <p:nvPr/>
        </p:nvSpPr>
        <p:spPr>
          <a:xfrm>
            <a:off x="256871" y="4077329"/>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8FB0BE-A508-B7D2-4448-99E522A3903D}"/>
              </a:ext>
            </a:extLst>
          </p:cNvPr>
          <p:cNvSpPr/>
          <p:nvPr/>
        </p:nvSpPr>
        <p:spPr>
          <a:xfrm>
            <a:off x="3464999" y="4077329"/>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77A56C-FC36-9CD0-0624-B614446BB0F8}"/>
              </a:ext>
            </a:extLst>
          </p:cNvPr>
          <p:cNvSpPr/>
          <p:nvPr/>
        </p:nvSpPr>
        <p:spPr>
          <a:xfrm>
            <a:off x="8295531" y="4077329"/>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C7578D7-357F-CF7B-CD1B-625BA88DFF72}"/>
              </a:ext>
            </a:extLst>
          </p:cNvPr>
          <p:cNvSpPr/>
          <p:nvPr/>
        </p:nvSpPr>
        <p:spPr>
          <a:xfrm>
            <a:off x="9550696" y="4077329"/>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21EED4-CD76-205C-C253-F6F0B47E42AB}"/>
              </a:ext>
            </a:extLst>
          </p:cNvPr>
          <p:cNvSpPr/>
          <p:nvPr/>
        </p:nvSpPr>
        <p:spPr>
          <a:xfrm>
            <a:off x="10769573" y="4077329"/>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88BF6B4-B2EC-C84E-B495-DAB53E33D1E7}"/>
              </a:ext>
            </a:extLst>
          </p:cNvPr>
          <p:cNvSpPr txBox="1"/>
          <p:nvPr/>
        </p:nvSpPr>
        <p:spPr>
          <a:xfrm>
            <a:off x="272871" y="4070547"/>
            <a:ext cx="3132000" cy="720000"/>
          </a:xfrm>
          <a:prstGeom prst="rect">
            <a:avLst/>
          </a:prstGeom>
          <a:noFill/>
        </p:spPr>
        <p:txBody>
          <a:bodyPr wrap="square" numCol="2" rtlCol="0">
            <a:spAutoFit/>
          </a:bodyPr>
          <a:lstStyle/>
          <a:p>
            <a:r>
              <a:rPr lang="en-US" sz="1000"/>
              <a:t>1. Stakeholder needs + expectations</a:t>
            </a:r>
          </a:p>
          <a:p>
            <a:r>
              <a:rPr lang="en-US" sz="1000"/>
              <a:t>2. User personas + user journeys</a:t>
            </a:r>
          </a:p>
          <a:p>
            <a:r>
              <a:rPr lang="en-US" sz="1000"/>
              <a:t>3. Prioritized use cases + value drivers + KPIs</a:t>
            </a:r>
          </a:p>
          <a:p>
            <a:r>
              <a:rPr lang="en-US" sz="1000"/>
              <a:t>4. Use case requirements</a:t>
            </a:r>
          </a:p>
          <a:p>
            <a:r>
              <a:rPr lang="en-US" sz="1000"/>
              <a:t>5. Risk assessment</a:t>
            </a:r>
          </a:p>
        </p:txBody>
      </p:sp>
      <p:sp>
        <p:nvSpPr>
          <p:cNvPr id="46" name="TextBox 45">
            <a:extLst>
              <a:ext uri="{FF2B5EF4-FFF2-40B4-BE49-F238E27FC236}">
                <a16:creationId xmlns:a16="http://schemas.microsoft.com/office/drawing/2014/main" id="{019EE74F-EA83-832B-A66E-FF11C4B1E382}"/>
              </a:ext>
            </a:extLst>
          </p:cNvPr>
          <p:cNvSpPr txBox="1"/>
          <p:nvPr/>
        </p:nvSpPr>
        <p:spPr>
          <a:xfrm>
            <a:off x="3447417" y="4070547"/>
            <a:ext cx="4680000" cy="707886"/>
          </a:xfrm>
          <a:prstGeom prst="rect">
            <a:avLst/>
          </a:prstGeom>
          <a:noFill/>
        </p:spPr>
        <p:txBody>
          <a:bodyPr wrap="square" numCol="2" rtlCol="0">
            <a:spAutoFit/>
          </a:bodyPr>
          <a:lstStyle/>
          <a:p>
            <a:r>
              <a:rPr lang="en-US" sz="1000" dirty="0"/>
              <a:t>1. AR platform(s) selection</a:t>
            </a:r>
          </a:p>
          <a:p>
            <a:r>
              <a:rPr lang="en-US" sz="1000" dirty="0"/>
              <a:t>2. AR development tools selection</a:t>
            </a:r>
          </a:p>
          <a:p>
            <a:r>
              <a:rPr lang="en-US" sz="1000" dirty="0"/>
              <a:t>3. Detailed functional/ non-functional requirements</a:t>
            </a:r>
          </a:p>
          <a:p>
            <a:r>
              <a:rPr lang="en-US" sz="1000" dirty="0"/>
              <a:t>4. High-level roadmap of prioritized AR use cases</a:t>
            </a:r>
          </a:p>
          <a:p>
            <a:endParaRPr lang="en-US" sz="1000" dirty="0"/>
          </a:p>
        </p:txBody>
      </p:sp>
      <p:sp>
        <p:nvSpPr>
          <p:cNvPr id="49" name="TextBox 48">
            <a:extLst>
              <a:ext uri="{FF2B5EF4-FFF2-40B4-BE49-F238E27FC236}">
                <a16:creationId xmlns:a16="http://schemas.microsoft.com/office/drawing/2014/main" id="{11A54A49-4A8A-B2BC-5615-63E7DE4DCB95}"/>
              </a:ext>
            </a:extLst>
          </p:cNvPr>
          <p:cNvSpPr txBox="1"/>
          <p:nvPr/>
        </p:nvSpPr>
        <p:spPr>
          <a:xfrm>
            <a:off x="8305272" y="4054170"/>
            <a:ext cx="1224000" cy="553998"/>
          </a:xfrm>
          <a:prstGeom prst="rect">
            <a:avLst/>
          </a:prstGeom>
          <a:noFill/>
        </p:spPr>
        <p:txBody>
          <a:bodyPr wrap="square" rtlCol="0">
            <a:spAutoFit/>
          </a:bodyPr>
          <a:lstStyle/>
          <a:p>
            <a:r>
              <a:rPr lang="en-US" sz="1000"/>
              <a:t>1. Product backlog</a:t>
            </a:r>
          </a:p>
          <a:p>
            <a:r>
              <a:rPr lang="en-US" sz="1000"/>
              <a:t>2. Test cases</a:t>
            </a:r>
          </a:p>
          <a:p>
            <a:r>
              <a:rPr lang="en-US" sz="1000"/>
              <a:t>3. Working MVP</a:t>
            </a:r>
            <a:endParaRPr lang="en-US" sz="1000" b="1"/>
          </a:p>
        </p:txBody>
      </p:sp>
      <p:sp>
        <p:nvSpPr>
          <p:cNvPr id="50" name="TextBox 49">
            <a:extLst>
              <a:ext uri="{FF2B5EF4-FFF2-40B4-BE49-F238E27FC236}">
                <a16:creationId xmlns:a16="http://schemas.microsoft.com/office/drawing/2014/main" id="{799FA20F-1C6A-B480-A332-A3FF57A31DA3}"/>
              </a:ext>
            </a:extLst>
          </p:cNvPr>
          <p:cNvSpPr txBox="1"/>
          <p:nvPr/>
        </p:nvSpPr>
        <p:spPr>
          <a:xfrm>
            <a:off x="9537482" y="4051896"/>
            <a:ext cx="1213137" cy="707886"/>
          </a:xfrm>
          <a:prstGeom prst="rect">
            <a:avLst/>
          </a:prstGeom>
          <a:noFill/>
        </p:spPr>
        <p:txBody>
          <a:bodyPr wrap="square" rtlCol="0">
            <a:spAutoFit/>
          </a:bodyPr>
          <a:lstStyle/>
          <a:p>
            <a:r>
              <a:rPr lang="en-US" sz="1000"/>
              <a:t>1. CI/CD pipelines</a:t>
            </a:r>
          </a:p>
          <a:p>
            <a:r>
              <a:rPr lang="en-US" sz="1000"/>
              <a:t>2. Cloud infrastructure configurations</a:t>
            </a:r>
          </a:p>
        </p:txBody>
      </p:sp>
      <p:sp>
        <p:nvSpPr>
          <p:cNvPr id="54" name="TextBox 53">
            <a:extLst>
              <a:ext uri="{FF2B5EF4-FFF2-40B4-BE49-F238E27FC236}">
                <a16:creationId xmlns:a16="http://schemas.microsoft.com/office/drawing/2014/main" id="{71F1FBE5-1CB4-9DF6-284F-92CA75680B7F}"/>
              </a:ext>
            </a:extLst>
          </p:cNvPr>
          <p:cNvSpPr txBox="1"/>
          <p:nvPr/>
        </p:nvSpPr>
        <p:spPr>
          <a:xfrm>
            <a:off x="1906752" y="1151426"/>
            <a:ext cx="1322731" cy="461665"/>
          </a:xfrm>
          <a:prstGeom prst="rect">
            <a:avLst/>
          </a:prstGeom>
          <a:noFill/>
        </p:spPr>
        <p:txBody>
          <a:bodyPr wrap="square" rtlCol="0">
            <a:spAutoFit/>
          </a:bodyPr>
          <a:lstStyle/>
          <a:p>
            <a:r>
              <a:rPr lang="en-US" sz="1200" b="1">
                <a:solidFill>
                  <a:schemeClr val="tx1"/>
                </a:solidFill>
              </a:rPr>
              <a:t>Assess process suitability for AR</a:t>
            </a:r>
          </a:p>
        </p:txBody>
      </p:sp>
      <p:sp>
        <p:nvSpPr>
          <p:cNvPr id="58" name="Rectangle 57">
            <a:extLst>
              <a:ext uri="{FF2B5EF4-FFF2-40B4-BE49-F238E27FC236}">
                <a16:creationId xmlns:a16="http://schemas.microsoft.com/office/drawing/2014/main" id="{0BBFAE2C-5EC5-8143-4673-E5AB161CE48D}"/>
              </a:ext>
            </a:extLst>
          </p:cNvPr>
          <p:cNvSpPr/>
          <p:nvPr/>
        </p:nvSpPr>
        <p:spPr>
          <a:xfrm rot="16200000">
            <a:off x="-1019041" y="2733107"/>
            <a:ext cx="2340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sp>
        <p:nvSpPr>
          <p:cNvPr id="59" name="Rectangle 58">
            <a:extLst>
              <a:ext uri="{FF2B5EF4-FFF2-40B4-BE49-F238E27FC236}">
                <a16:creationId xmlns:a16="http://schemas.microsoft.com/office/drawing/2014/main" id="{12EDC615-7357-3029-FB45-9C10C19CF783}"/>
              </a:ext>
            </a:extLst>
          </p:cNvPr>
          <p:cNvSpPr/>
          <p:nvPr/>
        </p:nvSpPr>
        <p:spPr>
          <a:xfrm rot="16200000">
            <a:off x="-216613" y="4353202"/>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60" name="TextBox 59">
            <a:extLst>
              <a:ext uri="{FF2B5EF4-FFF2-40B4-BE49-F238E27FC236}">
                <a16:creationId xmlns:a16="http://schemas.microsoft.com/office/drawing/2014/main" id="{56D114BF-F9E2-79C2-5129-F555C58A111F}"/>
              </a:ext>
            </a:extLst>
          </p:cNvPr>
          <p:cNvSpPr txBox="1"/>
          <p:nvPr/>
        </p:nvSpPr>
        <p:spPr>
          <a:xfrm rot="16200000">
            <a:off x="-134277" y="4343749"/>
            <a:ext cx="580608" cy="200055"/>
          </a:xfrm>
          <a:prstGeom prst="rect">
            <a:avLst/>
          </a:prstGeom>
          <a:noFill/>
        </p:spPr>
        <p:txBody>
          <a:bodyPr wrap="none" rtlCol="0">
            <a:spAutoFit/>
          </a:bodyPr>
          <a:lstStyle/>
          <a:p>
            <a:r>
              <a:rPr lang="en-US" sz="700" b="1" dirty="0"/>
              <a:t>OUTCOME</a:t>
            </a:r>
          </a:p>
        </p:txBody>
      </p:sp>
      <p:sp>
        <p:nvSpPr>
          <p:cNvPr id="18" name="Rectangle 17">
            <a:extLst>
              <a:ext uri="{FF2B5EF4-FFF2-40B4-BE49-F238E27FC236}">
                <a16:creationId xmlns:a16="http://schemas.microsoft.com/office/drawing/2014/main" id="{801E518E-233E-D1F6-EC76-856B646CAD6E}"/>
              </a:ext>
            </a:extLst>
          </p:cNvPr>
          <p:cNvSpPr/>
          <p:nvPr/>
        </p:nvSpPr>
        <p:spPr>
          <a:xfrm>
            <a:off x="3464999" y="1105041"/>
            <a:ext cx="4788000" cy="28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3465026" y="842352"/>
            <a:ext cx="4801551"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28" name="Arrow: Pentagon 27">
            <a:extLst>
              <a:ext uri="{FF2B5EF4-FFF2-40B4-BE49-F238E27FC236}">
                <a16:creationId xmlns:a16="http://schemas.microsoft.com/office/drawing/2014/main" id="{B341FA46-D963-931A-5C26-947B59F47977}"/>
              </a:ext>
            </a:extLst>
          </p:cNvPr>
          <p:cNvSpPr/>
          <p:nvPr/>
        </p:nvSpPr>
        <p:spPr>
          <a:xfrm>
            <a:off x="3496660" y="1139843"/>
            <a:ext cx="223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platform suitability:</a:t>
            </a:r>
          </a:p>
          <a:p>
            <a:pPr algn="ctr"/>
            <a:r>
              <a:rPr lang="en-US" sz="900" dirty="0">
                <a:solidFill>
                  <a:schemeClr val="tx1"/>
                </a:solidFill>
              </a:rPr>
              <a:t>WebAR vs. Native AR vs. AR-on-headset</a:t>
            </a:r>
            <a:endParaRPr lang="en-US" sz="7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540464" y="1139843"/>
            <a:ext cx="1584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Assess AR dev. tool suitability</a:t>
            </a:r>
          </a:p>
        </p:txBody>
      </p:sp>
      <p:sp>
        <p:nvSpPr>
          <p:cNvPr id="71" name="Rectangle 70">
            <a:extLst>
              <a:ext uri="{FF2B5EF4-FFF2-40B4-BE49-F238E27FC236}">
                <a16:creationId xmlns:a16="http://schemas.microsoft.com/office/drawing/2014/main" id="{113094EA-2FEE-C884-302E-DE1834184177}"/>
              </a:ext>
            </a:extLst>
          </p:cNvPr>
          <p:cNvSpPr/>
          <p:nvPr/>
        </p:nvSpPr>
        <p:spPr>
          <a:xfrm>
            <a:off x="3506673" y="1669454"/>
            <a:ext cx="1944000" cy="223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65E12401-45E5-2B91-C17C-BD68E1E2C255}"/>
              </a:ext>
            </a:extLst>
          </p:cNvPr>
          <p:cNvSpPr txBox="1"/>
          <p:nvPr/>
        </p:nvSpPr>
        <p:spPr>
          <a:xfrm flipH="1">
            <a:off x="3471893" y="1635403"/>
            <a:ext cx="2052000" cy="600164"/>
          </a:xfrm>
          <a:prstGeom prst="rect">
            <a:avLst/>
          </a:prstGeom>
          <a:noFill/>
        </p:spPr>
        <p:txBody>
          <a:bodyPr wrap="square" rtlCol="0">
            <a:spAutoFit/>
          </a:bodyPr>
          <a:lstStyle/>
          <a:p>
            <a:r>
              <a:rPr lang="en-US" sz="1000" b="1"/>
              <a:t>Selection criteria:</a:t>
            </a:r>
          </a:p>
          <a:p>
            <a:r>
              <a:rPr lang="en-US" sz="1000"/>
              <a:t>1. Usage conditions-specific (CR2)</a:t>
            </a:r>
          </a:p>
          <a:p>
            <a:endParaRPr lang="en-US" sz="300"/>
          </a:p>
          <a:p>
            <a:r>
              <a:rPr lang="en-US" sz="1000"/>
              <a:t>2. Hardware-specific (CR5)</a:t>
            </a:r>
          </a:p>
        </p:txBody>
      </p:sp>
      <p:sp>
        <p:nvSpPr>
          <p:cNvPr id="72" name="Rectangle 71">
            <a:extLst>
              <a:ext uri="{FF2B5EF4-FFF2-40B4-BE49-F238E27FC236}">
                <a16:creationId xmlns:a16="http://schemas.microsoft.com/office/drawing/2014/main" id="{61194D80-B18A-B30F-117A-6C229C685B83}"/>
              </a:ext>
            </a:extLst>
          </p:cNvPr>
          <p:cNvSpPr/>
          <p:nvPr/>
        </p:nvSpPr>
        <p:spPr>
          <a:xfrm>
            <a:off x="5498040" y="1669454"/>
            <a:ext cx="1512001" cy="223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056924F-0E5B-557A-1A42-1EF41DEBE6A5}"/>
              </a:ext>
            </a:extLst>
          </p:cNvPr>
          <p:cNvSpPr txBox="1"/>
          <p:nvPr/>
        </p:nvSpPr>
        <p:spPr>
          <a:xfrm flipH="1">
            <a:off x="5459279" y="1632404"/>
            <a:ext cx="1620003" cy="1508105"/>
          </a:xfrm>
          <a:prstGeom prst="rect">
            <a:avLst/>
          </a:prstGeom>
          <a:noFill/>
        </p:spPr>
        <p:txBody>
          <a:bodyPr wrap="square" rtlCol="0">
            <a:spAutoFit/>
          </a:bodyPr>
          <a:lstStyle/>
          <a:p>
            <a:r>
              <a:rPr lang="en-US" sz="1000" b="1" dirty="0"/>
              <a:t>Selection criteria:</a:t>
            </a:r>
          </a:p>
          <a:p>
            <a:r>
              <a:rPr lang="en-US" sz="1000" dirty="0"/>
              <a:t>1. Tracking capability-specific (CR16)</a:t>
            </a:r>
          </a:p>
          <a:p>
            <a:endParaRPr lang="en-US" sz="300" dirty="0"/>
          </a:p>
          <a:p>
            <a:r>
              <a:rPr lang="en-US" sz="1000" dirty="0"/>
              <a:t>2. Rendering capability-specific (CR17)</a:t>
            </a:r>
          </a:p>
          <a:p>
            <a:endParaRPr lang="en-US" sz="300" dirty="0"/>
          </a:p>
          <a:p>
            <a:endParaRPr lang="en-US" sz="300" dirty="0"/>
          </a:p>
          <a:p>
            <a:r>
              <a:rPr lang="en-US" sz="1000" dirty="0"/>
              <a:t>3. Ease of development (CR6)</a:t>
            </a:r>
          </a:p>
          <a:p>
            <a:endParaRPr lang="en-US" sz="300" dirty="0"/>
          </a:p>
          <a:p>
            <a:r>
              <a:rPr lang="en-US" sz="1000" dirty="0"/>
              <a:t>4. Licensing cost (CR7)</a:t>
            </a:r>
          </a:p>
        </p:txBody>
      </p:sp>
      <p:sp>
        <p:nvSpPr>
          <p:cNvPr id="53" name="Arrow: Chevron 52">
            <a:extLst>
              <a:ext uri="{FF2B5EF4-FFF2-40B4-BE49-F238E27FC236}">
                <a16:creationId xmlns:a16="http://schemas.microsoft.com/office/drawing/2014/main" id="{630A8DC9-96AA-0263-48B9-9E4EB340E33F}"/>
              </a:ext>
            </a:extLst>
          </p:cNvPr>
          <p:cNvSpPr/>
          <p:nvPr/>
        </p:nvSpPr>
        <p:spPr>
          <a:xfrm>
            <a:off x="6954731" y="1139843"/>
            <a:ext cx="129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5" name="TextBox 54">
            <a:extLst>
              <a:ext uri="{FF2B5EF4-FFF2-40B4-BE49-F238E27FC236}">
                <a16:creationId xmlns:a16="http://schemas.microsoft.com/office/drawing/2014/main" id="{48D9332F-8A0D-8E29-BD02-9698CAA61F09}"/>
              </a:ext>
            </a:extLst>
          </p:cNvPr>
          <p:cNvSpPr txBox="1"/>
          <p:nvPr/>
        </p:nvSpPr>
        <p:spPr>
          <a:xfrm>
            <a:off x="7091910" y="1139843"/>
            <a:ext cx="1078648" cy="446276"/>
          </a:xfrm>
          <a:prstGeom prst="rect">
            <a:avLst/>
          </a:prstGeom>
          <a:noFill/>
        </p:spPr>
        <p:txBody>
          <a:bodyPr wrap="square" rtlCol="0">
            <a:spAutoFit/>
          </a:bodyPr>
          <a:lstStyle/>
          <a:p>
            <a:r>
              <a:rPr lang="en-US" sz="1150" b="1">
                <a:solidFill>
                  <a:schemeClr val="tx1"/>
                </a:solidFill>
              </a:rPr>
              <a:t>Refine process requirements</a:t>
            </a:r>
          </a:p>
        </p:txBody>
      </p:sp>
      <p:sp>
        <p:nvSpPr>
          <p:cNvPr id="19" name="Rectangle 18">
            <a:extLst>
              <a:ext uri="{FF2B5EF4-FFF2-40B4-BE49-F238E27FC236}">
                <a16:creationId xmlns:a16="http://schemas.microsoft.com/office/drawing/2014/main" id="{27872C6E-0C6C-8A99-2C47-30D1FEC34AAE}"/>
              </a:ext>
            </a:extLst>
          </p:cNvPr>
          <p:cNvSpPr/>
          <p:nvPr/>
        </p:nvSpPr>
        <p:spPr>
          <a:xfrm>
            <a:off x="10769573" y="1098869"/>
            <a:ext cx="1152000" cy="28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FAA76A-1B88-4A91-C3E8-3C457B628D04}"/>
              </a:ext>
            </a:extLst>
          </p:cNvPr>
          <p:cNvSpPr/>
          <p:nvPr/>
        </p:nvSpPr>
        <p:spPr>
          <a:xfrm>
            <a:off x="10769328" y="839948"/>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VALIDATE</a:t>
            </a:r>
          </a:p>
        </p:txBody>
      </p:sp>
      <p:sp>
        <p:nvSpPr>
          <p:cNvPr id="31" name="Rectangle 30">
            <a:extLst>
              <a:ext uri="{FF2B5EF4-FFF2-40B4-BE49-F238E27FC236}">
                <a16:creationId xmlns:a16="http://schemas.microsoft.com/office/drawing/2014/main" id="{37CB3F92-F51A-E4E5-5E5D-998554E3066C}"/>
              </a:ext>
            </a:extLst>
          </p:cNvPr>
          <p:cNvSpPr/>
          <p:nvPr/>
        </p:nvSpPr>
        <p:spPr>
          <a:xfrm>
            <a:off x="10807613" y="1669453"/>
            <a:ext cx="1080000" cy="223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BD74EAE-7E2A-4A74-CFCB-FE968D0F1D3C}"/>
              </a:ext>
            </a:extLst>
          </p:cNvPr>
          <p:cNvSpPr txBox="1"/>
          <p:nvPr/>
        </p:nvSpPr>
        <p:spPr>
          <a:xfrm flipH="1">
            <a:off x="10780348" y="1635151"/>
            <a:ext cx="1116000" cy="1723549"/>
          </a:xfrm>
          <a:prstGeom prst="rect">
            <a:avLst/>
          </a:prstGeom>
          <a:noFill/>
        </p:spPr>
        <p:txBody>
          <a:bodyPr wrap="square" rtlCol="0">
            <a:spAutoFit/>
          </a:bodyPr>
          <a:lstStyle/>
          <a:p>
            <a:r>
              <a:rPr lang="en-US" sz="1000" b="1" dirty="0"/>
              <a:t>Sub-activities:</a:t>
            </a:r>
          </a:p>
          <a:p>
            <a:r>
              <a:rPr lang="en-US" sz="1000" dirty="0"/>
              <a:t>1. Collect user feedback (CR15)</a:t>
            </a:r>
          </a:p>
          <a:p>
            <a:endParaRPr lang="en-US" sz="300" dirty="0"/>
          </a:p>
          <a:p>
            <a:r>
              <a:rPr lang="en-US" sz="1000" dirty="0"/>
              <a:t>2. Validate value drivers + measure KPIs (CR4)</a:t>
            </a:r>
          </a:p>
          <a:p>
            <a:endParaRPr lang="en-US" sz="300" dirty="0"/>
          </a:p>
          <a:p>
            <a:r>
              <a:rPr lang="en-US" sz="1000" dirty="0"/>
              <a:t>3. Create training materials (CR11)</a:t>
            </a:r>
          </a:p>
          <a:p>
            <a:endParaRPr lang="en-US" sz="1000" dirty="0"/>
          </a:p>
          <a:p>
            <a:endParaRPr lang="en-US" sz="1000" dirty="0"/>
          </a:p>
        </p:txBody>
      </p:sp>
      <p:sp>
        <p:nvSpPr>
          <p:cNvPr id="26" name="Arrow: Pentagon 25">
            <a:extLst>
              <a:ext uri="{FF2B5EF4-FFF2-40B4-BE49-F238E27FC236}">
                <a16:creationId xmlns:a16="http://schemas.microsoft.com/office/drawing/2014/main" id="{70CDAA1A-34DC-BBD3-5E1F-5487ED63168F}"/>
              </a:ext>
            </a:extLst>
          </p:cNvPr>
          <p:cNvSpPr/>
          <p:nvPr/>
        </p:nvSpPr>
        <p:spPr>
          <a:xfrm>
            <a:off x="10818186" y="1139843"/>
            <a:ext cx="111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7" name="TextBox 56">
            <a:extLst>
              <a:ext uri="{FF2B5EF4-FFF2-40B4-BE49-F238E27FC236}">
                <a16:creationId xmlns:a16="http://schemas.microsoft.com/office/drawing/2014/main" id="{5A713F50-1790-14A2-283E-478929CEE6C2}"/>
              </a:ext>
            </a:extLst>
          </p:cNvPr>
          <p:cNvSpPr txBox="1"/>
          <p:nvPr/>
        </p:nvSpPr>
        <p:spPr>
          <a:xfrm>
            <a:off x="10784296" y="1146686"/>
            <a:ext cx="1116000" cy="461665"/>
          </a:xfrm>
          <a:prstGeom prst="rect">
            <a:avLst/>
          </a:prstGeom>
          <a:noFill/>
        </p:spPr>
        <p:txBody>
          <a:bodyPr wrap="square" rtlCol="0">
            <a:spAutoFit/>
          </a:bodyPr>
          <a:lstStyle/>
          <a:p>
            <a:r>
              <a:rPr lang="en-US" sz="1200" b="1">
                <a:solidFill>
                  <a:schemeClr val="tx1"/>
                </a:solidFill>
              </a:rPr>
              <a:t>Test AR app with users</a:t>
            </a:r>
          </a:p>
        </p:txBody>
      </p:sp>
      <p:sp>
        <p:nvSpPr>
          <p:cNvPr id="5" name="TextBox 4">
            <a:extLst>
              <a:ext uri="{FF2B5EF4-FFF2-40B4-BE49-F238E27FC236}">
                <a16:creationId xmlns:a16="http://schemas.microsoft.com/office/drawing/2014/main" id="{EFF5ACB8-E109-A1B6-A76E-AC4B448023BA}"/>
              </a:ext>
            </a:extLst>
          </p:cNvPr>
          <p:cNvSpPr txBox="1"/>
          <p:nvPr/>
        </p:nvSpPr>
        <p:spPr>
          <a:xfrm>
            <a:off x="10749759" y="4045016"/>
            <a:ext cx="1297787" cy="707886"/>
          </a:xfrm>
          <a:prstGeom prst="rect">
            <a:avLst/>
          </a:prstGeom>
          <a:noFill/>
        </p:spPr>
        <p:txBody>
          <a:bodyPr wrap="square" rtlCol="0">
            <a:spAutoFit/>
          </a:bodyPr>
          <a:lstStyle/>
          <a:p>
            <a:r>
              <a:rPr lang="en-US" sz="1000"/>
              <a:t>1. Sprint review</a:t>
            </a:r>
          </a:p>
          <a:p>
            <a:r>
              <a:rPr lang="en-US" sz="1000"/>
              <a:t>2. Training materials</a:t>
            </a:r>
          </a:p>
          <a:p>
            <a:r>
              <a:rPr lang="en-US" sz="1000"/>
              <a:t>3. Validated value drivers/ KPIs</a:t>
            </a:r>
          </a:p>
        </p:txBody>
      </p:sp>
      <p:sp>
        <p:nvSpPr>
          <p:cNvPr id="6" name="Rectangle 5">
            <a:extLst>
              <a:ext uri="{FF2B5EF4-FFF2-40B4-BE49-F238E27FC236}">
                <a16:creationId xmlns:a16="http://schemas.microsoft.com/office/drawing/2014/main" id="{EB6C19DF-C071-FC03-F238-B4CB3DE751D1}"/>
              </a:ext>
            </a:extLst>
          </p:cNvPr>
          <p:cNvSpPr/>
          <p:nvPr/>
        </p:nvSpPr>
        <p:spPr>
          <a:xfrm>
            <a:off x="7051036" y="1669453"/>
            <a:ext cx="1152000" cy="2226442"/>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1C82BBF-B32F-DDCC-C586-4CFF149223F0}"/>
              </a:ext>
            </a:extLst>
          </p:cNvPr>
          <p:cNvSpPr txBox="1"/>
          <p:nvPr/>
        </p:nvSpPr>
        <p:spPr>
          <a:xfrm flipH="1">
            <a:off x="7003737" y="1624565"/>
            <a:ext cx="1289525" cy="861774"/>
          </a:xfrm>
          <a:prstGeom prst="rect">
            <a:avLst/>
          </a:prstGeom>
          <a:noFill/>
        </p:spPr>
        <p:txBody>
          <a:bodyPr wrap="square" lIns="91440" tIns="45720" rIns="91440" bIns="45720" rtlCol="0" anchor="t">
            <a:spAutoFit/>
          </a:bodyPr>
          <a:lstStyle/>
          <a:p>
            <a:r>
              <a:rPr lang="en-US" sz="1000" b="1" dirty="0">
                <a:ea typeface="+mn-lt"/>
                <a:cs typeface="+mn-lt"/>
              </a:rPr>
              <a:t>Sub-activities:</a:t>
            </a:r>
          </a:p>
          <a:p>
            <a:r>
              <a:rPr lang="en-US" sz="1000" dirty="0">
                <a:ea typeface="+mn-lt"/>
                <a:cs typeface="+mn-lt"/>
              </a:rPr>
              <a:t>1. Refine process requirements collected from Discovery phase</a:t>
            </a:r>
          </a:p>
        </p:txBody>
      </p:sp>
      <p:sp>
        <p:nvSpPr>
          <p:cNvPr id="9" name="Rectangle 8">
            <a:extLst>
              <a:ext uri="{FF2B5EF4-FFF2-40B4-BE49-F238E27FC236}">
                <a16:creationId xmlns:a16="http://schemas.microsoft.com/office/drawing/2014/main" id="{E29F6081-9BD9-CC97-F7F5-DD06629DEAC7}"/>
              </a:ext>
            </a:extLst>
          </p:cNvPr>
          <p:cNvSpPr/>
          <p:nvPr/>
        </p:nvSpPr>
        <p:spPr>
          <a:xfrm rot="16200000">
            <a:off x="-119415" y="1267028"/>
            <a:ext cx="540000" cy="183600"/>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rPr>
              <a:t>ACTIVITY</a:t>
            </a:r>
          </a:p>
        </p:txBody>
      </p:sp>
    </p:spTree>
    <p:extLst>
      <p:ext uri="{BB962C8B-B14F-4D97-AF65-F5344CB8AC3E}">
        <p14:creationId xmlns:p14="http://schemas.microsoft.com/office/powerpoint/2010/main" val="1528908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539B0C-22DC-989B-BB9E-A3D0854373A2}"/>
              </a:ext>
            </a:extLst>
          </p:cNvPr>
          <p:cNvPicPr>
            <a:picLocks noChangeAspect="1"/>
          </p:cNvPicPr>
          <p:nvPr/>
        </p:nvPicPr>
        <p:blipFill>
          <a:blip r:embed="rId2"/>
          <a:stretch>
            <a:fillRect/>
          </a:stretch>
        </p:blipFill>
        <p:spPr>
          <a:xfrm>
            <a:off x="2539817" y="1695361"/>
            <a:ext cx="7112366" cy="3467278"/>
          </a:xfrm>
          <a:prstGeom prst="rect">
            <a:avLst/>
          </a:prstGeom>
        </p:spPr>
      </p:pic>
    </p:spTree>
    <p:extLst>
      <p:ext uri="{BB962C8B-B14F-4D97-AF65-F5344CB8AC3E}">
        <p14:creationId xmlns:p14="http://schemas.microsoft.com/office/powerpoint/2010/main" val="3345564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888E88-9708-686D-8DD9-0B85C6809A7B}"/>
              </a:ext>
            </a:extLst>
          </p:cNvPr>
          <p:cNvSpPr txBox="1"/>
          <p:nvPr/>
        </p:nvSpPr>
        <p:spPr>
          <a:xfrm>
            <a:off x="2652215" y="1842448"/>
            <a:ext cx="3393743" cy="369332"/>
          </a:xfrm>
          <a:prstGeom prst="rect">
            <a:avLst/>
          </a:prstGeom>
          <a:noFill/>
        </p:spPr>
        <p:txBody>
          <a:bodyPr wrap="square" rtlCol="0">
            <a:spAutoFit/>
          </a:bodyPr>
          <a:lstStyle/>
          <a:p>
            <a:r>
              <a:rPr lang="en-US" dirty="0"/>
              <a:t>Cover Page 1</a:t>
            </a:r>
          </a:p>
        </p:txBody>
      </p:sp>
      <p:grpSp>
        <p:nvGrpSpPr>
          <p:cNvPr id="3" name="Group 2">
            <a:extLst>
              <a:ext uri="{FF2B5EF4-FFF2-40B4-BE49-F238E27FC236}">
                <a16:creationId xmlns:a16="http://schemas.microsoft.com/office/drawing/2014/main" id="{97EF6C79-AF56-8C44-00F5-CDC283657890}"/>
              </a:ext>
            </a:extLst>
          </p:cNvPr>
          <p:cNvGrpSpPr/>
          <p:nvPr/>
        </p:nvGrpSpPr>
        <p:grpSpPr>
          <a:xfrm>
            <a:off x="9621673" y="6226825"/>
            <a:ext cx="2379333" cy="526911"/>
            <a:chOff x="9639870" y="6240138"/>
            <a:chExt cx="2379333" cy="526911"/>
          </a:xfrm>
        </p:grpSpPr>
        <p:pic>
          <p:nvPicPr>
            <p:cNvPr id="4" name="Picture 3">
              <a:extLst>
                <a:ext uri="{FF2B5EF4-FFF2-40B4-BE49-F238E27FC236}">
                  <a16:creationId xmlns:a16="http://schemas.microsoft.com/office/drawing/2014/main" id="{AA2E1D44-970F-8864-EC4F-5115DCE96C8B}"/>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3A2848B4-3362-D089-0D92-CB82866B7E10}"/>
                </a:ext>
              </a:extLst>
            </p:cNvPr>
            <p:cNvPicPr/>
            <p:nvPr/>
          </p:nvPicPr>
          <p:blipFill>
            <a:blip r:embed="rId3"/>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1449206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C3AE0E-48AC-0CFD-C741-4A296D41A0EB}"/>
              </a:ext>
            </a:extLst>
          </p:cNvPr>
          <p:cNvSpPr txBox="1"/>
          <p:nvPr/>
        </p:nvSpPr>
        <p:spPr>
          <a:xfrm>
            <a:off x="2402958" y="2349795"/>
            <a:ext cx="2391617" cy="369332"/>
          </a:xfrm>
          <a:prstGeom prst="rect">
            <a:avLst/>
          </a:prstGeom>
          <a:noFill/>
        </p:spPr>
        <p:txBody>
          <a:bodyPr wrap="none" rtlCol="0">
            <a:spAutoFit/>
          </a:bodyPr>
          <a:lstStyle/>
          <a:p>
            <a:r>
              <a:rPr lang="en-US" dirty="0"/>
              <a:t>Research question slide</a:t>
            </a:r>
          </a:p>
        </p:txBody>
      </p:sp>
    </p:spTree>
    <p:extLst>
      <p:ext uri="{BB962C8B-B14F-4D97-AF65-F5344CB8AC3E}">
        <p14:creationId xmlns:p14="http://schemas.microsoft.com/office/powerpoint/2010/main" val="2007917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ow to create a customer journey map in six steps - 99designs">
            <a:extLst>
              <a:ext uri="{FF2B5EF4-FFF2-40B4-BE49-F238E27FC236}">
                <a16:creationId xmlns:a16="http://schemas.microsoft.com/office/drawing/2014/main" id="{0450FEDE-5F77-61B5-70A9-781136F10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51817"/>
            <a:ext cx="7366000" cy="636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261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EDA6A87-8957-B2E5-99BB-588D46C1C032}"/>
              </a:ext>
            </a:extLst>
          </p:cNvPr>
          <p:cNvSpPr/>
          <p:nvPr/>
        </p:nvSpPr>
        <p:spPr>
          <a:xfrm>
            <a:off x="292039" y="772378"/>
            <a:ext cx="3132000" cy="518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F306E-17A7-4493-E90E-6B96072940C0}"/>
              </a:ext>
            </a:extLst>
          </p:cNvPr>
          <p:cNvSpPr/>
          <p:nvPr/>
        </p:nvSpPr>
        <p:spPr>
          <a:xfrm>
            <a:off x="297063" y="505224"/>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38" name="TextBox 37">
            <a:extLst>
              <a:ext uri="{FF2B5EF4-FFF2-40B4-BE49-F238E27FC236}">
                <a16:creationId xmlns:a16="http://schemas.microsoft.com/office/drawing/2014/main" id="{F58BA1A0-FE35-2A5F-6D67-119A25014328}"/>
              </a:ext>
            </a:extLst>
          </p:cNvPr>
          <p:cNvSpPr txBox="1"/>
          <p:nvPr/>
        </p:nvSpPr>
        <p:spPr>
          <a:xfrm>
            <a:off x="95202" y="-65574"/>
            <a:ext cx="5854167" cy="523220"/>
          </a:xfrm>
          <a:prstGeom prst="rect">
            <a:avLst/>
          </a:prstGeom>
          <a:noFill/>
        </p:spPr>
        <p:txBody>
          <a:bodyPr wrap="none" rtlCol="0">
            <a:spAutoFit/>
          </a:bodyPr>
          <a:lstStyle/>
          <a:p>
            <a:r>
              <a:rPr lang="en-US" sz="2800" b="1" dirty="0">
                <a:solidFill>
                  <a:srgbClr val="A100FF"/>
                </a:solidFill>
              </a:rPr>
              <a:t>AR Implementation Framework (ARIF)</a:t>
            </a:r>
          </a:p>
        </p:txBody>
      </p:sp>
      <p:sp>
        <p:nvSpPr>
          <p:cNvPr id="14" name="Arrow: Pentagon 13">
            <a:extLst>
              <a:ext uri="{FF2B5EF4-FFF2-40B4-BE49-F238E27FC236}">
                <a16:creationId xmlns:a16="http://schemas.microsoft.com/office/drawing/2014/main" id="{75E45E77-1673-D216-6D35-2066608B38A5}"/>
              </a:ext>
            </a:extLst>
          </p:cNvPr>
          <p:cNvSpPr/>
          <p:nvPr/>
        </p:nvSpPr>
        <p:spPr>
          <a:xfrm>
            <a:off x="317768" y="796845"/>
            <a:ext cx="147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Define problem</a:t>
            </a:r>
          </a:p>
        </p:txBody>
      </p:sp>
      <p:sp>
        <p:nvSpPr>
          <p:cNvPr id="22" name="Rectangle 21">
            <a:extLst>
              <a:ext uri="{FF2B5EF4-FFF2-40B4-BE49-F238E27FC236}">
                <a16:creationId xmlns:a16="http://schemas.microsoft.com/office/drawing/2014/main" id="{15B8FE6F-2BAF-7B89-A228-B0D1A3318449}"/>
              </a:ext>
            </a:extLst>
          </p:cNvPr>
          <p:cNvSpPr/>
          <p:nvPr/>
        </p:nvSpPr>
        <p:spPr>
          <a:xfrm>
            <a:off x="8295531" y="758238"/>
            <a:ext cx="1224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8295531" y="499449"/>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78" name="Arrow: Pentagon 77">
            <a:extLst>
              <a:ext uri="{FF2B5EF4-FFF2-40B4-BE49-F238E27FC236}">
                <a16:creationId xmlns:a16="http://schemas.microsoft.com/office/drawing/2014/main" id="{47DC3520-8266-B596-7203-D1117C3288B1}"/>
              </a:ext>
            </a:extLst>
          </p:cNvPr>
          <p:cNvSpPr/>
          <p:nvPr/>
        </p:nvSpPr>
        <p:spPr>
          <a:xfrm>
            <a:off x="8355276"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Develop</a:t>
            </a:r>
          </a:p>
          <a:p>
            <a:pPr algn="ctr"/>
            <a:r>
              <a:rPr lang="en-US" sz="1200" b="1">
                <a:solidFill>
                  <a:schemeClr val="tx1"/>
                </a:solidFill>
              </a:rPr>
              <a:t>AR app</a:t>
            </a:r>
          </a:p>
        </p:txBody>
      </p:sp>
      <p:grpSp>
        <p:nvGrpSpPr>
          <p:cNvPr id="15" name="Group 14">
            <a:extLst>
              <a:ext uri="{FF2B5EF4-FFF2-40B4-BE49-F238E27FC236}">
                <a16:creationId xmlns:a16="http://schemas.microsoft.com/office/drawing/2014/main" id="{FF0CB2C9-1D00-B82A-1E2B-278CBE4B1BAD}"/>
              </a:ext>
            </a:extLst>
          </p:cNvPr>
          <p:cNvGrpSpPr/>
          <p:nvPr/>
        </p:nvGrpSpPr>
        <p:grpSpPr>
          <a:xfrm>
            <a:off x="8321633" y="1283801"/>
            <a:ext cx="1224000" cy="4578749"/>
            <a:chOff x="8321633" y="1283801"/>
            <a:chExt cx="1224000" cy="4578749"/>
          </a:xfrm>
        </p:grpSpPr>
        <p:sp>
          <p:nvSpPr>
            <p:cNvPr id="83" name="Rectangle 82">
              <a:extLst>
                <a:ext uri="{FF2B5EF4-FFF2-40B4-BE49-F238E27FC236}">
                  <a16:creationId xmlns:a16="http://schemas.microsoft.com/office/drawing/2014/main" id="{F88A2B2F-A066-E145-9FB8-7AD884E097DC}"/>
                </a:ext>
              </a:extLst>
            </p:cNvPr>
            <p:cNvSpPr/>
            <p:nvPr/>
          </p:nvSpPr>
          <p:spPr>
            <a:xfrm>
              <a:off x="8355281" y="1326550"/>
              <a:ext cx="1152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F5480A7-2879-9643-CD35-995E4AB3A1AE}"/>
                </a:ext>
              </a:extLst>
            </p:cNvPr>
            <p:cNvSpPr txBox="1"/>
            <p:nvPr/>
          </p:nvSpPr>
          <p:spPr>
            <a:xfrm flipH="1">
              <a:off x="8321633" y="1283801"/>
              <a:ext cx="1224000" cy="1631216"/>
            </a:xfrm>
            <a:prstGeom prst="rect">
              <a:avLst/>
            </a:prstGeom>
            <a:noFill/>
          </p:spPr>
          <p:txBody>
            <a:bodyPr wrap="square" rtlCol="0">
              <a:spAutoFit/>
            </a:bodyPr>
            <a:lstStyle/>
            <a:p>
              <a:r>
                <a:rPr lang="en-US" sz="1000" b="1" dirty="0"/>
                <a:t>Requirements:</a:t>
              </a:r>
              <a:r>
                <a:rPr lang="en-US" sz="1000" dirty="0"/>
                <a:t> </a:t>
              </a:r>
            </a:p>
            <a:p>
              <a:r>
                <a:rPr lang="en-US" sz="1000" b="1" dirty="0"/>
                <a:t>1. Flexible architecture for maintainability, agility, and time-to-market (CR8)</a:t>
              </a:r>
            </a:p>
            <a:p>
              <a:r>
                <a:rPr lang="en-US" sz="1000" dirty="0"/>
                <a:t>&gt; Microservice architecture</a:t>
              </a:r>
            </a:p>
            <a:p>
              <a:r>
                <a:rPr lang="en-US" sz="1000" dirty="0"/>
                <a:t>&gt; Agile development</a:t>
              </a:r>
            </a:p>
          </p:txBody>
        </p:sp>
      </p:grpSp>
      <p:sp>
        <p:nvSpPr>
          <p:cNvPr id="40" name="Rectangle 39">
            <a:extLst>
              <a:ext uri="{FF2B5EF4-FFF2-40B4-BE49-F238E27FC236}">
                <a16:creationId xmlns:a16="http://schemas.microsoft.com/office/drawing/2014/main" id="{65ED1FA8-2C8B-599D-8EE2-BFE7959F136D}"/>
              </a:ext>
            </a:extLst>
          </p:cNvPr>
          <p:cNvSpPr/>
          <p:nvPr/>
        </p:nvSpPr>
        <p:spPr>
          <a:xfrm>
            <a:off x="9550696" y="758238"/>
            <a:ext cx="11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4656C4-8456-0C07-EDE9-32002483EB5D}"/>
              </a:ext>
            </a:extLst>
          </p:cNvPr>
          <p:cNvSpPr/>
          <p:nvPr/>
        </p:nvSpPr>
        <p:spPr>
          <a:xfrm>
            <a:off x="9550696" y="499449"/>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35" name="Arrow: Pentagon 34">
            <a:extLst>
              <a:ext uri="{FF2B5EF4-FFF2-40B4-BE49-F238E27FC236}">
                <a16:creationId xmlns:a16="http://schemas.microsoft.com/office/drawing/2014/main" id="{BE7C906C-39AF-E8F7-111F-BE070D3199B5}"/>
              </a:ext>
            </a:extLst>
          </p:cNvPr>
          <p:cNvSpPr/>
          <p:nvPr/>
        </p:nvSpPr>
        <p:spPr>
          <a:xfrm>
            <a:off x="9603994"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Deploy AR app</a:t>
            </a:r>
          </a:p>
        </p:txBody>
      </p:sp>
      <p:grpSp>
        <p:nvGrpSpPr>
          <p:cNvPr id="16" name="Group 15">
            <a:extLst>
              <a:ext uri="{FF2B5EF4-FFF2-40B4-BE49-F238E27FC236}">
                <a16:creationId xmlns:a16="http://schemas.microsoft.com/office/drawing/2014/main" id="{3D75967A-9CC0-D527-10F6-BFD3A8A6106E}"/>
              </a:ext>
            </a:extLst>
          </p:cNvPr>
          <p:cNvGrpSpPr/>
          <p:nvPr/>
        </p:nvGrpSpPr>
        <p:grpSpPr>
          <a:xfrm>
            <a:off x="9561759" y="1280901"/>
            <a:ext cx="1188000" cy="4581650"/>
            <a:chOff x="9561759" y="1280901"/>
            <a:chExt cx="1188000" cy="4581650"/>
          </a:xfrm>
        </p:grpSpPr>
        <p:sp>
          <p:nvSpPr>
            <p:cNvPr id="37" name="Rectangle 36">
              <a:extLst>
                <a:ext uri="{FF2B5EF4-FFF2-40B4-BE49-F238E27FC236}">
                  <a16:creationId xmlns:a16="http://schemas.microsoft.com/office/drawing/2014/main" id="{3638B3B2-AF4C-02B7-8849-70F1B8C54511}"/>
                </a:ext>
              </a:extLst>
            </p:cNvPr>
            <p:cNvSpPr/>
            <p:nvPr/>
          </p:nvSpPr>
          <p:spPr>
            <a:xfrm>
              <a:off x="9603946" y="1326551"/>
              <a:ext cx="1116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4186494-2F82-7ACB-64F6-CC699EE4E657}"/>
                </a:ext>
              </a:extLst>
            </p:cNvPr>
            <p:cNvSpPr txBox="1"/>
            <p:nvPr/>
          </p:nvSpPr>
          <p:spPr>
            <a:xfrm flipH="1">
              <a:off x="9561759" y="1280901"/>
              <a:ext cx="1188000" cy="3631763"/>
            </a:xfrm>
            <a:prstGeom prst="rect">
              <a:avLst/>
            </a:prstGeom>
            <a:noFill/>
          </p:spPr>
          <p:txBody>
            <a:bodyPr wrap="square" lIns="91440" tIns="45720" rIns="91440" bIns="45720" rtlCol="0" anchor="t">
              <a:spAutoFit/>
            </a:bodyPr>
            <a:lstStyle/>
            <a:p>
              <a:r>
                <a:rPr lang="en-US" sz="1000" b="1" dirty="0">
                  <a:ea typeface="+mn-lt"/>
                  <a:cs typeface="+mn-lt"/>
                </a:rPr>
                <a:t>Requirements:</a:t>
              </a:r>
              <a:endParaRPr lang="en-US" dirty="0">
                <a:ea typeface="+mn-lt"/>
                <a:cs typeface="+mn-lt"/>
              </a:endParaRPr>
            </a:p>
            <a:p>
              <a:r>
                <a:rPr lang="en-US" sz="1000" b="1" dirty="0">
                  <a:ea typeface="+mn-lt"/>
                  <a:cs typeface="+mn-lt"/>
                </a:rPr>
                <a:t>1. CI/CD (CR9)</a:t>
              </a:r>
            </a:p>
            <a:p>
              <a:endParaRPr lang="en-US" sz="500" dirty="0">
                <a:ea typeface="+mn-lt"/>
                <a:cs typeface="+mn-lt"/>
              </a:endParaRPr>
            </a:p>
            <a:p>
              <a:r>
                <a:rPr lang="en-US" sz="1000" b="1" dirty="0">
                  <a:ea typeface="+mn-lt"/>
                  <a:cs typeface="+mn-lt"/>
                </a:rPr>
                <a:t>2. Design for cost optimization (CR10)</a:t>
              </a:r>
              <a:endParaRPr lang="en-US" dirty="0">
                <a:ea typeface="+mn-lt"/>
                <a:cs typeface="+mn-lt"/>
              </a:endParaRPr>
            </a:p>
            <a:p>
              <a:r>
                <a:rPr lang="en-US" sz="1000" dirty="0">
                  <a:ea typeface="+mn-lt"/>
                  <a:cs typeface="+mn-lt"/>
                </a:rPr>
                <a:t>E.g., Serverless architecture, auto-scaling</a:t>
              </a:r>
            </a:p>
            <a:p>
              <a:endParaRPr lang="en-US" sz="500" dirty="0"/>
            </a:p>
            <a:p>
              <a:r>
                <a:rPr lang="en-US" sz="1000" b="1" dirty="0">
                  <a:ea typeface="+mn-lt"/>
                  <a:cs typeface="+mn-lt"/>
                </a:rPr>
                <a:t>3. Design for performance (CR12)</a:t>
              </a:r>
              <a:endParaRPr lang="en-US" dirty="0">
                <a:ea typeface="+mn-lt"/>
                <a:cs typeface="+mn-lt"/>
              </a:endParaRPr>
            </a:p>
            <a:p>
              <a:r>
                <a:rPr lang="en-US" sz="1000" dirty="0">
                  <a:ea typeface="+mn-lt"/>
                  <a:cs typeface="+mn-lt"/>
                </a:rPr>
                <a:t>E.g., Multi-zone availability, auto-scaling</a:t>
              </a:r>
              <a:endParaRPr lang="en-US" dirty="0"/>
            </a:p>
            <a:p>
              <a:endParaRPr lang="en-US" sz="500" b="1" dirty="0">
                <a:ea typeface="+mn-lt"/>
                <a:cs typeface="+mn-lt"/>
              </a:endParaRPr>
            </a:p>
            <a:p>
              <a:r>
                <a:rPr lang="en-US" sz="1000" b="1" dirty="0">
                  <a:ea typeface="+mn-lt"/>
                  <a:cs typeface="+mn-lt"/>
                </a:rPr>
                <a:t>4. Design for security (CR13)</a:t>
              </a:r>
              <a:endParaRPr lang="en-US" dirty="0">
                <a:ea typeface="+mn-lt"/>
                <a:cs typeface="+mn-lt"/>
              </a:endParaRPr>
            </a:p>
            <a:p>
              <a:r>
                <a:rPr lang="en-US" sz="1000" dirty="0">
                  <a:ea typeface="+mn-lt"/>
                  <a:cs typeface="+mn-lt"/>
                </a:rPr>
                <a:t>E.g., Least-privilege, zero-trust zone, infra-as-code</a:t>
              </a:r>
              <a:endParaRPr lang="en-US" dirty="0"/>
            </a:p>
            <a:p>
              <a:endParaRPr lang="en-US" sz="1000" b="1" dirty="0">
                <a:solidFill>
                  <a:srgbClr val="000000"/>
                </a:solidFill>
                <a:cs typeface="Calibri"/>
              </a:endParaRPr>
            </a:p>
          </p:txBody>
        </p:sp>
      </p:grpSp>
      <p:sp>
        <p:nvSpPr>
          <p:cNvPr id="48" name="Rectangle 47">
            <a:extLst>
              <a:ext uri="{FF2B5EF4-FFF2-40B4-BE49-F238E27FC236}">
                <a16:creationId xmlns:a16="http://schemas.microsoft.com/office/drawing/2014/main" id="{FEA85181-A07F-0DE8-68F6-A61BD9A68810}"/>
              </a:ext>
            </a:extLst>
          </p:cNvPr>
          <p:cNvSpPr/>
          <p:nvPr/>
        </p:nvSpPr>
        <p:spPr>
          <a:xfrm>
            <a:off x="3457025" y="424323"/>
            <a:ext cx="8532187" cy="5544000"/>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F65AD78A-D386-B6E4-3EBF-3C7F6A905024}"/>
              </a:ext>
            </a:extLst>
          </p:cNvPr>
          <p:cNvGrpSpPr/>
          <p:nvPr/>
        </p:nvGrpSpPr>
        <p:grpSpPr>
          <a:xfrm>
            <a:off x="11020674" y="17379"/>
            <a:ext cx="720852" cy="444288"/>
            <a:chOff x="11351218" y="697426"/>
            <a:chExt cx="720852" cy="444288"/>
          </a:xfrm>
        </p:grpSpPr>
        <p:grpSp>
          <p:nvGrpSpPr>
            <p:cNvPr id="67" name="Group 66">
              <a:extLst>
                <a:ext uri="{FF2B5EF4-FFF2-40B4-BE49-F238E27FC236}">
                  <a16:creationId xmlns:a16="http://schemas.microsoft.com/office/drawing/2014/main" id="{25AE5CA0-3CBC-B1A8-363E-5DCB0692580F}"/>
                </a:ext>
              </a:extLst>
            </p:cNvPr>
            <p:cNvGrpSpPr/>
            <p:nvPr/>
          </p:nvGrpSpPr>
          <p:grpSpPr>
            <a:xfrm>
              <a:off x="11351218" y="697426"/>
              <a:ext cx="720852" cy="444288"/>
              <a:chOff x="10388694" y="528981"/>
              <a:chExt cx="720852" cy="444288"/>
            </a:xfrm>
          </p:grpSpPr>
          <p:sp>
            <p:nvSpPr>
              <p:cNvPr id="51" name="Arrow: Curved Right 50">
                <a:extLst>
                  <a:ext uri="{FF2B5EF4-FFF2-40B4-BE49-F238E27FC236}">
                    <a16:creationId xmlns:a16="http://schemas.microsoft.com/office/drawing/2014/main" id="{AA7B4B35-3F28-F525-A526-517AEA227993}"/>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Right 55">
                <a:extLst>
                  <a:ext uri="{FF2B5EF4-FFF2-40B4-BE49-F238E27FC236}">
                    <a16:creationId xmlns:a16="http://schemas.microsoft.com/office/drawing/2014/main" id="{B4247FA4-8A20-60B1-C777-6F8B00466177}"/>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0" name="TextBox 69">
              <a:extLst>
                <a:ext uri="{FF2B5EF4-FFF2-40B4-BE49-F238E27FC236}">
                  <a16:creationId xmlns:a16="http://schemas.microsoft.com/office/drawing/2014/main" id="{97F911F0-470B-C67C-3B3B-B81853E26987}"/>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grpSp>
        <p:nvGrpSpPr>
          <p:cNvPr id="10" name="Group 9">
            <a:extLst>
              <a:ext uri="{FF2B5EF4-FFF2-40B4-BE49-F238E27FC236}">
                <a16:creationId xmlns:a16="http://schemas.microsoft.com/office/drawing/2014/main" id="{44C0509A-467D-52D7-4922-C5A861B7E295}"/>
              </a:ext>
            </a:extLst>
          </p:cNvPr>
          <p:cNvGrpSpPr/>
          <p:nvPr/>
        </p:nvGrpSpPr>
        <p:grpSpPr>
          <a:xfrm>
            <a:off x="284480" y="1297364"/>
            <a:ext cx="1313142" cy="4601187"/>
            <a:chOff x="280344" y="1297363"/>
            <a:chExt cx="1327345" cy="4601187"/>
          </a:xfrm>
        </p:grpSpPr>
        <p:sp>
          <p:nvSpPr>
            <p:cNvPr id="81" name="Rectangle 80">
              <a:extLst>
                <a:ext uri="{FF2B5EF4-FFF2-40B4-BE49-F238E27FC236}">
                  <a16:creationId xmlns:a16="http://schemas.microsoft.com/office/drawing/2014/main" id="{4445CAED-AD6E-87E9-BE0F-5C24879138C2}"/>
                </a:ext>
              </a:extLst>
            </p:cNvPr>
            <p:cNvSpPr/>
            <p:nvPr/>
          </p:nvSpPr>
          <p:spPr>
            <a:xfrm>
              <a:off x="317767" y="1326550"/>
              <a:ext cx="1273628"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50C4F94-ADA3-F73E-D412-7482EE6D44B4}"/>
                </a:ext>
              </a:extLst>
            </p:cNvPr>
            <p:cNvSpPr txBox="1"/>
            <p:nvPr/>
          </p:nvSpPr>
          <p:spPr>
            <a:xfrm flipH="1">
              <a:off x="280344" y="1297363"/>
              <a:ext cx="1327345" cy="4247317"/>
            </a:xfrm>
            <a:prstGeom prst="rect">
              <a:avLst/>
            </a:prstGeom>
            <a:noFill/>
          </p:spPr>
          <p:txBody>
            <a:bodyPr wrap="square" lIns="91440" tIns="45720" rIns="91440" bIns="45720" rtlCol="0" anchor="t">
              <a:spAutoFit/>
            </a:bodyPr>
            <a:lstStyle/>
            <a:p>
              <a:r>
                <a:rPr lang="en-US" sz="1000" b="1" dirty="0"/>
                <a:t>Sub-activities:</a:t>
              </a:r>
            </a:p>
            <a:p>
              <a:r>
                <a:rPr lang="en-US" sz="1000" b="1" dirty="0"/>
                <a:t>1. Define user personas + map user journey to identify desired outcomes and value drivers (CR3)</a:t>
              </a:r>
              <a:endParaRPr lang="en-US" sz="1000" b="1" dirty="0">
                <a:cs typeface="Calibri"/>
              </a:endParaRPr>
            </a:p>
            <a:p>
              <a:endParaRPr lang="en-US" sz="500" b="1" dirty="0"/>
            </a:p>
            <a:p>
              <a:r>
                <a:rPr lang="en-US" sz="1000" b="1" dirty="0"/>
                <a:t>2. Define KPIs (CR3)</a:t>
              </a:r>
              <a:endParaRPr lang="en-US" sz="1000" b="1" dirty="0">
                <a:cs typeface="Calibri"/>
              </a:endParaRPr>
            </a:p>
            <a:p>
              <a:r>
                <a:rPr lang="en-US" sz="1000" dirty="0"/>
                <a:t>&gt; How to measure the value drivers?</a:t>
              </a:r>
              <a:endParaRPr lang="en-US" sz="1000" dirty="0">
                <a:cs typeface="Calibri"/>
              </a:endParaRPr>
            </a:p>
            <a:p>
              <a:endParaRPr lang="en-US" sz="5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Collect process requirements (CR1)</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&gt; Ergonomics, data and privacy, health and safety regulations, etc.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endParaRPr lang="en-US" sz="500" b="1" dirty="0"/>
            </a:p>
            <a:p>
              <a:r>
                <a:rPr lang="en-US" sz="1000" b="1" dirty="0"/>
                <a:t>4. Conduct a risk assessment (CR14) </a:t>
              </a:r>
              <a:endParaRPr lang="en-US" sz="1000" b="1" dirty="0">
                <a:cs typeface="Calibri"/>
              </a:endParaRPr>
            </a:p>
            <a:p>
              <a:r>
                <a:rPr lang="en-US" sz="1000" dirty="0"/>
                <a:t>&gt; What (non)-psychological factors will likely impede the implementation of AR solutions (e.g., user’s fear of job loss, inadequate training)?</a:t>
              </a:r>
              <a:endParaRPr lang="en-US" sz="1000" dirty="0">
                <a:cs typeface="Calibri"/>
              </a:endParaRPr>
            </a:p>
            <a:p>
              <a:endParaRPr lang="en-US" sz="500" b="1" u="sng" dirty="0"/>
            </a:p>
          </p:txBody>
        </p:sp>
      </p:grpSp>
      <p:grpSp>
        <p:nvGrpSpPr>
          <p:cNvPr id="6" name="Group 5">
            <a:extLst>
              <a:ext uri="{FF2B5EF4-FFF2-40B4-BE49-F238E27FC236}">
                <a16:creationId xmlns:a16="http://schemas.microsoft.com/office/drawing/2014/main" id="{F1BDE6D5-2D4C-870C-4526-B76FC6B7CE9B}"/>
              </a:ext>
            </a:extLst>
          </p:cNvPr>
          <p:cNvGrpSpPr/>
          <p:nvPr/>
        </p:nvGrpSpPr>
        <p:grpSpPr>
          <a:xfrm>
            <a:off x="1625867" y="796940"/>
            <a:ext cx="1764000" cy="473153"/>
            <a:chOff x="1696204" y="796940"/>
            <a:chExt cx="1656000" cy="473153"/>
          </a:xfrm>
        </p:grpSpPr>
        <p:sp>
          <p:nvSpPr>
            <p:cNvPr id="20" name="Arrow: Chevron 19">
              <a:extLst>
                <a:ext uri="{FF2B5EF4-FFF2-40B4-BE49-F238E27FC236}">
                  <a16:creationId xmlns:a16="http://schemas.microsoft.com/office/drawing/2014/main" id="{4A9A9934-EF1A-FE40-3B7B-DBB856FF2E82}"/>
                </a:ext>
              </a:extLst>
            </p:cNvPr>
            <p:cNvSpPr/>
            <p:nvPr/>
          </p:nvSpPr>
          <p:spPr>
            <a:xfrm>
              <a:off x="1696204" y="796940"/>
              <a:ext cx="165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4" name="TextBox 53">
              <a:extLst>
                <a:ext uri="{FF2B5EF4-FFF2-40B4-BE49-F238E27FC236}">
                  <a16:creationId xmlns:a16="http://schemas.microsoft.com/office/drawing/2014/main" id="{71F1FBE5-1CB4-9DF6-284F-92CA75680B7F}"/>
                </a:ext>
              </a:extLst>
            </p:cNvPr>
            <p:cNvSpPr txBox="1"/>
            <p:nvPr/>
          </p:nvSpPr>
          <p:spPr>
            <a:xfrm>
              <a:off x="1906752" y="808428"/>
              <a:ext cx="1322731" cy="461665"/>
            </a:xfrm>
            <a:prstGeom prst="rect">
              <a:avLst/>
            </a:prstGeom>
            <a:noFill/>
          </p:spPr>
          <p:txBody>
            <a:bodyPr wrap="square" rtlCol="0">
              <a:spAutoFit/>
            </a:bodyPr>
            <a:lstStyle/>
            <a:p>
              <a:r>
                <a:rPr lang="en-US" sz="1200" b="1" dirty="0">
                  <a:solidFill>
                    <a:schemeClr val="tx1"/>
                  </a:solidFill>
                </a:rPr>
                <a:t>Assess process suitability for AR</a:t>
              </a:r>
            </a:p>
          </p:txBody>
        </p:sp>
      </p:grpSp>
      <p:sp>
        <p:nvSpPr>
          <p:cNvPr id="58" name="Rectangle 57">
            <a:extLst>
              <a:ext uri="{FF2B5EF4-FFF2-40B4-BE49-F238E27FC236}">
                <a16:creationId xmlns:a16="http://schemas.microsoft.com/office/drawing/2014/main" id="{0BBFAE2C-5EC5-8143-4673-E5AB161CE48D}"/>
              </a:ext>
            </a:extLst>
          </p:cNvPr>
          <p:cNvSpPr/>
          <p:nvPr/>
        </p:nvSpPr>
        <p:spPr>
          <a:xfrm rot="16200000">
            <a:off x="-2171041" y="3553238"/>
            <a:ext cx="4644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sp>
        <p:nvSpPr>
          <p:cNvPr id="3" name="Rectangle 2">
            <a:extLst>
              <a:ext uri="{FF2B5EF4-FFF2-40B4-BE49-F238E27FC236}">
                <a16:creationId xmlns:a16="http://schemas.microsoft.com/office/drawing/2014/main" id="{AC3F23CD-887B-60D7-FA2E-0CA3FCDA3BDB}"/>
              </a:ext>
            </a:extLst>
          </p:cNvPr>
          <p:cNvSpPr/>
          <p:nvPr/>
        </p:nvSpPr>
        <p:spPr>
          <a:xfrm>
            <a:off x="307111" y="6013302"/>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88BF6B4-B2EC-C84E-B495-DAB53E33D1E7}"/>
              </a:ext>
            </a:extLst>
          </p:cNvPr>
          <p:cNvSpPr txBox="1"/>
          <p:nvPr/>
        </p:nvSpPr>
        <p:spPr>
          <a:xfrm>
            <a:off x="272871" y="6006520"/>
            <a:ext cx="3060000" cy="720000"/>
          </a:xfrm>
          <a:prstGeom prst="rect">
            <a:avLst/>
          </a:prstGeom>
          <a:noFill/>
        </p:spPr>
        <p:txBody>
          <a:bodyPr wrap="square" numCol="2" rtlCol="0">
            <a:spAutoFit/>
          </a:bodyPr>
          <a:lstStyle/>
          <a:p>
            <a:r>
              <a:rPr lang="en-US" sz="1000" dirty="0"/>
              <a:t>1. Stakeholder needs + expectations</a:t>
            </a:r>
          </a:p>
          <a:p>
            <a:r>
              <a:rPr lang="en-US" sz="1000" dirty="0"/>
              <a:t>2. User personas + user journeys</a:t>
            </a:r>
          </a:p>
          <a:p>
            <a:r>
              <a:rPr lang="en-US" sz="1000" dirty="0"/>
              <a:t>3. Prioritized use cases + value drivers + KPIs</a:t>
            </a:r>
          </a:p>
          <a:p>
            <a:r>
              <a:rPr lang="en-US" sz="1000" dirty="0"/>
              <a:t>4. Use case requirements</a:t>
            </a:r>
          </a:p>
          <a:p>
            <a:r>
              <a:rPr lang="en-US" sz="1000" dirty="0"/>
              <a:t>5. Risk assessment</a:t>
            </a:r>
          </a:p>
        </p:txBody>
      </p:sp>
      <p:sp>
        <p:nvSpPr>
          <p:cNvPr id="8" name="Rectangle 7">
            <a:extLst>
              <a:ext uri="{FF2B5EF4-FFF2-40B4-BE49-F238E27FC236}">
                <a16:creationId xmlns:a16="http://schemas.microsoft.com/office/drawing/2014/main" id="{F18FB0BE-A508-B7D2-4448-99E522A3903D}"/>
              </a:ext>
            </a:extLst>
          </p:cNvPr>
          <p:cNvSpPr/>
          <p:nvPr/>
        </p:nvSpPr>
        <p:spPr>
          <a:xfrm>
            <a:off x="3464999" y="6013302"/>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19EE74F-EA83-832B-A66E-FF11C4B1E382}"/>
              </a:ext>
            </a:extLst>
          </p:cNvPr>
          <p:cNvSpPr txBox="1"/>
          <p:nvPr/>
        </p:nvSpPr>
        <p:spPr>
          <a:xfrm>
            <a:off x="3447417" y="6006520"/>
            <a:ext cx="4680000" cy="707886"/>
          </a:xfrm>
          <a:prstGeom prst="rect">
            <a:avLst/>
          </a:prstGeom>
          <a:noFill/>
        </p:spPr>
        <p:txBody>
          <a:bodyPr wrap="square" numCol="2" rtlCol="0">
            <a:spAutoFit/>
          </a:bodyPr>
          <a:lstStyle/>
          <a:p>
            <a:r>
              <a:rPr lang="en-US" sz="1000" dirty="0"/>
              <a:t>1. AR platform(s) selection</a:t>
            </a:r>
          </a:p>
          <a:p>
            <a:r>
              <a:rPr lang="en-US" sz="1000" dirty="0"/>
              <a:t>2. AR development tools selection</a:t>
            </a:r>
          </a:p>
          <a:p>
            <a:r>
              <a:rPr lang="en-US" sz="1000" dirty="0"/>
              <a:t>3. Detailed functional/ non-functional requirements</a:t>
            </a:r>
          </a:p>
          <a:p>
            <a:r>
              <a:rPr lang="en-US" sz="1000" dirty="0"/>
              <a:t>4. High-level roadmap of prioritized AR use cases</a:t>
            </a:r>
          </a:p>
          <a:p>
            <a:endParaRPr lang="en-US" sz="1000" dirty="0"/>
          </a:p>
        </p:txBody>
      </p:sp>
      <p:sp>
        <p:nvSpPr>
          <p:cNvPr id="13" name="Rectangle 12">
            <a:extLst>
              <a:ext uri="{FF2B5EF4-FFF2-40B4-BE49-F238E27FC236}">
                <a16:creationId xmlns:a16="http://schemas.microsoft.com/office/drawing/2014/main" id="{2C77A56C-FC36-9CD0-0624-B614446BB0F8}"/>
              </a:ext>
            </a:extLst>
          </p:cNvPr>
          <p:cNvSpPr/>
          <p:nvPr/>
        </p:nvSpPr>
        <p:spPr>
          <a:xfrm>
            <a:off x="8295531" y="6013302"/>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1A54A49-4A8A-B2BC-5615-63E7DE4DCB95}"/>
              </a:ext>
            </a:extLst>
          </p:cNvPr>
          <p:cNvSpPr txBox="1"/>
          <p:nvPr/>
        </p:nvSpPr>
        <p:spPr>
          <a:xfrm>
            <a:off x="8305272" y="5990143"/>
            <a:ext cx="1224000" cy="553998"/>
          </a:xfrm>
          <a:prstGeom prst="rect">
            <a:avLst/>
          </a:prstGeom>
          <a:noFill/>
        </p:spPr>
        <p:txBody>
          <a:bodyPr wrap="square" rtlCol="0">
            <a:spAutoFit/>
          </a:bodyPr>
          <a:lstStyle/>
          <a:p>
            <a:r>
              <a:rPr lang="en-US" sz="1000" dirty="0"/>
              <a:t>1. Product backlog</a:t>
            </a:r>
          </a:p>
          <a:p>
            <a:r>
              <a:rPr lang="en-US" sz="1000" dirty="0"/>
              <a:t>2. Test cases</a:t>
            </a:r>
          </a:p>
          <a:p>
            <a:r>
              <a:rPr lang="en-US" sz="1000" dirty="0"/>
              <a:t>3. Working MVP</a:t>
            </a:r>
          </a:p>
        </p:txBody>
      </p:sp>
      <p:sp>
        <p:nvSpPr>
          <p:cNvPr id="42" name="Rectangle 41">
            <a:extLst>
              <a:ext uri="{FF2B5EF4-FFF2-40B4-BE49-F238E27FC236}">
                <a16:creationId xmlns:a16="http://schemas.microsoft.com/office/drawing/2014/main" id="{CC7578D7-357F-CF7B-CD1B-625BA88DFF72}"/>
              </a:ext>
            </a:extLst>
          </p:cNvPr>
          <p:cNvSpPr/>
          <p:nvPr/>
        </p:nvSpPr>
        <p:spPr>
          <a:xfrm>
            <a:off x="9550696" y="6013302"/>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9FA20F-1C6A-B480-A332-A3FF57A31DA3}"/>
              </a:ext>
            </a:extLst>
          </p:cNvPr>
          <p:cNvSpPr txBox="1"/>
          <p:nvPr/>
        </p:nvSpPr>
        <p:spPr>
          <a:xfrm>
            <a:off x="9537482" y="5987869"/>
            <a:ext cx="1213137" cy="707886"/>
          </a:xfrm>
          <a:prstGeom prst="rect">
            <a:avLst/>
          </a:prstGeom>
          <a:noFill/>
        </p:spPr>
        <p:txBody>
          <a:bodyPr wrap="square" rtlCol="0">
            <a:spAutoFit/>
          </a:bodyPr>
          <a:lstStyle/>
          <a:p>
            <a:r>
              <a:rPr lang="en-US" sz="1000" dirty="0"/>
              <a:t>1. CI/CD pipelines</a:t>
            </a:r>
          </a:p>
          <a:p>
            <a:r>
              <a:rPr lang="en-US" sz="1000" dirty="0"/>
              <a:t>2. Cloud infrastructure configurations</a:t>
            </a:r>
          </a:p>
        </p:txBody>
      </p:sp>
      <p:sp>
        <p:nvSpPr>
          <p:cNvPr id="43" name="Rectangle 42">
            <a:extLst>
              <a:ext uri="{FF2B5EF4-FFF2-40B4-BE49-F238E27FC236}">
                <a16:creationId xmlns:a16="http://schemas.microsoft.com/office/drawing/2014/main" id="{8921EED4-CD76-205C-C253-F6F0B47E42AB}"/>
              </a:ext>
            </a:extLst>
          </p:cNvPr>
          <p:cNvSpPr/>
          <p:nvPr/>
        </p:nvSpPr>
        <p:spPr>
          <a:xfrm>
            <a:off x="10769573" y="6013302"/>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B1ACDAA-7C75-A909-73E9-0F9D5D4EAC18}"/>
              </a:ext>
            </a:extLst>
          </p:cNvPr>
          <p:cNvSpPr txBox="1"/>
          <p:nvPr/>
        </p:nvSpPr>
        <p:spPr>
          <a:xfrm>
            <a:off x="10728554" y="6018647"/>
            <a:ext cx="1297787" cy="707886"/>
          </a:xfrm>
          <a:prstGeom prst="rect">
            <a:avLst/>
          </a:prstGeom>
          <a:noFill/>
        </p:spPr>
        <p:txBody>
          <a:bodyPr wrap="square" rtlCol="0">
            <a:spAutoFit/>
          </a:bodyPr>
          <a:lstStyle/>
          <a:p>
            <a:r>
              <a:rPr lang="en-US" sz="1000" dirty="0"/>
              <a:t>1. Sprint review</a:t>
            </a:r>
          </a:p>
          <a:p>
            <a:r>
              <a:rPr lang="en-US" sz="1000" dirty="0"/>
              <a:t>2. Training materials</a:t>
            </a:r>
          </a:p>
          <a:p>
            <a:r>
              <a:rPr lang="en-US" sz="1000" dirty="0"/>
              <a:t>3. Validated value drivers/ KPIs</a:t>
            </a:r>
          </a:p>
        </p:txBody>
      </p:sp>
      <p:sp>
        <p:nvSpPr>
          <p:cNvPr id="59" name="Rectangle 58">
            <a:extLst>
              <a:ext uri="{FF2B5EF4-FFF2-40B4-BE49-F238E27FC236}">
                <a16:creationId xmlns:a16="http://schemas.microsoft.com/office/drawing/2014/main" id="{12EDC615-7357-3029-FB45-9C10C19CF783}"/>
              </a:ext>
            </a:extLst>
          </p:cNvPr>
          <p:cNvSpPr/>
          <p:nvPr/>
        </p:nvSpPr>
        <p:spPr>
          <a:xfrm rot="16200000">
            <a:off x="-216613" y="6282031"/>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60" name="TextBox 59">
            <a:extLst>
              <a:ext uri="{FF2B5EF4-FFF2-40B4-BE49-F238E27FC236}">
                <a16:creationId xmlns:a16="http://schemas.microsoft.com/office/drawing/2014/main" id="{56D114BF-F9E2-79C2-5129-F555C58A111F}"/>
              </a:ext>
            </a:extLst>
          </p:cNvPr>
          <p:cNvSpPr txBox="1"/>
          <p:nvPr/>
        </p:nvSpPr>
        <p:spPr>
          <a:xfrm rot="16200000">
            <a:off x="-130269" y="6279723"/>
            <a:ext cx="572593" cy="200055"/>
          </a:xfrm>
          <a:prstGeom prst="rect">
            <a:avLst/>
          </a:prstGeom>
          <a:noFill/>
        </p:spPr>
        <p:txBody>
          <a:bodyPr wrap="none" rtlCol="0">
            <a:spAutoFit/>
          </a:bodyPr>
          <a:lstStyle/>
          <a:p>
            <a:r>
              <a:rPr lang="en-US" sz="700" dirty="0"/>
              <a:t>OUTCOME</a:t>
            </a:r>
          </a:p>
        </p:txBody>
      </p:sp>
      <p:sp>
        <p:nvSpPr>
          <p:cNvPr id="18" name="Rectangle 17">
            <a:extLst>
              <a:ext uri="{FF2B5EF4-FFF2-40B4-BE49-F238E27FC236}">
                <a16:creationId xmlns:a16="http://schemas.microsoft.com/office/drawing/2014/main" id="{801E518E-233E-D1F6-EC76-856B646CAD6E}"/>
              </a:ext>
            </a:extLst>
          </p:cNvPr>
          <p:cNvSpPr/>
          <p:nvPr/>
        </p:nvSpPr>
        <p:spPr>
          <a:xfrm>
            <a:off x="3464999" y="762138"/>
            <a:ext cx="47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3480098" y="499449"/>
            <a:ext cx="4788000"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28" name="Arrow: Pentagon 27">
            <a:extLst>
              <a:ext uri="{FF2B5EF4-FFF2-40B4-BE49-F238E27FC236}">
                <a16:creationId xmlns:a16="http://schemas.microsoft.com/office/drawing/2014/main" id="{B341FA46-D963-931A-5C26-947B59F47977}"/>
              </a:ext>
            </a:extLst>
          </p:cNvPr>
          <p:cNvSpPr/>
          <p:nvPr/>
        </p:nvSpPr>
        <p:spPr>
          <a:xfrm>
            <a:off x="3496660" y="796845"/>
            <a:ext cx="223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platform suitability:</a:t>
            </a:r>
          </a:p>
          <a:p>
            <a:pPr algn="ctr"/>
            <a:r>
              <a:rPr lang="en-US" sz="900" dirty="0">
                <a:solidFill>
                  <a:schemeClr val="tx1"/>
                </a:solidFill>
              </a:rPr>
              <a:t>WebAR vs. Native AR vs. AR-on-headset</a:t>
            </a:r>
            <a:endParaRPr lang="en-US" sz="7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540464" y="796845"/>
            <a:ext cx="1584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p:txBody>
      </p:sp>
      <p:grpSp>
        <p:nvGrpSpPr>
          <p:cNvPr id="36" name="Group 35">
            <a:extLst>
              <a:ext uri="{FF2B5EF4-FFF2-40B4-BE49-F238E27FC236}">
                <a16:creationId xmlns:a16="http://schemas.microsoft.com/office/drawing/2014/main" id="{CD29CD91-B715-5A86-542C-3177200CD1D8}"/>
              </a:ext>
            </a:extLst>
          </p:cNvPr>
          <p:cNvGrpSpPr/>
          <p:nvPr/>
        </p:nvGrpSpPr>
        <p:grpSpPr>
          <a:xfrm>
            <a:off x="3461418" y="1279739"/>
            <a:ext cx="2052000" cy="4755148"/>
            <a:chOff x="3461418" y="1279739"/>
            <a:chExt cx="2052000" cy="4755148"/>
          </a:xfrm>
        </p:grpSpPr>
        <p:sp>
          <p:nvSpPr>
            <p:cNvPr id="71" name="Rectangle 70">
              <a:extLst>
                <a:ext uri="{FF2B5EF4-FFF2-40B4-BE49-F238E27FC236}">
                  <a16:creationId xmlns:a16="http://schemas.microsoft.com/office/drawing/2014/main" id="{113094EA-2FEE-C884-302E-DE1834184177}"/>
                </a:ext>
              </a:extLst>
            </p:cNvPr>
            <p:cNvSpPr/>
            <p:nvPr/>
          </p:nvSpPr>
          <p:spPr>
            <a:xfrm>
              <a:off x="3506673" y="1326551"/>
              <a:ext cx="1944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65E12401-45E5-2B91-C17C-BD68E1E2C255}"/>
                </a:ext>
              </a:extLst>
            </p:cNvPr>
            <p:cNvSpPr txBox="1"/>
            <p:nvPr/>
          </p:nvSpPr>
          <p:spPr>
            <a:xfrm flipH="1">
              <a:off x="3461418" y="1279739"/>
              <a:ext cx="2052000" cy="4755148"/>
            </a:xfrm>
            <a:prstGeom prst="rect">
              <a:avLst/>
            </a:prstGeom>
            <a:noFill/>
          </p:spPr>
          <p:txBody>
            <a:bodyPr wrap="square" lIns="91440" tIns="45720" rIns="91440" bIns="45720" rtlCol="0" anchor="t">
              <a:spAutoFit/>
            </a:bodyPr>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Compliance with health/ safety standards</a:t>
              </a:r>
            </a:p>
            <a:p>
              <a:r>
                <a:rPr lang="en-US" sz="1000" dirty="0">
                  <a:solidFill>
                    <a:schemeClr val="tx1"/>
                  </a:solidFill>
                  <a:ea typeface="+mn-lt"/>
                  <a:cs typeface="+mn-lt"/>
                </a:rPr>
                <a:t>9. Hand usage: hands-free yes/ no</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 Battery life</a:t>
              </a:r>
            </a:p>
            <a:p>
              <a:r>
                <a:rPr lang="en-US" sz="1000" dirty="0">
                  <a:solidFill>
                    <a:schemeClr val="tx1"/>
                  </a:solidFill>
                  <a:ea typeface="+mn-lt"/>
                  <a:cs typeface="+mn-lt"/>
                </a:rPr>
                <a:t>2. Device weight: causes head fatigue</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 yes/ no</a:t>
              </a:r>
            </a:p>
            <a:p>
              <a:r>
                <a:rPr lang="en-US" sz="1000" dirty="0">
                  <a:solidFill>
                    <a:schemeClr val="tx1"/>
                  </a:solidFill>
                  <a:ea typeface="+mn-lt"/>
                  <a:cs typeface="+mn-lt"/>
                </a:rPr>
                <a:t>12. Cost: hardware + subscription</a:t>
              </a:r>
            </a:p>
          </p:txBody>
        </p:sp>
      </p:grpSp>
      <p:grpSp>
        <p:nvGrpSpPr>
          <p:cNvPr id="11" name="Group 10">
            <a:extLst>
              <a:ext uri="{FF2B5EF4-FFF2-40B4-BE49-F238E27FC236}">
                <a16:creationId xmlns:a16="http://schemas.microsoft.com/office/drawing/2014/main" id="{622E7655-5809-C259-EBDE-E01336DA60F1}"/>
              </a:ext>
            </a:extLst>
          </p:cNvPr>
          <p:cNvGrpSpPr/>
          <p:nvPr/>
        </p:nvGrpSpPr>
        <p:grpSpPr>
          <a:xfrm>
            <a:off x="5459278" y="1289501"/>
            <a:ext cx="1665185" cy="4785926"/>
            <a:chOff x="5459278" y="1289501"/>
            <a:chExt cx="1665185" cy="4785926"/>
          </a:xfrm>
        </p:grpSpPr>
        <p:sp>
          <p:nvSpPr>
            <p:cNvPr id="72" name="Rectangle 71">
              <a:extLst>
                <a:ext uri="{FF2B5EF4-FFF2-40B4-BE49-F238E27FC236}">
                  <a16:creationId xmlns:a16="http://schemas.microsoft.com/office/drawing/2014/main" id="{61194D80-B18A-B30F-117A-6C229C685B83}"/>
                </a:ext>
              </a:extLst>
            </p:cNvPr>
            <p:cNvSpPr/>
            <p:nvPr/>
          </p:nvSpPr>
          <p:spPr>
            <a:xfrm>
              <a:off x="5498040" y="1326551"/>
              <a:ext cx="1512001"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056924F-0E5B-557A-1A42-1EF41DEBE6A5}"/>
                </a:ext>
              </a:extLst>
            </p:cNvPr>
            <p:cNvSpPr txBox="1"/>
            <p:nvPr/>
          </p:nvSpPr>
          <p:spPr>
            <a:xfrm flipH="1">
              <a:off x="5459278" y="1289501"/>
              <a:ext cx="1665185" cy="4785926"/>
            </a:xfrm>
            <a:prstGeom prst="rect">
              <a:avLst/>
            </a:prstGeom>
            <a:noFill/>
          </p:spPr>
          <p:txBody>
            <a:bodyPr wrap="square" lIns="91440" tIns="45720" rIns="91440" bIns="45720" rtlCol="0" anchor="t">
              <a:spAutoFit/>
            </a:bodyPr>
            <a:lstStyle/>
            <a:p>
              <a:r>
                <a:rPr lang="en-US" sz="1000" b="1" dirty="0">
                  <a:ea typeface="+mn-lt"/>
                  <a:cs typeface="+mn-lt"/>
                </a:rPr>
                <a:t>Selection criteria:</a:t>
              </a:r>
              <a:endParaRPr lang="en-US" dirty="0">
                <a:ea typeface="+mn-lt"/>
                <a:cs typeface="+mn-lt"/>
              </a:endParaRPr>
            </a:p>
            <a:p>
              <a:r>
                <a:rPr lang="en-US" sz="1000" b="1" dirty="0">
                  <a:ea typeface="+mn-lt"/>
                  <a:cs typeface="+mn-lt"/>
                </a:rPr>
                <a:t>1. Tracking capability (CR16)</a:t>
              </a:r>
              <a:endParaRPr lang="en-US" dirty="0">
                <a:ea typeface="+mn-lt"/>
                <a:cs typeface="+mn-lt"/>
              </a:endParaRPr>
            </a:p>
            <a:p>
              <a:r>
                <a:rPr lang="en-US" sz="1000" dirty="0">
                  <a:ea typeface="+mn-lt"/>
                  <a:cs typeface="+mn-lt"/>
                </a:rPr>
                <a:t>1-2. Fiducial+image tracking</a:t>
              </a:r>
              <a:endParaRPr lang="en-US" dirty="0">
                <a:ea typeface="+mn-lt"/>
                <a:cs typeface="+mn-lt"/>
              </a:endParaRPr>
            </a:p>
            <a:p>
              <a:r>
                <a:rPr lang="en-US" sz="1000" dirty="0">
                  <a:ea typeface="+mn-lt"/>
                  <a:cs typeface="+mn-lt"/>
                </a:rPr>
                <a:t>3. Object tracking</a:t>
              </a:r>
              <a:endParaRPr lang="en-US" dirty="0">
                <a:ea typeface="+mn-lt"/>
                <a:cs typeface="+mn-lt"/>
              </a:endParaRPr>
            </a:p>
            <a:p>
              <a:r>
                <a:rPr lang="en-US" sz="1000" dirty="0">
                  <a:ea typeface="+mn-lt"/>
                  <a:cs typeface="+mn-lt"/>
                </a:rPr>
                <a:t>4. Face tracking</a:t>
              </a:r>
              <a:endParaRPr lang="en-US" dirty="0">
                <a:ea typeface="+mn-lt"/>
                <a:cs typeface="+mn-lt"/>
              </a:endParaRPr>
            </a:p>
            <a:p>
              <a:r>
                <a:rPr lang="en-US" sz="1000" dirty="0">
                  <a:ea typeface="+mn-lt"/>
                  <a:cs typeface="+mn-lt"/>
                </a:rPr>
                <a:t>5. Location tracking</a:t>
              </a:r>
              <a:endParaRPr lang="en-US" dirty="0">
                <a:ea typeface="+mn-lt"/>
                <a:cs typeface="+mn-lt"/>
              </a:endParaRPr>
            </a:p>
            <a:p>
              <a:r>
                <a:rPr lang="en-US" sz="1000" dirty="0">
                  <a:ea typeface="+mn-lt"/>
                  <a:cs typeface="+mn-lt"/>
                </a:rPr>
                <a:t>6. Surface tracking</a:t>
              </a:r>
              <a:endParaRPr lang="en-US" dirty="0">
                <a:ea typeface="+mn-lt"/>
                <a:cs typeface="+mn-lt"/>
              </a:endParaRPr>
            </a:p>
            <a:p>
              <a:r>
                <a:rPr lang="en-US" sz="1000" dirty="0">
                  <a:ea typeface="+mn-lt"/>
                  <a:cs typeface="+mn-lt"/>
                </a:rPr>
                <a:t>7. Spatial tracking</a:t>
              </a:r>
              <a:endParaRPr lang="en-US" dirty="0">
                <a:ea typeface="+mn-lt"/>
                <a:cs typeface="+mn-lt"/>
              </a:endParaRPr>
            </a:p>
            <a:p>
              <a:r>
                <a:rPr lang="en-US" sz="1000" dirty="0">
                  <a:ea typeface="+mn-lt"/>
                  <a:cs typeface="+mn-lt"/>
                </a:rPr>
                <a:t>8. Other tracking techniques</a:t>
              </a:r>
              <a:endParaRPr lang="en-US" dirty="0">
                <a:ea typeface="+mn-lt"/>
                <a:cs typeface="+mn-lt"/>
              </a:endParaRPr>
            </a:p>
            <a:p>
              <a:r>
                <a:rPr lang="en-US" sz="1000" dirty="0">
                  <a:ea typeface="+mn-lt"/>
                  <a:cs typeface="+mn-lt"/>
                </a:rPr>
                <a:t>9. Multi-marker tracking</a:t>
              </a:r>
              <a:endParaRPr lang="en-US" dirty="0">
                <a:ea typeface="+mn-lt"/>
                <a:cs typeface="+mn-lt"/>
              </a:endParaRPr>
            </a:p>
            <a:p>
              <a:r>
                <a:rPr lang="en-US" sz="1000" dirty="0">
                  <a:ea typeface="+mn-lt"/>
                  <a:cs typeface="+mn-lt"/>
                </a:rPr>
                <a:t>10. Multi-user AR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ea typeface="+mn-lt"/>
                  <a:cs typeface="Calibri" panose="020F0502020204030204"/>
                </a:rPr>
                <a:t>11</a:t>
              </a:r>
              <a:r>
                <a:rPr kumimoji="0" lang="en-US" sz="1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Depth tracking</a:t>
              </a:r>
              <a:endParaRPr lang="en-US" dirty="0">
                <a:ea typeface="+mn-lt"/>
                <a:cs typeface="+mn-lt"/>
              </a:endParaRPr>
            </a:p>
            <a:p>
              <a:r>
                <a:rPr lang="en-US" sz="1000" dirty="0">
                  <a:ea typeface="+mn-lt"/>
                  <a:cs typeface="+mn-lt"/>
                </a:rPr>
                <a:t>12. Light effects</a:t>
              </a:r>
              <a:endParaRPr lang="en-US" dirty="0">
                <a:ea typeface="+mn-lt"/>
                <a:cs typeface="+mn-lt"/>
              </a:endParaRPr>
            </a:p>
            <a:p>
              <a:endParaRPr lang="en-US" sz="500" b="1" dirty="0">
                <a:ea typeface="+mn-lt"/>
                <a:cs typeface="+mn-lt"/>
              </a:endParaRPr>
            </a:p>
            <a:p>
              <a:r>
                <a:rPr lang="en-US" sz="1000" b="1" dirty="0">
                  <a:ea typeface="+mn-lt"/>
                  <a:cs typeface="+mn-lt"/>
                </a:rPr>
                <a:t>2. Rendering capability (CR17)</a:t>
              </a:r>
              <a:endParaRPr lang="en-US" dirty="0">
                <a:ea typeface="+mn-lt"/>
                <a:cs typeface="+mn-lt"/>
              </a:endParaRPr>
            </a:p>
            <a:p>
              <a:r>
                <a:rPr lang="en-US" sz="1000" dirty="0">
                  <a:ea typeface="+mn-lt"/>
                  <a:cs typeface="+mn-lt"/>
                </a:rPr>
                <a:t>1. Light estimation</a:t>
              </a:r>
              <a:endParaRPr lang="en-US" dirty="0">
                <a:ea typeface="+mn-lt"/>
                <a:cs typeface="+mn-lt"/>
              </a:endParaRPr>
            </a:p>
            <a:p>
              <a:r>
                <a:rPr lang="en-US" sz="1000" dirty="0">
                  <a:ea typeface="+mn-lt"/>
                  <a:cs typeface="+mn-lt"/>
                </a:rPr>
                <a:t>2. Occlusion</a:t>
              </a:r>
              <a:endParaRPr lang="en-US" dirty="0">
                <a:ea typeface="+mn-lt"/>
                <a:cs typeface="+mn-lt"/>
              </a:endParaRPr>
            </a:p>
            <a:p>
              <a:endParaRPr lang="en-US" sz="500" dirty="0">
                <a:ea typeface="+mn-lt"/>
                <a:cs typeface="+mn-lt"/>
              </a:endParaRPr>
            </a:p>
            <a:p>
              <a:r>
                <a:rPr lang="en-US" sz="1000" b="1" dirty="0">
                  <a:ea typeface="+mn-lt"/>
                  <a:cs typeface="+mn-lt"/>
                </a:rPr>
                <a:t>3. Ease of development (CR6)</a:t>
              </a:r>
              <a:endParaRPr lang="en-US" dirty="0">
                <a:ea typeface="+mn-lt"/>
                <a:cs typeface="+mn-lt"/>
              </a:endParaRPr>
            </a:p>
            <a:p>
              <a:r>
                <a:rPr lang="en-US" sz="1000" dirty="0">
                  <a:ea typeface="+mn-lt"/>
                  <a:cs typeface="+mn-lt"/>
                </a:rPr>
                <a:t>1. Integration with other AR dev. tools</a:t>
              </a:r>
              <a:endParaRPr lang="en-US" dirty="0">
                <a:ea typeface="+mn-lt"/>
                <a:cs typeface="+mn-lt"/>
              </a:endParaRPr>
            </a:p>
            <a:p>
              <a:r>
                <a:rPr lang="en-US" sz="1000" dirty="0">
                  <a:ea typeface="+mn-lt"/>
                  <a:cs typeface="+mn-lt"/>
                </a:rPr>
                <a:t>2. Simulation/ remote testing</a:t>
              </a:r>
              <a:endParaRPr lang="en-US" dirty="0">
                <a:ea typeface="+mn-lt"/>
                <a:cs typeface="+mn-lt"/>
              </a:endParaRPr>
            </a:p>
            <a:p>
              <a:r>
                <a:rPr lang="en-US" sz="1000" dirty="0">
                  <a:ea typeface="+mn-lt"/>
                  <a:cs typeface="+mn-lt"/>
                </a:rPr>
                <a:t>3. No-code/ low-code development</a:t>
              </a:r>
              <a:endParaRPr lang="en-US" dirty="0">
                <a:ea typeface="+mn-lt"/>
                <a:cs typeface="+mn-lt"/>
              </a:endParaRPr>
            </a:p>
            <a:p>
              <a:endParaRPr lang="en-US" sz="500" dirty="0">
                <a:ea typeface="+mn-lt"/>
                <a:cs typeface="+mn-lt"/>
              </a:endParaRPr>
            </a:p>
            <a:p>
              <a:r>
                <a:rPr lang="en-US" sz="1000" b="1" dirty="0">
                  <a:ea typeface="+mn-lt"/>
                  <a:cs typeface="+mn-lt"/>
                </a:rPr>
                <a:t>4. Licensing cost (CR7)</a:t>
              </a:r>
              <a:endParaRPr lang="en-US" dirty="0">
                <a:ea typeface="+mn-lt"/>
                <a:cs typeface="+mn-lt"/>
              </a:endParaRPr>
            </a:p>
            <a:p>
              <a:r>
                <a:rPr lang="en-US" sz="1000" dirty="0">
                  <a:ea typeface="+mn-lt"/>
                  <a:cs typeface="+mn-lt"/>
                </a:rPr>
                <a:t>1. Open-source: yes/ no</a:t>
              </a:r>
              <a:endParaRPr lang="en-US" dirty="0">
                <a:ea typeface="+mn-lt"/>
                <a:cs typeface="+mn-lt"/>
              </a:endParaRPr>
            </a:p>
            <a:p>
              <a:endParaRPr lang="en-US" sz="1000" b="1" dirty="0">
                <a:cs typeface="Calibri"/>
              </a:endParaRPr>
            </a:p>
          </p:txBody>
        </p:sp>
      </p:grpSp>
      <p:grpSp>
        <p:nvGrpSpPr>
          <p:cNvPr id="7" name="Group 6">
            <a:extLst>
              <a:ext uri="{FF2B5EF4-FFF2-40B4-BE49-F238E27FC236}">
                <a16:creationId xmlns:a16="http://schemas.microsoft.com/office/drawing/2014/main" id="{2312F5C7-739C-AFC8-1514-83E4CD2FCB24}"/>
              </a:ext>
            </a:extLst>
          </p:cNvPr>
          <p:cNvGrpSpPr/>
          <p:nvPr/>
        </p:nvGrpSpPr>
        <p:grpSpPr>
          <a:xfrm>
            <a:off x="6956422" y="796845"/>
            <a:ext cx="1296000" cy="468000"/>
            <a:chOff x="6956422" y="796845"/>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6956422" y="796845"/>
              <a:ext cx="129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5" name="TextBox 54">
              <a:extLst>
                <a:ext uri="{FF2B5EF4-FFF2-40B4-BE49-F238E27FC236}">
                  <a16:creationId xmlns:a16="http://schemas.microsoft.com/office/drawing/2014/main" id="{48D9332F-8A0D-8E29-BD02-9698CAA61F09}"/>
                </a:ext>
              </a:extLst>
            </p:cNvPr>
            <p:cNvSpPr txBox="1"/>
            <p:nvPr/>
          </p:nvSpPr>
          <p:spPr>
            <a:xfrm>
              <a:off x="7093601" y="796845"/>
              <a:ext cx="1078648" cy="446276"/>
            </a:xfrm>
            <a:prstGeom prst="rect">
              <a:avLst/>
            </a:prstGeom>
            <a:noFill/>
          </p:spPr>
          <p:txBody>
            <a:bodyPr wrap="square" rtlCol="0">
              <a:spAutoFit/>
            </a:bodyPr>
            <a:lstStyle/>
            <a:p>
              <a:r>
                <a:rPr lang="en-US" sz="1150" b="1" dirty="0">
                  <a:solidFill>
                    <a:schemeClr val="tx1"/>
                  </a:solidFill>
                </a:rPr>
                <a:t>Refine process requirements</a:t>
              </a:r>
            </a:p>
          </p:txBody>
        </p:sp>
      </p:grpSp>
      <p:sp>
        <p:nvSpPr>
          <p:cNvPr id="19" name="Rectangle 18">
            <a:extLst>
              <a:ext uri="{FF2B5EF4-FFF2-40B4-BE49-F238E27FC236}">
                <a16:creationId xmlns:a16="http://schemas.microsoft.com/office/drawing/2014/main" id="{27872C6E-0C6C-8A99-2C47-30D1FEC34AAE}"/>
              </a:ext>
            </a:extLst>
          </p:cNvPr>
          <p:cNvSpPr/>
          <p:nvPr/>
        </p:nvSpPr>
        <p:spPr>
          <a:xfrm>
            <a:off x="10769573" y="755965"/>
            <a:ext cx="1152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FAA76A-1B88-4A91-C3E8-3C457B628D04}"/>
              </a:ext>
            </a:extLst>
          </p:cNvPr>
          <p:cNvSpPr/>
          <p:nvPr/>
        </p:nvSpPr>
        <p:spPr>
          <a:xfrm>
            <a:off x="10769328" y="497045"/>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VALIDATE</a:t>
            </a:r>
          </a:p>
        </p:txBody>
      </p:sp>
      <p:grpSp>
        <p:nvGrpSpPr>
          <p:cNvPr id="17" name="Group 16">
            <a:extLst>
              <a:ext uri="{FF2B5EF4-FFF2-40B4-BE49-F238E27FC236}">
                <a16:creationId xmlns:a16="http://schemas.microsoft.com/office/drawing/2014/main" id="{098DBC23-A8EB-A2B6-28D6-8E38B09883E0}"/>
              </a:ext>
            </a:extLst>
          </p:cNvPr>
          <p:cNvGrpSpPr/>
          <p:nvPr/>
        </p:nvGrpSpPr>
        <p:grpSpPr>
          <a:xfrm>
            <a:off x="10780348" y="1287224"/>
            <a:ext cx="1116000" cy="4575326"/>
            <a:chOff x="10780348" y="1287224"/>
            <a:chExt cx="1116000" cy="4575326"/>
          </a:xfrm>
        </p:grpSpPr>
        <p:sp>
          <p:nvSpPr>
            <p:cNvPr id="31" name="Rectangle 30">
              <a:extLst>
                <a:ext uri="{FF2B5EF4-FFF2-40B4-BE49-F238E27FC236}">
                  <a16:creationId xmlns:a16="http://schemas.microsoft.com/office/drawing/2014/main" id="{37CB3F92-F51A-E4E5-5E5D-998554E3066C}"/>
                </a:ext>
              </a:extLst>
            </p:cNvPr>
            <p:cNvSpPr/>
            <p:nvPr/>
          </p:nvSpPr>
          <p:spPr>
            <a:xfrm>
              <a:off x="10807613" y="1326550"/>
              <a:ext cx="1080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BD74EAE-7E2A-4A74-CFCB-FE968D0F1D3C}"/>
                </a:ext>
              </a:extLst>
            </p:cNvPr>
            <p:cNvSpPr txBox="1"/>
            <p:nvPr/>
          </p:nvSpPr>
          <p:spPr>
            <a:xfrm flipH="1">
              <a:off x="10780348" y="1287224"/>
              <a:ext cx="1116000" cy="2031325"/>
            </a:xfrm>
            <a:prstGeom prst="rect">
              <a:avLst/>
            </a:prstGeom>
            <a:noFill/>
          </p:spPr>
          <p:txBody>
            <a:bodyPr wrap="square" lIns="91440" tIns="45720" rIns="91440" bIns="45720" rtlCol="0" anchor="t">
              <a:spAutoFit/>
            </a:bodyPr>
            <a:lstStyle/>
            <a:p>
              <a:r>
                <a:rPr lang="en-US" sz="1000" b="1" dirty="0"/>
                <a:t>Sub-activities:</a:t>
              </a:r>
            </a:p>
            <a:p>
              <a:r>
                <a:rPr lang="en-US" sz="1000" b="1" dirty="0"/>
                <a:t>1. Collect user feedback (CR15)</a:t>
              </a:r>
              <a:endParaRPr lang="en-US" sz="1000" b="1" dirty="0">
                <a:cs typeface="Calibri"/>
              </a:endParaRPr>
            </a:p>
            <a:p>
              <a:endParaRPr lang="en-US" sz="1000" b="1" dirty="0"/>
            </a:p>
            <a:p>
              <a:r>
                <a:rPr lang="en-US" sz="1000" b="1" dirty="0"/>
                <a:t>2. Validate value drivers + measure KPIs (CR4)</a:t>
              </a:r>
              <a:endParaRPr lang="en-US" sz="1000" b="1" dirty="0">
                <a:cs typeface="Calibri"/>
              </a:endParaRPr>
            </a:p>
            <a:p>
              <a:endParaRPr lang="en-US" sz="300" b="1" dirty="0"/>
            </a:p>
            <a:p>
              <a:endParaRPr lang="en-US" sz="300" b="1" dirty="0">
                <a:cs typeface="Calibri"/>
              </a:endParaRPr>
            </a:p>
            <a:p>
              <a:r>
                <a:rPr lang="en-US" sz="1000" b="1" dirty="0"/>
                <a:t>3. Create training materials (CR11)</a:t>
              </a:r>
              <a:endParaRPr lang="en-US" sz="1000" b="1" dirty="0">
                <a:cs typeface="Calibri"/>
              </a:endParaRPr>
            </a:p>
            <a:p>
              <a:endParaRPr lang="en-US" sz="1000" b="1" dirty="0"/>
            </a:p>
            <a:p>
              <a:endParaRPr lang="en-US" sz="1000" b="1" dirty="0"/>
            </a:p>
          </p:txBody>
        </p:sp>
      </p:grpSp>
      <p:grpSp>
        <p:nvGrpSpPr>
          <p:cNvPr id="9" name="Group 8">
            <a:extLst>
              <a:ext uri="{FF2B5EF4-FFF2-40B4-BE49-F238E27FC236}">
                <a16:creationId xmlns:a16="http://schemas.microsoft.com/office/drawing/2014/main" id="{F0FCAA01-BDA3-9595-759C-32BFCF78205F}"/>
              </a:ext>
            </a:extLst>
          </p:cNvPr>
          <p:cNvGrpSpPr/>
          <p:nvPr/>
        </p:nvGrpSpPr>
        <p:grpSpPr>
          <a:xfrm>
            <a:off x="10818186" y="796940"/>
            <a:ext cx="1142647" cy="491413"/>
            <a:chOff x="10818186" y="796940"/>
            <a:chExt cx="1142647" cy="491413"/>
          </a:xfrm>
        </p:grpSpPr>
        <p:sp>
          <p:nvSpPr>
            <p:cNvPr id="26" name="Arrow: Pentagon 25">
              <a:extLst>
                <a:ext uri="{FF2B5EF4-FFF2-40B4-BE49-F238E27FC236}">
                  <a16:creationId xmlns:a16="http://schemas.microsoft.com/office/drawing/2014/main" id="{70CDAA1A-34DC-BBD3-5E1F-5487ED63168F}"/>
                </a:ext>
              </a:extLst>
            </p:cNvPr>
            <p:cNvSpPr/>
            <p:nvPr/>
          </p:nvSpPr>
          <p:spPr>
            <a:xfrm>
              <a:off x="10818186" y="796940"/>
              <a:ext cx="111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7" name="TextBox 56">
              <a:extLst>
                <a:ext uri="{FF2B5EF4-FFF2-40B4-BE49-F238E27FC236}">
                  <a16:creationId xmlns:a16="http://schemas.microsoft.com/office/drawing/2014/main" id="{5A713F50-1790-14A2-283E-478929CEE6C2}"/>
                </a:ext>
              </a:extLst>
            </p:cNvPr>
            <p:cNvSpPr txBox="1"/>
            <p:nvPr/>
          </p:nvSpPr>
          <p:spPr>
            <a:xfrm>
              <a:off x="10844833" y="826688"/>
              <a:ext cx="1116000" cy="461665"/>
            </a:xfrm>
            <a:prstGeom prst="rect">
              <a:avLst/>
            </a:prstGeom>
            <a:noFill/>
          </p:spPr>
          <p:txBody>
            <a:bodyPr wrap="square" rtlCol="0">
              <a:spAutoFit/>
            </a:bodyPr>
            <a:lstStyle/>
            <a:p>
              <a:r>
                <a:rPr lang="en-US" sz="1200" b="1" dirty="0">
                  <a:solidFill>
                    <a:schemeClr val="tx1"/>
                  </a:solidFill>
                </a:rPr>
                <a:t>Test AR app with users</a:t>
              </a:r>
            </a:p>
          </p:txBody>
        </p:sp>
      </p:grpSp>
      <p:grpSp>
        <p:nvGrpSpPr>
          <p:cNvPr id="12" name="Group 11">
            <a:extLst>
              <a:ext uri="{FF2B5EF4-FFF2-40B4-BE49-F238E27FC236}">
                <a16:creationId xmlns:a16="http://schemas.microsoft.com/office/drawing/2014/main" id="{65DC052A-6739-813E-8A3B-A0AABD99F03B}"/>
              </a:ext>
            </a:extLst>
          </p:cNvPr>
          <p:cNvGrpSpPr/>
          <p:nvPr/>
        </p:nvGrpSpPr>
        <p:grpSpPr>
          <a:xfrm>
            <a:off x="7042887" y="1286759"/>
            <a:ext cx="1170923" cy="4575792"/>
            <a:chOff x="7042887" y="1286759"/>
            <a:chExt cx="1170923" cy="4575792"/>
          </a:xfrm>
        </p:grpSpPr>
        <p:sp>
          <p:nvSpPr>
            <p:cNvPr id="44" name="Rectangle 43">
              <a:extLst>
                <a:ext uri="{FF2B5EF4-FFF2-40B4-BE49-F238E27FC236}">
                  <a16:creationId xmlns:a16="http://schemas.microsoft.com/office/drawing/2014/main" id="{400E891D-9782-28BD-D902-C8FEED7EDE49}"/>
                </a:ext>
              </a:extLst>
            </p:cNvPr>
            <p:cNvSpPr/>
            <p:nvPr/>
          </p:nvSpPr>
          <p:spPr>
            <a:xfrm>
              <a:off x="7051036" y="1326551"/>
              <a:ext cx="1152000" cy="4536000"/>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B880DE-72F5-AC65-94BE-689F75DA1007}"/>
                </a:ext>
              </a:extLst>
            </p:cNvPr>
            <p:cNvSpPr txBox="1"/>
            <p:nvPr/>
          </p:nvSpPr>
          <p:spPr>
            <a:xfrm flipH="1">
              <a:off x="7042887" y="1286759"/>
              <a:ext cx="1170923" cy="2400657"/>
            </a:xfrm>
            <a:prstGeom prst="rect">
              <a:avLst/>
            </a:prstGeom>
            <a:noFill/>
          </p:spPr>
          <p:txBody>
            <a:bodyPr wrap="square" lIns="91440" tIns="45720" rIns="91440" bIns="45720" rtlCol="0" anchor="t">
              <a:spAutoFit/>
            </a:bodyPr>
            <a:lstStyle/>
            <a:p>
              <a:r>
                <a:rPr lang="en-US" sz="1000" b="1" dirty="0"/>
                <a:t>Sub-a</a:t>
              </a:r>
              <a:r>
                <a:rPr lang="en-US" sz="1000" b="1" dirty="0">
                  <a:ea typeface="+mn-lt"/>
                  <a:cs typeface="+mn-lt"/>
                </a:rPr>
                <a:t>ctivities:</a:t>
              </a:r>
            </a:p>
            <a:p>
              <a:r>
                <a:rPr lang="en-US" sz="1000" b="1" dirty="0">
                  <a:ea typeface="+mn-lt"/>
                  <a:cs typeface="+mn-lt"/>
                </a:rPr>
                <a:t>1. Refine process requirements collected from Discovery phase</a:t>
              </a:r>
            </a:p>
            <a:p>
              <a:r>
                <a:rPr lang="en-US" sz="1000" dirty="0">
                  <a:cs typeface="Calibri"/>
                </a:rPr>
                <a:t>&gt; Functional requirements are captured as user stories</a:t>
              </a:r>
            </a:p>
            <a:p>
              <a:r>
                <a:rPr lang="en-US" sz="1000" dirty="0">
                  <a:cs typeface="Calibri"/>
                </a:rPr>
                <a:t>&gt; Non-functional requirements are used as part of acceptance criteria for relevant user stories</a:t>
              </a:r>
            </a:p>
          </p:txBody>
        </p:sp>
      </p:grpSp>
      <p:grpSp>
        <p:nvGrpSpPr>
          <p:cNvPr id="32" name="Group 31">
            <a:extLst>
              <a:ext uri="{FF2B5EF4-FFF2-40B4-BE49-F238E27FC236}">
                <a16:creationId xmlns:a16="http://schemas.microsoft.com/office/drawing/2014/main" id="{32967FA5-5A6B-C2F0-A9C6-FDBDED5E20DA}"/>
              </a:ext>
            </a:extLst>
          </p:cNvPr>
          <p:cNvGrpSpPr/>
          <p:nvPr/>
        </p:nvGrpSpPr>
        <p:grpSpPr>
          <a:xfrm>
            <a:off x="1592782" y="1275049"/>
            <a:ext cx="1956098" cy="4708981"/>
            <a:chOff x="1592782" y="1275049"/>
            <a:chExt cx="1956098" cy="4708981"/>
          </a:xfrm>
        </p:grpSpPr>
        <p:sp>
          <p:nvSpPr>
            <p:cNvPr id="63" name="Rectangle 62">
              <a:extLst>
                <a:ext uri="{FF2B5EF4-FFF2-40B4-BE49-F238E27FC236}">
                  <a16:creationId xmlns:a16="http://schemas.microsoft.com/office/drawing/2014/main" id="{314A3CCD-FE35-10B4-D004-18A72184FACD}"/>
                </a:ext>
              </a:extLst>
            </p:cNvPr>
            <p:cNvSpPr/>
            <p:nvPr/>
          </p:nvSpPr>
          <p:spPr>
            <a:xfrm>
              <a:off x="1627381" y="1326551"/>
              <a:ext cx="1764000"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50" dirty="0"/>
            </a:p>
          </p:txBody>
        </p:sp>
        <p:sp>
          <p:nvSpPr>
            <p:cNvPr id="24" name="TextBox 23">
              <a:extLst>
                <a:ext uri="{FF2B5EF4-FFF2-40B4-BE49-F238E27FC236}">
                  <a16:creationId xmlns:a16="http://schemas.microsoft.com/office/drawing/2014/main" id="{B0FADEBF-98E1-FC01-8397-C506BFBF07EB}"/>
                </a:ext>
              </a:extLst>
            </p:cNvPr>
            <p:cNvSpPr txBox="1"/>
            <p:nvPr/>
          </p:nvSpPr>
          <p:spPr>
            <a:xfrm flipH="1">
              <a:off x="1592782" y="1275049"/>
              <a:ext cx="1956098" cy="47089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Characteristics which make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process ideal for 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1. Content enriching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intuitive ways to aggregate, publish, and interact with content as anchored to physical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2. Work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step-by-step guidance in 3D.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Hard-to-simulate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Users need to interact with 3D environments which are hard to simulate in real life e.g., patient anatomy for surgical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4</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Hands-free access to contents</a:t>
              </a:r>
              <a:r>
                <a:rPr kumimoji="0" lang="en-US" sz="10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(PC6)</a:t>
              </a:r>
            </a:p>
            <a:p>
              <a:pPr lvl="0">
                <a:defRPr/>
              </a:pPr>
              <a:r>
                <a:rPr lang="en-US" sz="1000" dirty="0">
                  <a:solidFill>
                    <a:prstClr val="black"/>
                  </a:solidFill>
                </a:rPr>
                <a:t>Users need to access contents hands-free while performing a task e.g., surgeons viewing patient data during surgery.</a:t>
              </a:r>
            </a:p>
            <a:p>
              <a:pPr lvl="0">
                <a:defRPr/>
              </a:pPr>
              <a:endParaRPr lang="en-US" sz="400" dirty="0">
                <a:solidFill>
                  <a:prstClr val="black"/>
                </a:solidFill>
                <a:latin typeface="Calibri" panose="020F0502020204030204"/>
              </a:endParaRPr>
            </a:p>
            <a:p>
              <a:pPr lvl="0">
                <a:defRPr/>
              </a:pPr>
              <a:r>
                <a:rPr lang="en-US" sz="1000" b="1" dirty="0">
                  <a:solidFill>
                    <a:prstClr val="black"/>
                  </a:solidFill>
                </a:rPr>
                <a:t>5. Navigation</a:t>
              </a:r>
            </a:p>
            <a:p>
              <a:pPr lvl="0">
                <a:defRPr/>
              </a:pPr>
              <a:r>
                <a:rPr lang="en-US" sz="1000" dirty="0">
                  <a:solidFill>
                    <a:prstClr val="black"/>
                  </a:solidFill>
                </a:rPr>
                <a:t>Users need to be guided to find a location/ object.</a:t>
              </a:r>
            </a:p>
            <a:p>
              <a:pPr lvl="0">
                <a:defRPr/>
              </a:pPr>
              <a:endParaRPr lang="en-US" sz="400" b="1" u="sng" dirty="0">
                <a:solidFill>
                  <a:prstClr val="black"/>
                </a:solidFill>
              </a:endParaRPr>
            </a:p>
            <a:p>
              <a:pPr lvl="0">
                <a:defRPr/>
              </a:pPr>
              <a:r>
                <a:rPr lang="en-US" sz="1000" b="1" dirty="0">
                  <a:solidFill>
                    <a:prstClr val="black"/>
                  </a:solidFill>
                </a:rPr>
                <a:t>6. Collaboration</a:t>
              </a:r>
            </a:p>
            <a:p>
              <a:pPr lvl="0">
                <a:defRPr/>
              </a:pPr>
              <a:r>
                <a:rPr lang="en-US" sz="1000" dirty="0">
                  <a:solidFill>
                    <a:prstClr val="black"/>
                  </a:solidFill>
                </a:rPr>
                <a:t>Users across geographies work together with 3D contents.</a:t>
              </a:r>
              <a:endParaRPr lang="en-US" sz="1000" dirty="0"/>
            </a:p>
          </p:txBody>
        </p:sp>
      </p:grpSp>
      <p:sp>
        <p:nvSpPr>
          <p:cNvPr id="30" name="Rectangle 29">
            <a:extLst>
              <a:ext uri="{FF2B5EF4-FFF2-40B4-BE49-F238E27FC236}">
                <a16:creationId xmlns:a16="http://schemas.microsoft.com/office/drawing/2014/main" id="{9A5ACE57-4886-0B6F-BF10-72205446E73F}"/>
              </a:ext>
            </a:extLst>
          </p:cNvPr>
          <p:cNvSpPr/>
          <p:nvPr/>
        </p:nvSpPr>
        <p:spPr>
          <a:xfrm rot="16200000">
            <a:off x="-117915" y="927613"/>
            <a:ext cx="540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a:t>
            </a:r>
          </a:p>
        </p:txBody>
      </p:sp>
    </p:spTree>
    <p:extLst>
      <p:ext uri="{BB962C8B-B14F-4D97-AF65-F5344CB8AC3E}">
        <p14:creationId xmlns:p14="http://schemas.microsoft.com/office/powerpoint/2010/main" val="21394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8" grpId="0" animBg="1"/>
      <p:bldP spid="35" grpId="0" animBg="1"/>
      <p:bldP spid="45" grpId="0"/>
      <p:bldP spid="46" grpId="0"/>
      <p:bldP spid="49" grpId="0"/>
      <p:bldP spid="50" grpId="0"/>
      <p:bldP spid="52" grpId="0"/>
      <p:bldP spid="28" grpId="0" animBg="1"/>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A2C672-6986-29CA-E4B7-7A3589D9EE39}"/>
              </a:ext>
            </a:extLst>
          </p:cNvPr>
          <p:cNvSpPr txBox="1"/>
          <p:nvPr/>
        </p:nvSpPr>
        <p:spPr>
          <a:xfrm>
            <a:off x="995588" y="547969"/>
            <a:ext cx="707310" cy="369332"/>
          </a:xfrm>
          <a:prstGeom prst="rect">
            <a:avLst/>
          </a:prstGeom>
          <a:noFill/>
        </p:spPr>
        <p:txBody>
          <a:bodyPr wrap="none" rtlCol="0">
            <a:spAutoFit/>
          </a:bodyPr>
          <a:lstStyle/>
          <a:p>
            <a:r>
              <a:rPr lang="en-US" b="1" dirty="0"/>
              <a:t>Stage</a:t>
            </a:r>
          </a:p>
        </p:txBody>
      </p:sp>
      <p:sp>
        <p:nvSpPr>
          <p:cNvPr id="3" name="Arrow: Pentagon 2">
            <a:extLst>
              <a:ext uri="{FF2B5EF4-FFF2-40B4-BE49-F238E27FC236}">
                <a16:creationId xmlns:a16="http://schemas.microsoft.com/office/drawing/2014/main" id="{C8428D03-D4E2-9E46-168A-45D73DC1C4E4}"/>
              </a:ext>
            </a:extLst>
          </p:cNvPr>
          <p:cNvSpPr/>
          <p:nvPr/>
        </p:nvSpPr>
        <p:spPr>
          <a:xfrm>
            <a:off x="1681162" y="571499"/>
            <a:ext cx="3881437" cy="360000"/>
          </a:xfrm>
          <a:prstGeom prst="homePlat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Before watering</a:t>
            </a:r>
          </a:p>
        </p:txBody>
      </p:sp>
      <p:sp>
        <p:nvSpPr>
          <p:cNvPr id="4" name="Arrow: Chevron 3">
            <a:extLst>
              <a:ext uri="{FF2B5EF4-FFF2-40B4-BE49-F238E27FC236}">
                <a16:creationId xmlns:a16="http://schemas.microsoft.com/office/drawing/2014/main" id="{5F13ABF3-AB32-6F48-48BD-5BDE00FE6DD2}"/>
              </a:ext>
            </a:extLst>
          </p:cNvPr>
          <p:cNvSpPr/>
          <p:nvPr/>
        </p:nvSpPr>
        <p:spPr>
          <a:xfrm>
            <a:off x="5468289" y="571499"/>
            <a:ext cx="2484000" cy="360000"/>
          </a:xfrm>
          <a:prstGeom prst="chevro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During watering</a:t>
            </a:r>
          </a:p>
        </p:txBody>
      </p:sp>
      <p:sp>
        <p:nvSpPr>
          <p:cNvPr id="5" name="Arrow: Chevron 4">
            <a:extLst>
              <a:ext uri="{FF2B5EF4-FFF2-40B4-BE49-F238E27FC236}">
                <a16:creationId xmlns:a16="http://schemas.microsoft.com/office/drawing/2014/main" id="{F6B841AC-B1F9-04DC-EFDC-0C921E6F3BD3}"/>
              </a:ext>
            </a:extLst>
          </p:cNvPr>
          <p:cNvSpPr/>
          <p:nvPr/>
        </p:nvSpPr>
        <p:spPr>
          <a:xfrm>
            <a:off x="7867649" y="571499"/>
            <a:ext cx="2484000" cy="360000"/>
          </a:xfrm>
          <a:prstGeom prst="chevron">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After watering</a:t>
            </a:r>
          </a:p>
        </p:txBody>
      </p:sp>
      <p:grpSp>
        <p:nvGrpSpPr>
          <p:cNvPr id="29" name="Group 28">
            <a:extLst>
              <a:ext uri="{FF2B5EF4-FFF2-40B4-BE49-F238E27FC236}">
                <a16:creationId xmlns:a16="http://schemas.microsoft.com/office/drawing/2014/main" id="{C480FB23-290D-4FFD-1870-818A6833429C}"/>
              </a:ext>
            </a:extLst>
          </p:cNvPr>
          <p:cNvGrpSpPr/>
          <p:nvPr/>
        </p:nvGrpSpPr>
        <p:grpSpPr>
          <a:xfrm>
            <a:off x="3774475" y="1434700"/>
            <a:ext cx="1572569" cy="1095463"/>
            <a:chOff x="3509208" y="2564369"/>
            <a:chExt cx="1572569" cy="1095463"/>
          </a:xfrm>
        </p:grpSpPr>
        <p:sp>
          <p:nvSpPr>
            <p:cNvPr id="13" name="TextBox 12">
              <a:extLst>
                <a:ext uri="{FF2B5EF4-FFF2-40B4-BE49-F238E27FC236}">
                  <a16:creationId xmlns:a16="http://schemas.microsoft.com/office/drawing/2014/main" id="{011AEE14-22B8-2551-0D53-CB95BE1E9A8C}"/>
                </a:ext>
              </a:extLst>
            </p:cNvPr>
            <p:cNvSpPr txBox="1"/>
            <p:nvPr/>
          </p:nvSpPr>
          <p:spPr>
            <a:xfrm>
              <a:off x="3509208" y="3198167"/>
              <a:ext cx="1572569" cy="461665"/>
            </a:xfrm>
            <a:prstGeom prst="rect">
              <a:avLst/>
            </a:prstGeom>
            <a:noFill/>
          </p:spPr>
          <p:txBody>
            <a:bodyPr wrap="square" rtlCol="0">
              <a:spAutoFit/>
            </a:bodyPr>
            <a:lstStyle/>
            <a:p>
              <a:pPr algn="ctr"/>
              <a:r>
                <a:rPr lang="en-US" sz="1200" dirty="0"/>
                <a:t>“Wait. When’s the last time I watered it?</a:t>
              </a:r>
            </a:p>
          </p:txBody>
        </p:sp>
        <p:pic>
          <p:nvPicPr>
            <p:cNvPr id="17" name="Graphic 16" descr="Confused face outline with solid fill">
              <a:extLst>
                <a:ext uri="{FF2B5EF4-FFF2-40B4-BE49-F238E27FC236}">
                  <a16:creationId xmlns:a16="http://schemas.microsoft.com/office/drawing/2014/main" id="{3CD7CD0B-A7D5-EA4C-DBED-3A5126B4C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27200" y="2564369"/>
              <a:ext cx="504000" cy="504000"/>
            </a:xfrm>
            <a:prstGeom prst="rect">
              <a:avLst/>
            </a:prstGeom>
          </p:spPr>
        </p:pic>
        <p:sp>
          <p:nvSpPr>
            <p:cNvPr id="18" name="TextBox 17">
              <a:extLst>
                <a:ext uri="{FF2B5EF4-FFF2-40B4-BE49-F238E27FC236}">
                  <a16:creationId xmlns:a16="http://schemas.microsoft.com/office/drawing/2014/main" id="{43509B8A-E7F4-897E-533C-74AC22E87954}"/>
                </a:ext>
              </a:extLst>
            </p:cNvPr>
            <p:cNvSpPr txBox="1"/>
            <p:nvPr/>
          </p:nvSpPr>
          <p:spPr>
            <a:xfrm>
              <a:off x="3786875" y="2983914"/>
              <a:ext cx="982961" cy="307777"/>
            </a:xfrm>
            <a:prstGeom prst="rect">
              <a:avLst/>
            </a:prstGeom>
            <a:noFill/>
          </p:spPr>
          <p:txBody>
            <a:bodyPr wrap="none" rtlCol="0">
              <a:spAutoFit/>
            </a:bodyPr>
            <a:lstStyle/>
            <a:p>
              <a:r>
                <a:rPr lang="en-US" sz="1400" b="1" dirty="0">
                  <a:solidFill>
                    <a:srgbClr val="B940FF"/>
                  </a:solidFill>
                </a:rPr>
                <a:t>Concerned</a:t>
              </a:r>
            </a:p>
          </p:txBody>
        </p:sp>
      </p:grpSp>
      <p:grpSp>
        <p:nvGrpSpPr>
          <p:cNvPr id="28" name="Group 27">
            <a:extLst>
              <a:ext uri="{FF2B5EF4-FFF2-40B4-BE49-F238E27FC236}">
                <a16:creationId xmlns:a16="http://schemas.microsoft.com/office/drawing/2014/main" id="{B9A9A355-478D-592C-7E26-EA9ED562E67F}"/>
              </a:ext>
            </a:extLst>
          </p:cNvPr>
          <p:cNvGrpSpPr/>
          <p:nvPr/>
        </p:nvGrpSpPr>
        <p:grpSpPr>
          <a:xfrm>
            <a:off x="1786352" y="1166684"/>
            <a:ext cx="1337698" cy="1279245"/>
            <a:chOff x="1612523" y="2312369"/>
            <a:chExt cx="1337698" cy="1279245"/>
          </a:xfrm>
        </p:grpSpPr>
        <p:pic>
          <p:nvPicPr>
            <p:cNvPr id="11" name="Graphic 10" descr="Smiling face outline with solid fill">
              <a:extLst>
                <a:ext uri="{FF2B5EF4-FFF2-40B4-BE49-F238E27FC236}">
                  <a16:creationId xmlns:a16="http://schemas.microsoft.com/office/drawing/2014/main" id="{CD4D20FA-AF86-4D4A-5D36-5ED0BE792F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1208" y="2312369"/>
              <a:ext cx="504000" cy="504000"/>
            </a:xfrm>
            <a:prstGeom prst="rect">
              <a:avLst/>
            </a:prstGeom>
          </p:spPr>
        </p:pic>
        <p:sp>
          <p:nvSpPr>
            <p:cNvPr id="12" name="TextBox 11">
              <a:extLst>
                <a:ext uri="{FF2B5EF4-FFF2-40B4-BE49-F238E27FC236}">
                  <a16:creationId xmlns:a16="http://schemas.microsoft.com/office/drawing/2014/main" id="{3C60AFE1-2D36-254D-D71A-BB82E4B36A2E}"/>
                </a:ext>
              </a:extLst>
            </p:cNvPr>
            <p:cNvSpPr txBox="1"/>
            <p:nvPr/>
          </p:nvSpPr>
          <p:spPr>
            <a:xfrm>
              <a:off x="1921707" y="2728141"/>
              <a:ext cx="663002" cy="307777"/>
            </a:xfrm>
            <a:prstGeom prst="rect">
              <a:avLst/>
            </a:prstGeom>
            <a:noFill/>
          </p:spPr>
          <p:txBody>
            <a:bodyPr wrap="none" rtlCol="0">
              <a:spAutoFit/>
            </a:bodyPr>
            <a:lstStyle/>
            <a:p>
              <a:r>
                <a:rPr lang="en-US" sz="1400" b="1" dirty="0">
                  <a:solidFill>
                    <a:srgbClr val="B940FF"/>
                  </a:solidFill>
                </a:rPr>
                <a:t>Happy</a:t>
              </a:r>
            </a:p>
          </p:txBody>
        </p:sp>
        <p:sp>
          <p:nvSpPr>
            <p:cNvPr id="19" name="TextBox 18">
              <a:extLst>
                <a:ext uri="{FF2B5EF4-FFF2-40B4-BE49-F238E27FC236}">
                  <a16:creationId xmlns:a16="http://schemas.microsoft.com/office/drawing/2014/main" id="{3C1BA517-9EC9-E094-DCC1-2A4036C6D9B7}"/>
                </a:ext>
              </a:extLst>
            </p:cNvPr>
            <p:cNvSpPr txBox="1"/>
            <p:nvPr/>
          </p:nvSpPr>
          <p:spPr>
            <a:xfrm>
              <a:off x="1612523" y="2945283"/>
              <a:ext cx="1337698" cy="646331"/>
            </a:xfrm>
            <a:prstGeom prst="rect">
              <a:avLst/>
            </a:prstGeom>
            <a:noFill/>
          </p:spPr>
          <p:txBody>
            <a:bodyPr wrap="square" rtlCol="0">
              <a:spAutoFit/>
            </a:bodyPr>
            <a:lstStyle/>
            <a:p>
              <a:pPr algn="ctr"/>
              <a:r>
                <a:rPr lang="en-US" sz="1200" dirty="0"/>
                <a:t>“What a great day. Think I might water the plant”</a:t>
              </a:r>
            </a:p>
          </p:txBody>
        </p:sp>
      </p:grpSp>
      <p:grpSp>
        <p:nvGrpSpPr>
          <p:cNvPr id="30" name="Group 29">
            <a:extLst>
              <a:ext uri="{FF2B5EF4-FFF2-40B4-BE49-F238E27FC236}">
                <a16:creationId xmlns:a16="http://schemas.microsoft.com/office/drawing/2014/main" id="{CEAA2D58-3854-4725-2397-4B01CEEC6096}"/>
              </a:ext>
            </a:extLst>
          </p:cNvPr>
          <p:cNvGrpSpPr/>
          <p:nvPr/>
        </p:nvGrpSpPr>
        <p:grpSpPr>
          <a:xfrm>
            <a:off x="6020752" y="1591302"/>
            <a:ext cx="1491606" cy="1475035"/>
            <a:chOff x="5606473" y="3244632"/>
            <a:chExt cx="1491606" cy="1475035"/>
          </a:xfrm>
        </p:grpSpPr>
        <p:pic>
          <p:nvPicPr>
            <p:cNvPr id="21" name="Graphic 20" descr="Woozy face outline with solid fill">
              <a:extLst>
                <a:ext uri="{FF2B5EF4-FFF2-40B4-BE49-F238E27FC236}">
                  <a16:creationId xmlns:a16="http://schemas.microsoft.com/office/drawing/2014/main" id="{825399F0-7CB5-0107-C884-D04DFC6775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0276" y="3244632"/>
              <a:ext cx="504000" cy="504000"/>
            </a:xfrm>
            <a:prstGeom prst="rect">
              <a:avLst/>
            </a:prstGeom>
          </p:spPr>
        </p:pic>
        <p:sp>
          <p:nvSpPr>
            <p:cNvPr id="22" name="TextBox 21">
              <a:extLst>
                <a:ext uri="{FF2B5EF4-FFF2-40B4-BE49-F238E27FC236}">
                  <a16:creationId xmlns:a16="http://schemas.microsoft.com/office/drawing/2014/main" id="{813C6C30-8664-DE13-5C80-AE95825127A8}"/>
                </a:ext>
              </a:extLst>
            </p:cNvPr>
            <p:cNvSpPr txBox="1"/>
            <p:nvPr/>
          </p:nvSpPr>
          <p:spPr>
            <a:xfrm>
              <a:off x="6028839" y="3659832"/>
              <a:ext cx="718082" cy="307777"/>
            </a:xfrm>
            <a:prstGeom prst="rect">
              <a:avLst/>
            </a:prstGeom>
            <a:noFill/>
          </p:spPr>
          <p:txBody>
            <a:bodyPr wrap="none" rtlCol="0">
              <a:spAutoFit/>
            </a:bodyPr>
            <a:lstStyle/>
            <a:p>
              <a:r>
                <a:rPr lang="en-US" sz="1400" b="1" dirty="0">
                  <a:solidFill>
                    <a:srgbClr val="B940FF"/>
                  </a:solidFill>
                </a:rPr>
                <a:t>Unsure</a:t>
              </a:r>
            </a:p>
          </p:txBody>
        </p:sp>
        <p:sp>
          <p:nvSpPr>
            <p:cNvPr id="23" name="TextBox 22">
              <a:extLst>
                <a:ext uri="{FF2B5EF4-FFF2-40B4-BE49-F238E27FC236}">
                  <a16:creationId xmlns:a16="http://schemas.microsoft.com/office/drawing/2014/main" id="{ED86B55E-A116-BF9E-C5F6-991CA6BAB759}"/>
                </a:ext>
              </a:extLst>
            </p:cNvPr>
            <p:cNvSpPr txBox="1"/>
            <p:nvPr/>
          </p:nvSpPr>
          <p:spPr>
            <a:xfrm>
              <a:off x="5606473" y="3888670"/>
              <a:ext cx="1491606" cy="830997"/>
            </a:xfrm>
            <a:prstGeom prst="rect">
              <a:avLst/>
            </a:prstGeom>
            <a:noFill/>
          </p:spPr>
          <p:txBody>
            <a:bodyPr wrap="square" rtlCol="0">
              <a:spAutoFit/>
            </a:bodyPr>
            <a:lstStyle/>
            <a:p>
              <a:pPr algn="ctr"/>
              <a:r>
                <a:rPr lang="en-US" sz="1200" dirty="0"/>
                <a:t>“Vaguely remember watering it last week. Might as well water it again”</a:t>
              </a:r>
            </a:p>
          </p:txBody>
        </p:sp>
      </p:grpSp>
      <p:grpSp>
        <p:nvGrpSpPr>
          <p:cNvPr id="31" name="Group 30">
            <a:extLst>
              <a:ext uri="{FF2B5EF4-FFF2-40B4-BE49-F238E27FC236}">
                <a16:creationId xmlns:a16="http://schemas.microsoft.com/office/drawing/2014/main" id="{7E7E9834-A38D-7030-0FF4-DCE17006EE2B}"/>
              </a:ext>
            </a:extLst>
          </p:cNvPr>
          <p:cNvGrpSpPr/>
          <p:nvPr/>
        </p:nvGrpSpPr>
        <p:grpSpPr>
          <a:xfrm>
            <a:off x="8291417" y="1703249"/>
            <a:ext cx="1767908" cy="1685414"/>
            <a:chOff x="7795192" y="3496632"/>
            <a:chExt cx="1767908" cy="1685414"/>
          </a:xfrm>
        </p:grpSpPr>
        <p:pic>
          <p:nvPicPr>
            <p:cNvPr id="25" name="Graphic 24" descr="Worried face outline with solid fill">
              <a:extLst>
                <a:ext uri="{FF2B5EF4-FFF2-40B4-BE49-F238E27FC236}">
                  <a16:creationId xmlns:a16="http://schemas.microsoft.com/office/drawing/2014/main" id="{A7C9E677-8C2A-68A0-758F-4ABCA2369E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78515" y="3496632"/>
              <a:ext cx="504000" cy="504000"/>
            </a:xfrm>
            <a:prstGeom prst="rect">
              <a:avLst/>
            </a:prstGeom>
          </p:spPr>
        </p:pic>
        <p:sp>
          <p:nvSpPr>
            <p:cNvPr id="26" name="TextBox 25">
              <a:extLst>
                <a:ext uri="{FF2B5EF4-FFF2-40B4-BE49-F238E27FC236}">
                  <a16:creationId xmlns:a16="http://schemas.microsoft.com/office/drawing/2014/main" id="{1F8F5AC0-0FEC-17A0-F583-A19F5BB0B296}"/>
                </a:ext>
              </a:extLst>
            </p:cNvPr>
            <p:cNvSpPr txBox="1"/>
            <p:nvPr/>
          </p:nvSpPr>
          <p:spPr>
            <a:xfrm>
              <a:off x="8232297" y="3931535"/>
              <a:ext cx="796436" cy="307777"/>
            </a:xfrm>
            <a:prstGeom prst="rect">
              <a:avLst/>
            </a:prstGeom>
            <a:noFill/>
          </p:spPr>
          <p:txBody>
            <a:bodyPr wrap="none" rtlCol="0">
              <a:spAutoFit/>
            </a:bodyPr>
            <a:lstStyle/>
            <a:p>
              <a:r>
                <a:rPr lang="en-US" sz="1400" b="1" dirty="0">
                  <a:solidFill>
                    <a:srgbClr val="B940FF"/>
                  </a:solidFill>
                </a:rPr>
                <a:t>Worried</a:t>
              </a:r>
            </a:p>
          </p:txBody>
        </p:sp>
        <p:sp>
          <p:nvSpPr>
            <p:cNvPr id="27" name="TextBox 26">
              <a:extLst>
                <a:ext uri="{FF2B5EF4-FFF2-40B4-BE49-F238E27FC236}">
                  <a16:creationId xmlns:a16="http://schemas.microsoft.com/office/drawing/2014/main" id="{24CF14D6-4011-819B-6967-93D93E44C3C4}"/>
                </a:ext>
              </a:extLst>
            </p:cNvPr>
            <p:cNvSpPr txBox="1"/>
            <p:nvPr/>
          </p:nvSpPr>
          <p:spPr>
            <a:xfrm>
              <a:off x="7795192" y="4166383"/>
              <a:ext cx="1767908" cy="1015663"/>
            </a:xfrm>
            <a:prstGeom prst="rect">
              <a:avLst/>
            </a:prstGeom>
            <a:noFill/>
          </p:spPr>
          <p:txBody>
            <a:bodyPr wrap="square" rtlCol="0">
              <a:spAutoFit/>
            </a:bodyPr>
            <a:lstStyle/>
            <a:p>
              <a:pPr algn="ctr"/>
              <a:r>
                <a:rPr lang="en-US" sz="1200" dirty="0"/>
                <a:t>“The leaves look brown. Only if I know what is going on. Maybe I should note down how often I water it.” [Never did]</a:t>
              </a:r>
            </a:p>
          </p:txBody>
        </p:sp>
      </p:grpSp>
      <p:grpSp>
        <p:nvGrpSpPr>
          <p:cNvPr id="1024" name="Group 1023">
            <a:extLst>
              <a:ext uri="{FF2B5EF4-FFF2-40B4-BE49-F238E27FC236}">
                <a16:creationId xmlns:a16="http://schemas.microsoft.com/office/drawing/2014/main" id="{53719304-42E7-984D-038A-16178EE2550B}"/>
              </a:ext>
            </a:extLst>
          </p:cNvPr>
          <p:cNvGrpSpPr/>
          <p:nvPr/>
        </p:nvGrpSpPr>
        <p:grpSpPr>
          <a:xfrm>
            <a:off x="1758188" y="3579547"/>
            <a:ext cx="1337698" cy="1279245"/>
            <a:chOff x="1612523" y="2312369"/>
            <a:chExt cx="1337698" cy="1279245"/>
          </a:xfrm>
        </p:grpSpPr>
        <p:pic>
          <p:nvPicPr>
            <p:cNvPr id="1025" name="Graphic 1024" descr="Smiling face outline with solid fill">
              <a:extLst>
                <a:ext uri="{FF2B5EF4-FFF2-40B4-BE49-F238E27FC236}">
                  <a16:creationId xmlns:a16="http://schemas.microsoft.com/office/drawing/2014/main" id="{6FACF82D-BF2A-00FC-55E9-3FCAE6D258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01208" y="2312369"/>
              <a:ext cx="504000" cy="504000"/>
            </a:xfrm>
            <a:prstGeom prst="rect">
              <a:avLst/>
            </a:prstGeom>
          </p:spPr>
        </p:pic>
        <p:sp>
          <p:nvSpPr>
            <p:cNvPr id="1027" name="TextBox 1026">
              <a:extLst>
                <a:ext uri="{FF2B5EF4-FFF2-40B4-BE49-F238E27FC236}">
                  <a16:creationId xmlns:a16="http://schemas.microsoft.com/office/drawing/2014/main" id="{6550ACB8-4EF9-98CE-101A-26683DDDC942}"/>
                </a:ext>
              </a:extLst>
            </p:cNvPr>
            <p:cNvSpPr txBox="1"/>
            <p:nvPr/>
          </p:nvSpPr>
          <p:spPr>
            <a:xfrm>
              <a:off x="1921707" y="2728141"/>
              <a:ext cx="663002" cy="307777"/>
            </a:xfrm>
            <a:prstGeom prst="rect">
              <a:avLst/>
            </a:prstGeom>
            <a:noFill/>
          </p:spPr>
          <p:txBody>
            <a:bodyPr wrap="none" rtlCol="0">
              <a:spAutoFit/>
            </a:bodyPr>
            <a:lstStyle/>
            <a:p>
              <a:r>
                <a:rPr lang="en-US" sz="1400" b="1" dirty="0">
                  <a:solidFill>
                    <a:schemeClr val="accent6">
                      <a:lumMod val="75000"/>
                    </a:schemeClr>
                  </a:solidFill>
                </a:rPr>
                <a:t>Happy</a:t>
              </a:r>
            </a:p>
          </p:txBody>
        </p:sp>
        <p:sp>
          <p:nvSpPr>
            <p:cNvPr id="1028" name="TextBox 1027">
              <a:extLst>
                <a:ext uri="{FF2B5EF4-FFF2-40B4-BE49-F238E27FC236}">
                  <a16:creationId xmlns:a16="http://schemas.microsoft.com/office/drawing/2014/main" id="{6DAA82BE-E5F5-D5BD-B2BB-88437EEF6FD5}"/>
                </a:ext>
              </a:extLst>
            </p:cNvPr>
            <p:cNvSpPr txBox="1"/>
            <p:nvPr/>
          </p:nvSpPr>
          <p:spPr>
            <a:xfrm>
              <a:off x="1612523" y="2945283"/>
              <a:ext cx="1337698" cy="646331"/>
            </a:xfrm>
            <a:prstGeom prst="rect">
              <a:avLst/>
            </a:prstGeom>
            <a:noFill/>
          </p:spPr>
          <p:txBody>
            <a:bodyPr wrap="square" rtlCol="0">
              <a:spAutoFit/>
            </a:bodyPr>
            <a:lstStyle/>
            <a:p>
              <a:pPr algn="ctr"/>
              <a:r>
                <a:rPr lang="en-US" sz="1200" dirty="0"/>
                <a:t>“What a great day. Think I might water the plant”</a:t>
              </a:r>
            </a:p>
          </p:txBody>
        </p:sp>
      </p:grpSp>
      <p:grpSp>
        <p:nvGrpSpPr>
          <p:cNvPr id="1033" name="Group 1032">
            <a:extLst>
              <a:ext uri="{FF2B5EF4-FFF2-40B4-BE49-F238E27FC236}">
                <a16:creationId xmlns:a16="http://schemas.microsoft.com/office/drawing/2014/main" id="{C7C45EA6-2917-6066-8819-657573F07E1C}"/>
              </a:ext>
            </a:extLst>
          </p:cNvPr>
          <p:cNvGrpSpPr/>
          <p:nvPr/>
        </p:nvGrpSpPr>
        <p:grpSpPr>
          <a:xfrm>
            <a:off x="5986463" y="3806450"/>
            <a:ext cx="1525895" cy="1858445"/>
            <a:chOff x="5804792" y="3748087"/>
            <a:chExt cx="1525895" cy="1858445"/>
          </a:xfrm>
        </p:grpSpPr>
        <p:pic>
          <p:nvPicPr>
            <p:cNvPr id="1030" name="Graphic 1029" descr="Grining and sweating face outline with solid fill">
              <a:extLst>
                <a:ext uri="{FF2B5EF4-FFF2-40B4-BE49-F238E27FC236}">
                  <a16:creationId xmlns:a16="http://schemas.microsoft.com/office/drawing/2014/main" id="{0C6FA386-ED77-180C-F124-CF27FDDA4B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9355" y="3748087"/>
              <a:ext cx="504000" cy="504000"/>
            </a:xfrm>
            <a:prstGeom prst="rect">
              <a:avLst/>
            </a:prstGeom>
          </p:spPr>
        </p:pic>
        <p:sp>
          <p:nvSpPr>
            <p:cNvPr id="1031" name="TextBox 1030">
              <a:extLst>
                <a:ext uri="{FF2B5EF4-FFF2-40B4-BE49-F238E27FC236}">
                  <a16:creationId xmlns:a16="http://schemas.microsoft.com/office/drawing/2014/main" id="{40EDE53B-0C59-1F1D-21E7-56F0C01FE2DF}"/>
                </a:ext>
              </a:extLst>
            </p:cNvPr>
            <p:cNvSpPr txBox="1"/>
            <p:nvPr/>
          </p:nvSpPr>
          <p:spPr>
            <a:xfrm>
              <a:off x="6096000" y="4175096"/>
              <a:ext cx="977768" cy="307777"/>
            </a:xfrm>
            <a:prstGeom prst="rect">
              <a:avLst/>
            </a:prstGeom>
            <a:noFill/>
          </p:spPr>
          <p:txBody>
            <a:bodyPr wrap="none" rtlCol="0">
              <a:spAutoFit/>
            </a:bodyPr>
            <a:lstStyle/>
            <a:p>
              <a:r>
                <a:rPr lang="en-US" sz="1400" b="1" dirty="0">
                  <a:solidFill>
                    <a:schemeClr val="accent6">
                      <a:lumMod val="75000"/>
                    </a:schemeClr>
                  </a:solidFill>
                </a:rPr>
                <a:t>Indifferent</a:t>
              </a:r>
            </a:p>
          </p:txBody>
        </p:sp>
        <p:sp>
          <p:nvSpPr>
            <p:cNvPr id="1032" name="TextBox 1031">
              <a:extLst>
                <a:ext uri="{FF2B5EF4-FFF2-40B4-BE49-F238E27FC236}">
                  <a16:creationId xmlns:a16="http://schemas.microsoft.com/office/drawing/2014/main" id="{E1260644-1E85-963F-4145-27824403D76C}"/>
                </a:ext>
              </a:extLst>
            </p:cNvPr>
            <p:cNvSpPr txBox="1"/>
            <p:nvPr/>
          </p:nvSpPr>
          <p:spPr>
            <a:xfrm>
              <a:off x="5804792" y="4406203"/>
              <a:ext cx="1525895" cy="1200329"/>
            </a:xfrm>
            <a:prstGeom prst="rect">
              <a:avLst/>
            </a:prstGeom>
            <a:noFill/>
          </p:spPr>
          <p:txBody>
            <a:bodyPr wrap="square" rtlCol="0">
              <a:spAutoFit/>
            </a:bodyPr>
            <a:lstStyle/>
            <a:p>
              <a:pPr algn="ctr"/>
              <a:r>
                <a:rPr lang="en-US" sz="1200" dirty="0"/>
                <a:t>“No idea when the plant was last watered. But I’m only house-sitting for 2 days. Might as well water them.”</a:t>
              </a:r>
            </a:p>
          </p:txBody>
        </p:sp>
      </p:grpSp>
      <p:grpSp>
        <p:nvGrpSpPr>
          <p:cNvPr id="1034" name="Group 1033">
            <a:extLst>
              <a:ext uri="{FF2B5EF4-FFF2-40B4-BE49-F238E27FC236}">
                <a16:creationId xmlns:a16="http://schemas.microsoft.com/office/drawing/2014/main" id="{C9781C9E-C5B0-0C7C-61DA-8BA07DE7FD57}"/>
              </a:ext>
            </a:extLst>
          </p:cNvPr>
          <p:cNvGrpSpPr/>
          <p:nvPr/>
        </p:nvGrpSpPr>
        <p:grpSpPr>
          <a:xfrm>
            <a:off x="8386763" y="3806450"/>
            <a:ext cx="1562099" cy="1684293"/>
            <a:chOff x="5796276" y="3748087"/>
            <a:chExt cx="1562099" cy="1684293"/>
          </a:xfrm>
        </p:grpSpPr>
        <p:pic>
          <p:nvPicPr>
            <p:cNvPr id="1035" name="Graphic 1034" descr="Grining and sweating face outline with solid fill">
              <a:extLst>
                <a:ext uri="{FF2B5EF4-FFF2-40B4-BE49-F238E27FC236}">
                  <a16:creationId xmlns:a16="http://schemas.microsoft.com/office/drawing/2014/main" id="{5A773EA9-B1FD-4E2A-C5C5-095A27B6BC0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9355" y="3748087"/>
              <a:ext cx="504000" cy="504000"/>
            </a:xfrm>
            <a:prstGeom prst="rect">
              <a:avLst/>
            </a:prstGeom>
          </p:spPr>
        </p:pic>
        <p:sp>
          <p:nvSpPr>
            <p:cNvPr id="1036" name="TextBox 1035">
              <a:extLst>
                <a:ext uri="{FF2B5EF4-FFF2-40B4-BE49-F238E27FC236}">
                  <a16:creationId xmlns:a16="http://schemas.microsoft.com/office/drawing/2014/main" id="{A9373736-D9DB-01DB-697F-05C12FB85DD2}"/>
                </a:ext>
              </a:extLst>
            </p:cNvPr>
            <p:cNvSpPr txBox="1"/>
            <p:nvPr/>
          </p:nvSpPr>
          <p:spPr>
            <a:xfrm>
              <a:off x="6096000" y="4185610"/>
              <a:ext cx="977768" cy="307777"/>
            </a:xfrm>
            <a:prstGeom prst="rect">
              <a:avLst/>
            </a:prstGeom>
            <a:noFill/>
          </p:spPr>
          <p:txBody>
            <a:bodyPr wrap="none" rtlCol="0">
              <a:spAutoFit/>
            </a:bodyPr>
            <a:lstStyle/>
            <a:p>
              <a:r>
                <a:rPr lang="en-US" sz="1400" b="1" dirty="0">
                  <a:solidFill>
                    <a:schemeClr val="accent6">
                      <a:lumMod val="75000"/>
                    </a:schemeClr>
                  </a:solidFill>
                </a:rPr>
                <a:t>Indifferent</a:t>
              </a:r>
            </a:p>
          </p:txBody>
        </p:sp>
        <p:sp>
          <p:nvSpPr>
            <p:cNvPr id="1037" name="TextBox 1036">
              <a:extLst>
                <a:ext uri="{FF2B5EF4-FFF2-40B4-BE49-F238E27FC236}">
                  <a16:creationId xmlns:a16="http://schemas.microsoft.com/office/drawing/2014/main" id="{3785D74D-2A7A-5C6B-5871-E4FD68D1FA42}"/>
                </a:ext>
              </a:extLst>
            </p:cNvPr>
            <p:cNvSpPr txBox="1"/>
            <p:nvPr/>
          </p:nvSpPr>
          <p:spPr>
            <a:xfrm>
              <a:off x="5796276" y="4416717"/>
              <a:ext cx="1562099" cy="1015663"/>
            </a:xfrm>
            <a:prstGeom prst="rect">
              <a:avLst/>
            </a:prstGeom>
            <a:noFill/>
          </p:spPr>
          <p:txBody>
            <a:bodyPr wrap="square" rtlCol="0">
              <a:spAutoFit/>
            </a:bodyPr>
            <a:lstStyle/>
            <a:p>
              <a:pPr algn="ctr"/>
              <a:r>
                <a:rPr lang="en-US" sz="1200" dirty="0"/>
                <a:t>“The leaves look brown, but it are not even my plant.</a:t>
              </a:r>
            </a:p>
            <a:p>
              <a:pPr algn="ctr"/>
              <a:r>
                <a:rPr lang="en-US" sz="1200" dirty="0"/>
                <a:t>Perhaps I leave a note.” [Never did]</a:t>
              </a:r>
            </a:p>
          </p:txBody>
        </p:sp>
      </p:grpSp>
      <p:cxnSp>
        <p:nvCxnSpPr>
          <p:cNvPr id="1039" name="Straight Connector 1038">
            <a:extLst>
              <a:ext uri="{FF2B5EF4-FFF2-40B4-BE49-F238E27FC236}">
                <a16:creationId xmlns:a16="http://schemas.microsoft.com/office/drawing/2014/main" id="{49C98695-126E-8FFD-7C1E-6715E02C5ECC}"/>
              </a:ext>
            </a:extLst>
          </p:cNvPr>
          <p:cNvCxnSpPr>
            <a:cxnSpLocks/>
          </p:cNvCxnSpPr>
          <p:nvPr/>
        </p:nvCxnSpPr>
        <p:spPr>
          <a:xfrm>
            <a:off x="1681162" y="3495679"/>
            <a:ext cx="8670487"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1E204966-10BF-758A-F20C-785E5934E535}"/>
              </a:ext>
            </a:extLst>
          </p:cNvPr>
          <p:cNvCxnSpPr>
            <a:cxnSpLocks/>
          </p:cNvCxnSpPr>
          <p:nvPr/>
        </p:nvCxnSpPr>
        <p:spPr>
          <a:xfrm>
            <a:off x="2943225" y="1495425"/>
            <a:ext cx="1108917" cy="151645"/>
          </a:xfrm>
          <a:prstGeom prst="line">
            <a:avLst/>
          </a:prstGeom>
          <a:ln>
            <a:solidFill>
              <a:srgbClr val="B940FF"/>
            </a:solidFill>
          </a:ln>
        </p:spPr>
        <p:style>
          <a:lnRef idx="2">
            <a:schemeClr val="accent1"/>
          </a:lnRef>
          <a:fillRef idx="0">
            <a:schemeClr val="accent1"/>
          </a:fillRef>
          <a:effectRef idx="1">
            <a:schemeClr val="accent1"/>
          </a:effectRef>
          <a:fontRef idx="minor">
            <a:schemeClr val="tx1"/>
          </a:fontRef>
        </p:style>
      </p:cxnSp>
      <p:cxnSp>
        <p:nvCxnSpPr>
          <p:cNvPr id="1048" name="Straight Connector 1047">
            <a:extLst>
              <a:ext uri="{FF2B5EF4-FFF2-40B4-BE49-F238E27FC236}">
                <a16:creationId xmlns:a16="http://schemas.microsoft.com/office/drawing/2014/main" id="{EBA943D9-427B-B3EE-6EDC-87E8176D74D5}"/>
              </a:ext>
            </a:extLst>
          </p:cNvPr>
          <p:cNvCxnSpPr>
            <a:cxnSpLocks/>
          </p:cNvCxnSpPr>
          <p:nvPr/>
        </p:nvCxnSpPr>
        <p:spPr>
          <a:xfrm>
            <a:off x="5035103" y="1744459"/>
            <a:ext cx="1168417" cy="98843"/>
          </a:xfrm>
          <a:prstGeom prst="line">
            <a:avLst/>
          </a:prstGeom>
          <a:ln>
            <a:solidFill>
              <a:srgbClr val="B940FF"/>
            </a:solidFill>
          </a:ln>
        </p:spPr>
        <p:style>
          <a:lnRef idx="2">
            <a:schemeClr val="accent1"/>
          </a:lnRef>
          <a:fillRef idx="0">
            <a:schemeClr val="accent1"/>
          </a:fillRef>
          <a:effectRef idx="1">
            <a:schemeClr val="accent1"/>
          </a:effectRef>
          <a:fontRef idx="minor">
            <a:schemeClr val="tx1"/>
          </a:fontRef>
        </p:style>
      </p:cxnSp>
      <p:cxnSp>
        <p:nvCxnSpPr>
          <p:cNvPr id="1051" name="Straight Connector 1050">
            <a:extLst>
              <a:ext uri="{FF2B5EF4-FFF2-40B4-BE49-F238E27FC236}">
                <a16:creationId xmlns:a16="http://schemas.microsoft.com/office/drawing/2014/main" id="{E22313B0-0BDD-A880-6D4C-9ED03933B61A}"/>
              </a:ext>
            </a:extLst>
          </p:cNvPr>
          <p:cNvCxnSpPr>
            <a:cxnSpLocks/>
          </p:cNvCxnSpPr>
          <p:nvPr/>
        </p:nvCxnSpPr>
        <p:spPr>
          <a:xfrm>
            <a:off x="7217936" y="1873742"/>
            <a:ext cx="1468551" cy="169436"/>
          </a:xfrm>
          <a:prstGeom prst="line">
            <a:avLst/>
          </a:prstGeom>
          <a:ln>
            <a:solidFill>
              <a:srgbClr val="B940FF"/>
            </a:solidFill>
          </a:ln>
        </p:spPr>
        <p:style>
          <a:lnRef idx="2">
            <a:schemeClr val="accent1"/>
          </a:lnRef>
          <a:fillRef idx="0">
            <a:schemeClr val="accent1"/>
          </a:fillRef>
          <a:effectRef idx="1">
            <a:schemeClr val="accent1"/>
          </a:effectRef>
          <a:fontRef idx="minor">
            <a:schemeClr val="tx1"/>
          </a:fontRef>
        </p:style>
      </p:cxnSp>
      <p:cxnSp>
        <p:nvCxnSpPr>
          <p:cNvPr id="1056" name="Straight Connector 1055">
            <a:extLst>
              <a:ext uri="{FF2B5EF4-FFF2-40B4-BE49-F238E27FC236}">
                <a16:creationId xmlns:a16="http://schemas.microsoft.com/office/drawing/2014/main" id="{2DE4D385-EC23-1A7F-58D8-FD22F4C531DB}"/>
              </a:ext>
            </a:extLst>
          </p:cNvPr>
          <p:cNvCxnSpPr>
            <a:cxnSpLocks/>
          </p:cNvCxnSpPr>
          <p:nvPr/>
        </p:nvCxnSpPr>
        <p:spPr>
          <a:xfrm>
            <a:off x="3039558" y="3873044"/>
            <a:ext cx="3191055" cy="199138"/>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AF31C2B6-E53F-2905-10EE-0EE358AF5BCF}"/>
              </a:ext>
            </a:extLst>
          </p:cNvPr>
          <p:cNvCxnSpPr>
            <a:cxnSpLocks/>
          </p:cNvCxnSpPr>
          <p:nvPr/>
        </p:nvCxnSpPr>
        <p:spPr>
          <a:xfrm>
            <a:off x="7274773" y="4083547"/>
            <a:ext cx="1364402"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062" name="TextBox 1061">
            <a:extLst>
              <a:ext uri="{FF2B5EF4-FFF2-40B4-BE49-F238E27FC236}">
                <a16:creationId xmlns:a16="http://schemas.microsoft.com/office/drawing/2014/main" id="{66B45372-3A09-3127-E623-4D643F046798}"/>
              </a:ext>
            </a:extLst>
          </p:cNvPr>
          <p:cNvSpPr txBox="1"/>
          <p:nvPr/>
        </p:nvSpPr>
        <p:spPr>
          <a:xfrm>
            <a:off x="322905" y="1166684"/>
            <a:ext cx="1379993" cy="369332"/>
          </a:xfrm>
          <a:prstGeom prst="rect">
            <a:avLst/>
          </a:prstGeom>
          <a:noFill/>
        </p:spPr>
        <p:txBody>
          <a:bodyPr wrap="none" rtlCol="0">
            <a:spAutoFit/>
          </a:bodyPr>
          <a:lstStyle/>
          <a:p>
            <a:r>
              <a:rPr lang="en-US" b="1" dirty="0">
                <a:solidFill>
                  <a:srgbClr val="B940FF"/>
                </a:solidFill>
              </a:rPr>
              <a:t>Plant Owner</a:t>
            </a:r>
          </a:p>
        </p:txBody>
      </p:sp>
      <p:sp>
        <p:nvSpPr>
          <p:cNvPr id="1063" name="TextBox 1062">
            <a:extLst>
              <a:ext uri="{FF2B5EF4-FFF2-40B4-BE49-F238E27FC236}">
                <a16:creationId xmlns:a16="http://schemas.microsoft.com/office/drawing/2014/main" id="{71A42D46-5BF2-072C-FA07-AEBEFE3E0716}"/>
              </a:ext>
            </a:extLst>
          </p:cNvPr>
          <p:cNvSpPr txBox="1"/>
          <p:nvPr/>
        </p:nvSpPr>
        <p:spPr>
          <a:xfrm>
            <a:off x="348745" y="3652077"/>
            <a:ext cx="1354153" cy="369332"/>
          </a:xfrm>
          <a:prstGeom prst="rect">
            <a:avLst/>
          </a:prstGeom>
          <a:noFill/>
        </p:spPr>
        <p:txBody>
          <a:bodyPr wrap="none" rtlCol="0">
            <a:spAutoFit/>
          </a:bodyPr>
          <a:lstStyle/>
          <a:p>
            <a:r>
              <a:rPr lang="en-US" b="1" dirty="0">
                <a:solidFill>
                  <a:schemeClr val="accent6">
                    <a:lumMod val="75000"/>
                  </a:schemeClr>
                </a:solidFill>
              </a:rPr>
              <a:t>House Sitter</a:t>
            </a:r>
          </a:p>
        </p:txBody>
      </p:sp>
    </p:spTree>
    <p:extLst>
      <p:ext uri="{BB962C8B-B14F-4D97-AF65-F5344CB8AC3E}">
        <p14:creationId xmlns:p14="http://schemas.microsoft.com/office/powerpoint/2010/main" val="1037137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A2C672-6986-29CA-E4B7-7A3589D9EE39}"/>
              </a:ext>
            </a:extLst>
          </p:cNvPr>
          <p:cNvSpPr txBox="1"/>
          <p:nvPr/>
        </p:nvSpPr>
        <p:spPr>
          <a:xfrm>
            <a:off x="995588" y="547969"/>
            <a:ext cx="707310" cy="369332"/>
          </a:xfrm>
          <a:prstGeom prst="rect">
            <a:avLst/>
          </a:prstGeom>
          <a:noFill/>
        </p:spPr>
        <p:txBody>
          <a:bodyPr wrap="none" rtlCol="0">
            <a:spAutoFit/>
          </a:bodyPr>
          <a:lstStyle/>
          <a:p>
            <a:r>
              <a:rPr lang="en-US" b="1" dirty="0"/>
              <a:t>Stage</a:t>
            </a:r>
          </a:p>
        </p:txBody>
      </p:sp>
      <p:sp>
        <p:nvSpPr>
          <p:cNvPr id="3" name="Arrow: Pentagon 2">
            <a:extLst>
              <a:ext uri="{FF2B5EF4-FFF2-40B4-BE49-F238E27FC236}">
                <a16:creationId xmlns:a16="http://schemas.microsoft.com/office/drawing/2014/main" id="{C8428D03-D4E2-9E46-168A-45D73DC1C4E4}"/>
              </a:ext>
            </a:extLst>
          </p:cNvPr>
          <p:cNvSpPr/>
          <p:nvPr/>
        </p:nvSpPr>
        <p:spPr>
          <a:xfrm>
            <a:off x="1681162" y="571499"/>
            <a:ext cx="3881437" cy="360000"/>
          </a:xfrm>
          <a:prstGeom prst="homePlat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Before watering</a:t>
            </a:r>
          </a:p>
        </p:txBody>
      </p:sp>
      <p:sp>
        <p:nvSpPr>
          <p:cNvPr id="4" name="Arrow: Chevron 3">
            <a:extLst>
              <a:ext uri="{FF2B5EF4-FFF2-40B4-BE49-F238E27FC236}">
                <a16:creationId xmlns:a16="http://schemas.microsoft.com/office/drawing/2014/main" id="{5F13ABF3-AB32-6F48-48BD-5BDE00FE6DD2}"/>
              </a:ext>
            </a:extLst>
          </p:cNvPr>
          <p:cNvSpPr/>
          <p:nvPr/>
        </p:nvSpPr>
        <p:spPr>
          <a:xfrm>
            <a:off x="5468289" y="571499"/>
            <a:ext cx="2484000" cy="360000"/>
          </a:xfrm>
          <a:prstGeom prst="chevro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During watering</a:t>
            </a:r>
          </a:p>
        </p:txBody>
      </p:sp>
      <p:sp>
        <p:nvSpPr>
          <p:cNvPr id="5" name="Arrow: Chevron 4">
            <a:extLst>
              <a:ext uri="{FF2B5EF4-FFF2-40B4-BE49-F238E27FC236}">
                <a16:creationId xmlns:a16="http://schemas.microsoft.com/office/drawing/2014/main" id="{F6B841AC-B1F9-04DC-EFDC-0C921E6F3BD3}"/>
              </a:ext>
            </a:extLst>
          </p:cNvPr>
          <p:cNvSpPr/>
          <p:nvPr/>
        </p:nvSpPr>
        <p:spPr>
          <a:xfrm>
            <a:off x="7867649" y="571499"/>
            <a:ext cx="2484000" cy="360000"/>
          </a:xfrm>
          <a:prstGeom prst="chevron">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After watering</a:t>
            </a:r>
          </a:p>
        </p:txBody>
      </p:sp>
      <p:grpSp>
        <p:nvGrpSpPr>
          <p:cNvPr id="29" name="Group 28">
            <a:extLst>
              <a:ext uri="{FF2B5EF4-FFF2-40B4-BE49-F238E27FC236}">
                <a16:creationId xmlns:a16="http://schemas.microsoft.com/office/drawing/2014/main" id="{C480FB23-290D-4FFD-1870-818A6833429C}"/>
              </a:ext>
            </a:extLst>
          </p:cNvPr>
          <p:cNvGrpSpPr/>
          <p:nvPr/>
        </p:nvGrpSpPr>
        <p:grpSpPr>
          <a:xfrm>
            <a:off x="3298931" y="1888921"/>
            <a:ext cx="2478392" cy="1249444"/>
            <a:chOff x="3033664" y="3018590"/>
            <a:chExt cx="2478392" cy="1249444"/>
          </a:xfrm>
        </p:grpSpPr>
        <p:sp>
          <p:nvSpPr>
            <p:cNvPr id="13" name="TextBox 12">
              <a:extLst>
                <a:ext uri="{FF2B5EF4-FFF2-40B4-BE49-F238E27FC236}">
                  <a16:creationId xmlns:a16="http://schemas.microsoft.com/office/drawing/2014/main" id="{011AEE14-22B8-2551-0D53-CB95BE1E9A8C}"/>
                </a:ext>
              </a:extLst>
            </p:cNvPr>
            <p:cNvSpPr txBox="1"/>
            <p:nvPr/>
          </p:nvSpPr>
          <p:spPr>
            <a:xfrm>
              <a:off x="3033664" y="3252371"/>
              <a:ext cx="2478392" cy="1015663"/>
            </a:xfrm>
            <a:prstGeom prst="rect">
              <a:avLst/>
            </a:prstGeom>
            <a:noFill/>
          </p:spPr>
          <p:txBody>
            <a:bodyPr wrap="square" rtlCol="0">
              <a:spAutoFit/>
            </a:bodyPr>
            <a:lstStyle/>
            <a:p>
              <a:pPr algn="ctr"/>
              <a:r>
                <a:rPr lang="en-US" sz="1200" dirty="0"/>
                <a:t>“When was the plan last watered?</a:t>
              </a:r>
            </a:p>
            <a:p>
              <a:pPr algn="ctr"/>
              <a:r>
                <a:rPr lang="en-US" sz="1200" dirty="0"/>
                <a:t>Does it need water now?</a:t>
              </a:r>
            </a:p>
            <a:p>
              <a:pPr algn="ctr"/>
              <a:r>
                <a:rPr lang="en-US" sz="1200" dirty="0"/>
                <a:t>Let’s check out the watering history and the current soil moisture level on the AR dashboard!”</a:t>
              </a:r>
            </a:p>
          </p:txBody>
        </p:sp>
        <p:sp>
          <p:nvSpPr>
            <p:cNvPr id="18" name="TextBox 17">
              <a:extLst>
                <a:ext uri="{FF2B5EF4-FFF2-40B4-BE49-F238E27FC236}">
                  <a16:creationId xmlns:a16="http://schemas.microsoft.com/office/drawing/2014/main" id="{43509B8A-E7F4-897E-533C-74AC22E87954}"/>
                </a:ext>
              </a:extLst>
            </p:cNvPr>
            <p:cNvSpPr txBox="1"/>
            <p:nvPr/>
          </p:nvSpPr>
          <p:spPr>
            <a:xfrm>
              <a:off x="3375243" y="3018590"/>
              <a:ext cx="1795235" cy="307777"/>
            </a:xfrm>
            <a:prstGeom prst="rect">
              <a:avLst/>
            </a:prstGeom>
            <a:noFill/>
          </p:spPr>
          <p:txBody>
            <a:bodyPr wrap="none" rtlCol="0">
              <a:spAutoFit/>
            </a:bodyPr>
            <a:lstStyle/>
            <a:p>
              <a:r>
                <a:rPr lang="en-US" sz="1400" b="1" dirty="0">
                  <a:solidFill>
                    <a:srgbClr val="B940FF"/>
                  </a:solidFill>
                </a:rPr>
                <a:t>Curious and informed</a:t>
              </a:r>
            </a:p>
          </p:txBody>
        </p:sp>
      </p:grpSp>
      <p:grpSp>
        <p:nvGrpSpPr>
          <p:cNvPr id="28" name="Group 27">
            <a:extLst>
              <a:ext uri="{FF2B5EF4-FFF2-40B4-BE49-F238E27FC236}">
                <a16:creationId xmlns:a16="http://schemas.microsoft.com/office/drawing/2014/main" id="{B9A9A355-478D-592C-7E26-EA9ED562E67F}"/>
              </a:ext>
            </a:extLst>
          </p:cNvPr>
          <p:cNvGrpSpPr/>
          <p:nvPr/>
        </p:nvGrpSpPr>
        <p:grpSpPr>
          <a:xfrm>
            <a:off x="1786352" y="1166684"/>
            <a:ext cx="1337698" cy="1279245"/>
            <a:chOff x="1612523" y="2312369"/>
            <a:chExt cx="1337698" cy="1279245"/>
          </a:xfrm>
        </p:grpSpPr>
        <p:pic>
          <p:nvPicPr>
            <p:cNvPr id="11" name="Graphic 10" descr="Smiling face outline with solid fill">
              <a:extLst>
                <a:ext uri="{FF2B5EF4-FFF2-40B4-BE49-F238E27FC236}">
                  <a16:creationId xmlns:a16="http://schemas.microsoft.com/office/drawing/2014/main" id="{CD4D20FA-AF86-4D4A-5D36-5ED0BE792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1208" y="2312369"/>
              <a:ext cx="504000" cy="504000"/>
            </a:xfrm>
            <a:prstGeom prst="rect">
              <a:avLst/>
            </a:prstGeom>
          </p:spPr>
        </p:pic>
        <p:sp>
          <p:nvSpPr>
            <p:cNvPr id="12" name="TextBox 11">
              <a:extLst>
                <a:ext uri="{FF2B5EF4-FFF2-40B4-BE49-F238E27FC236}">
                  <a16:creationId xmlns:a16="http://schemas.microsoft.com/office/drawing/2014/main" id="{3C60AFE1-2D36-254D-D71A-BB82E4B36A2E}"/>
                </a:ext>
              </a:extLst>
            </p:cNvPr>
            <p:cNvSpPr txBox="1"/>
            <p:nvPr/>
          </p:nvSpPr>
          <p:spPr>
            <a:xfrm>
              <a:off x="1921707" y="2728141"/>
              <a:ext cx="663002" cy="307777"/>
            </a:xfrm>
            <a:prstGeom prst="rect">
              <a:avLst/>
            </a:prstGeom>
            <a:noFill/>
          </p:spPr>
          <p:txBody>
            <a:bodyPr wrap="none" rtlCol="0">
              <a:spAutoFit/>
            </a:bodyPr>
            <a:lstStyle/>
            <a:p>
              <a:r>
                <a:rPr lang="en-US" sz="1400" b="1" dirty="0">
                  <a:solidFill>
                    <a:srgbClr val="B940FF"/>
                  </a:solidFill>
                </a:rPr>
                <a:t>Happy</a:t>
              </a:r>
            </a:p>
          </p:txBody>
        </p:sp>
        <p:sp>
          <p:nvSpPr>
            <p:cNvPr id="19" name="TextBox 18">
              <a:extLst>
                <a:ext uri="{FF2B5EF4-FFF2-40B4-BE49-F238E27FC236}">
                  <a16:creationId xmlns:a16="http://schemas.microsoft.com/office/drawing/2014/main" id="{3C1BA517-9EC9-E094-DCC1-2A4036C6D9B7}"/>
                </a:ext>
              </a:extLst>
            </p:cNvPr>
            <p:cNvSpPr txBox="1"/>
            <p:nvPr/>
          </p:nvSpPr>
          <p:spPr>
            <a:xfrm>
              <a:off x="1612523" y="2945283"/>
              <a:ext cx="1337698" cy="646331"/>
            </a:xfrm>
            <a:prstGeom prst="rect">
              <a:avLst/>
            </a:prstGeom>
            <a:noFill/>
          </p:spPr>
          <p:txBody>
            <a:bodyPr wrap="square" rtlCol="0">
              <a:spAutoFit/>
            </a:bodyPr>
            <a:lstStyle/>
            <a:p>
              <a:pPr algn="ctr"/>
              <a:r>
                <a:rPr lang="en-US" sz="1200" dirty="0"/>
                <a:t>“What a great day. Think I might water the plant”</a:t>
              </a:r>
            </a:p>
          </p:txBody>
        </p:sp>
      </p:grpSp>
      <p:grpSp>
        <p:nvGrpSpPr>
          <p:cNvPr id="31" name="Group 30">
            <a:extLst>
              <a:ext uri="{FF2B5EF4-FFF2-40B4-BE49-F238E27FC236}">
                <a16:creationId xmlns:a16="http://schemas.microsoft.com/office/drawing/2014/main" id="{7E7E9834-A38D-7030-0FF4-DCE17006EE2B}"/>
              </a:ext>
            </a:extLst>
          </p:cNvPr>
          <p:cNvGrpSpPr/>
          <p:nvPr/>
        </p:nvGrpSpPr>
        <p:grpSpPr>
          <a:xfrm>
            <a:off x="7952289" y="1987142"/>
            <a:ext cx="2365999" cy="1456712"/>
            <a:chOff x="7456064" y="3990081"/>
            <a:chExt cx="2365999" cy="1456712"/>
          </a:xfrm>
        </p:grpSpPr>
        <p:sp>
          <p:nvSpPr>
            <p:cNvPr id="26" name="TextBox 25">
              <a:extLst>
                <a:ext uri="{FF2B5EF4-FFF2-40B4-BE49-F238E27FC236}">
                  <a16:creationId xmlns:a16="http://schemas.microsoft.com/office/drawing/2014/main" id="{1F8F5AC0-0FEC-17A0-F583-A19F5BB0B296}"/>
                </a:ext>
              </a:extLst>
            </p:cNvPr>
            <p:cNvSpPr txBox="1"/>
            <p:nvPr/>
          </p:nvSpPr>
          <p:spPr>
            <a:xfrm>
              <a:off x="7715805" y="3990081"/>
              <a:ext cx="1926681" cy="307777"/>
            </a:xfrm>
            <a:prstGeom prst="rect">
              <a:avLst/>
            </a:prstGeom>
            <a:noFill/>
          </p:spPr>
          <p:txBody>
            <a:bodyPr wrap="none" rtlCol="0">
              <a:spAutoFit/>
            </a:bodyPr>
            <a:lstStyle/>
            <a:p>
              <a:r>
                <a:rPr lang="en-US" sz="1400" b="1" dirty="0">
                  <a:solidFill>
                    <a:srgbClr val="B940FF"/>
                  </a:solidFill>
                </a:rPr>
                <a:t>Worried but no worries</a:t>
              </a:r>
            </a:p>
          </p:txBody>
        </p:sp>
        <p:sp>
          <p:nvSpPr>
            <p:cNvPr id="27" name="TextBox 26">
              <a:extLst>
                <a:ext uri="{FF2B5EF4-FFF2-40B4-BE49-F238E27FC236}">
                  <a16:creationId xmlns:a16="http://schemas.microsoft.com/office/drawing/2014/main" id="{24CF14D6-4011-819B-6967-93D93E44C3C4}"/>
                </a:ext>
              </a:extLst>
            </p:cNvPr>
            <p:cNvSpPr txBox="1"/>
            <p:nvPr/>
          </p:nvSpPr>
          <p:spPr>
            <a:xfrm>
              <a:off x="7456064" y="4246464"/>
              <a:ext cx="2365999" cy="1200329"/>
            </a:xfrm>
            <a:prstGeom prst="rect">
              <a:avLst/>
            </a:prstGeom>
            <a:noFill/>
          </p:spPr>
          <p:txBody>
            <a:bodyPr wrap="square" rtlCol="0">
              <a:spAutoFit/>
            </a:bodyPr>
            <a:lstStyle/>
            <a:p>
              <a:pPr algn="ctr"/>
              <a:r>
                <a:rPr lang="en-US" sz="1200" dirty="0"/>
                <a:t>“The leaves look brown. But at least I can check out some videos about how to care for the plant + note the health status of the plant on the AR dashboard.</a:t>
              </a:r>
            </a:p>
            <a:p>
              <a:pPr algn="ctr"/>
              <a:r>
                <a:rPr lang="en-US" sz="1200" dirty="0"/>
                <a:t>That way I can keep monitoring it.”</a:t>
              </a:r>
            </a:p>
          </p:txBody>
        </p:sp>
      </p:grpSp>
      <p:cxnSp>
        <p:nvCxnSpPr>
          <p:cNvPr id="1043" name="Straight Connector 1042">
            <a:extLst>
              <a:ext uri="{FF2B5EF4-FFF2-40B4-BE49-F238E27FC236}">
                <a16:creationId xmlns:a16="http://schemas.microsoft.com/office/drawing/2014/main" id="{1E204966-10BF-758A-F20C-785E5934E535}"/>
              </a:ext>
            </a:extLst>
          </p:cNvPr>
          <p:cNvCxnSpPr>
            <a:cxnSpLocks/>
          </p:cNvCxnSpPr>
          <p:nvPr/>
        </p:nvCxnSpPr>
        <p:spPr>
          <a:xfrm>
            <a:off x="2943225" y="1495425"/>
            <a:ext cx="1108917" cy="151645"/>
          </a:xfrm>
          <a:prstGeom prst="line">
            <a:avLst/>
          </a:prstGeom>
          <a:ln>
            <a:solidFill>
              <a:srgbClr val="B940FF"/>
            </a:solidFill>
          </a:ln>
        </p:spPr>
        <p:style>
          <a:lnRef idx="2">
            <a:schemeClr val="accent1"/>
          </a:lnRef>
          <a:fillRef idx="0">
            <a:schemeClr val="accent1"/>
          </a:fillRef>
          <a:effectRef idx="1">
            <a:schemeClr val="accent1"/>
          </a:effectRef>
          <a:fontRef idx="minor">
            <a:schemeClr val="tx1"/>
          </a:fontRef>
        </p:style>
      </p:cxnSp>
      <p:cxnSp>
        <p:nvCxnSpPr>
          <p:cNvPr id="1048" name="Straight Connector 1047">
            <a:extLst>
              <a:ext uri="{FF2B5EF4-FFF2-40B4-BE49-F238E27FC236}">
                <a16:creationId xmlns:a16="http://schemas.microsoft.com/office/drawing/2014/main" id="{EBA943D9-427B-B3EE-6EDC-87E8176D74D5}"/>
              </a:ext>
            </a:extLst>
          </p:cNvPr>
          <p:cNvCxnSpPr>
            <a:cxnSpLocks/>
          </p:cNvCxnSpPr>
          <p:nvPr/>
        </p:nvCxnSpPr>
        <p:spPr>
          <a:xfrm flipV="1">
            <a:off x="5035103" y="1571247"/>
            <a:ext cx="1373104" cy="173212"/>
          </a:xfrm>
          <a:prstGeom prst="line">
            <a:avLst/>
          </a:prstGeom>
          <a:ln>
            <a:solidFill>
              <a:srgbClr val="B940FF"/>
            </a:solidFill>
          </a:ln>
        </p:spPr>
        <p:style>
          <a:lnRef idx="2">
            <a:schemeClr val="accent1"/>
          </a:lnRef>
          <a:fillRef idx="0">
            <a:schemeClr val="accent1"/>
          </a:fillRef>
          <a:effectRef idx="1">
            <a:schemeClr val="accent1"/>
          </a:effectRef>
          <a:fontRef idx="minor">
            <a:schemeClr val="tx1"/>
          </a:fontRef>
        </p:style>
      </p:cxnSp>
      <p:cxnSp>
        <p:nvCxnSpPr>
          <p:cNvPr id="1051" name="Straight Connector 1050">
            <a:extLst>
              <a:ext uri="{FF2B5EF4-FFF2-40B4-BE49-F238E27FC236}">
                <a16:creationId xmlns:a16="http://schemas.microsoft.com/office/drawing/2014/main" id="{E22313B0-0BDD-A880-6D4C-9ED03933B61A}"/>
              </a:ext>
            </a:extLst>
          </p:cNvPr>
          <p:cNvCxnSpPr>
            <a:cxnSpLocks/>
          </p:cNvCxnSpPr>
          <p:nvPr/>
        </p:nvCxnSpPr>
        <p:spPr>
          <a:xfrm>
            <a:off x="7106120" y="1536016"/>
            <a:ext cx="1655564" cy="262426"/>
          </a:xfrm>
          <a:prstGeom prst="line">
            <a:avLst/>
          </a:prstGeom>
          <a:ln>
            <a:solidFill>
              <a:srgbClr val="B940FF"/>
            </a:solidFill>
          </a:ln>
        </p:spPr>
        <p:style>
          <a:lnRef idx="2">
            <a:schemeClr val="accent1"/>
          </a:lnRef>
          <a:fillRef idx="0">
            <a:schemeClr val="accent1"/>
          </a:fillRef>
          <a:effectRef idx="1">
            <a:schemeClr val="accent1"/>
          </a:effectRef>
          <a:fontRef idx="minor">
            <a:schemeClr val="tx1"/>
          </a:fontRef>
        </p:style>
      </p:cxnSp>
      <p:sp>
        <p:nvSpPr>
          <p:cNvPr id="1062" name="TextBox 1061">
            <a:extLst>
              <a:ext uri="{FF2B5EF4-FFF2-40B4-BE49-F238E27FC236}">
                <a16:creationId xmlns:a16="http://schemas.microsoft.com/office/drawing/2014/main" id="{66B45372-3A09-3127-E623-4D643F046798}"/>
              </a:ext>
            </a:extLst>
          </p:cNvPr>
          <p:cNvSpPr txBox="1"/>
          <p:nvPr/>
        </p:nvSpPr>
        <p:spPr>
          <a:xfrm>
            <a:off x="322905" y="1166684"/>
            <a:ext cx="1379993" cy="369332"/>
          </a:xfrm>
          <a:prstGeom prst="rect">
            <a:avLst/>
          </a:prstGeom>
          <a:noFill/>
        </p:spPr>
        <p:txBody>
          <a:bodyPr wrap="none" rtlCol="0">
            <a:spAutoFit/>
          </a:bodyPr>
          <a:lstStyle/>
          <a:p>
            <a:r>
              <a:rPr lang="en-US" b="1" dirty="0">
                <a:solidFill>
                  <a:srgbClr val="B940FF"/>
                </a:solidFill>
              </a:rPr>
              <a:t>Plant Owner</a:t>
            </a:r>
          </a:p>
        </p:txBody>
      </p:sp>
      <p:sp>
        <p:nvSpPr>
          <p:cNvPr id="1063" name="TextBox 1062">
            <a:extLst>
              <a:ext uri="{FF2B5EF4-FFF2-40B4-BE49-F238E27FC236}">
                <a16:creationId xmlns:a16="http://schemas.microsoft.com/office/drawing/2014/main" id="{71A42D46-5BF2-072C-FA07-AEBEFE3E0716}"/>
              </a:ext>
            </a:extLst>
          </p:cNvPr>
          <p:cNvSpPr txBox="1"/>
          <p:nvPr/>
        </p:nvSpPr>
        <p:spPr>
          <a:xfrm>
            <a:off x="318511" y="1418684"/>
            <a:ext cx="1354153" cy="369332"/>
          </a:xfrm>
          <a:prstGeom prst="rect">
            <a:avLst/>
          </a:prstGeom>
          <a:noFill/>
        </p:spPr>
        <p:txBody>
          <a:bodyPr wrap="none" rtlCol="0">
            <a:spAutoFit/>
          </a:bodyPr>
          <a:lstStyle/>
          <a:p>
            <a:r>
              <a:rPr lang="en-US" b="1" dirty="0">
                <a:solidFill>
                  <a:srgbClr val="B940FF"/>
                </a:solidFill>
              </a:rPr>
              <a:t>House Sitter</a:t>
            </a:r>
          </a:p>
        </p:txBody>
      </p:sp>
      <p:pic>
        <p:nvPicPr>
          <p:cNvPr id="7" name="Graphic 6" descr="Help with solid fill">
            <a:extLst>
              <a:ext uri="{FF2B5EF4-FFF2-40B4-BE49-F238E27FC236}">
                <a16:creationId xmlns:a16="http://schemas.microsoft.com/office/drawing/2014/main" id="{85697119-F69D-056A-940C-BD5E422AF3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622" y="1413289"/>
            <a:ext cx="504000" cy="504000"/>
          </a:xfrm>
          <a:prstGeom prst="rect">
            <a:avLst/>
          </a:prstGeom>
        </p:spPr>
      </p:pic>
      <p:grpSp>
        <p:nvGrpSpPr>
          <p:cNvPr id="9" name="Group 8">
            <a:extLst>
              <a:ext uri="{FF2B5EF4-FFF2-40B4-BE49-F238E27FC236}">
                <a16:creationId xmlns:a16="http://schemas.microsoft.com/office/drawing/2014/main" id="{472BC27B-884A-A961-7CF6-C74B9C2F0616}"/>
              </a:ext>
            </a:extLst>
          </p:cNvPr>
          <p:cNvGrpSpPr/>
          <p:nvPr/>
        </p:nvGrpSpPr>
        <p:grpSpPr>
          <a:xfrm>
            <a:off x="5988335" y="1241402"/>
            <a:ext cx="1572568" cy="1689758"/>
            <a:chOff x="5988335" y="1603350"/>
            <a:chExt cx="1572568" cy="1689758"/>
          </a:xfrm>
        </p:grpSpPr>
        <p:grpSp>
          <p:nvGrpSpPr>
            <p:cNvPr id="30" name="Group 29">
              <a:extLst>
                <a:ext uri="{FF2B5EF4-FFF2-40B4-BE49-F238E27FC236}">
                  <a16:creationId xmlns:a16="http://schemas.microsoft.com/office/drawing/2014/main" id="{CEAA2D58-3854-4725-2397-4B01CEEC6096}"/>
                </a:ext>
              </a:extLst>
            </p:cNvPr>
            <p:cNvGrpSpPr/>
            <p:nvPr/>
          </p:nvGrpSpPr>
          <p:grpSpPr>
            <a:xfrm>
              <a:off x="5988335" y="2006502"/>
              <a:ext cx="1572568" cy="1286606"/>
              <a:chOff x="5574056" y="3659832"/>
              <a:chExt cx="1572568" cy="1286606"/>
            </a:xfrm>
          </p:grpSpPr>
          <p:sp>
            <p:nvSpPr>
              <p:cNvPr id="22" name="TextBox 21">
                <a:extLst>
                  <a:ext uri="{FF2B5EF4-FFF2-40B4-BE49-F238E27FC236}">
                    <a16:creationId xmlns:a16="http://schemas.microsoft.com/office/drawing/2014/main" id="{813C6C30-8664-DE13-5C80-AE95825127A8}"/>
                  </a:ext>
                </a:extLst>
              </p:cNvPr>
              <p:cNvSpPr txBox="1"/>
              <p:nvPr/>
            </p:nvSpPr>
            <p:spPr>
              <a:xfrm>
                <a:off x="6028839" y="3659832"/>
                <a:ext cx="663002" cy="307777"/>
              </a:xfrm>
              <a:prstGeom prst="rect">
                <a:avLst/>
              </a:prstGeom>
              <a:noFill/>
            </p:spPr>
            <p:txBody>
              <a:bodyPr wrap="none" rtlCol="0">
                <a:spAutoFit/>
              </a:bodyPr>
              <a:lstStyle/>
              <a:p>
                <a:r>
                  <a:rPr lang="en-US" sz="1400" b="1" dirty="0">
                    <a:solidFill>
                      <a:srgbClr val="B940FF"/>
                    </a:solidFill>
                  </a:rPr>
                  <a:t>Happy</a:t>
                </a:r>
              </a:p>
            </p:txBody>
          </p:sp>
          <p:sp>
            <p:nvSpPr>
              <p:cNvPr id="23" name="TextBox 22">
                <a:extLst>
                  <a:ext uri="{FF2B5EF4-FFF2-40B4-BE49-F238E27FC236}">
                    <a16:creationId xmlns:a16="http://schemas.microsoft.com/office/drawing/2014/main" id="{ED86B55E-A116-BF9E-C5F6-991CA6BAB759}"/>
                  </a:ext>
                </a:extLst>
              </p:cNvPr>
              <p:cNvSpPr txBox="1"/>
              <p:nvPr/>
            </p:nvSpPr>
            <p:spPr>
              <a:xfrm>
                <a:off x="5574056" y="3930775"/>
                <a:ext cx="1572568" cy="1015663"/>
              </a:xfrm>
              <a:prstGeom prst="rect">
                <a:avLst/>
              </a:prstGeom>
              <a:noFill/>
            </p:spPr>
            <p:txBody>
              <a:bodyPr wrap="square" rtlCol="0">
                <a:spAutoFit/>
              </a:bodyPr>
              <a:lstStyle/>
              <a:p>
                <a:pPr algn="ctr"/>
                <a:r>
                  <a:rPr lang="en-US" sz="1200" dirty="0"/>
                  <a:t>“Ahh the soil moisture is below the ideal level, and I haven’t watered in a few days.</a:t>
                </a:r>
              </a:p>
              <a:p>
                <a:pPr algn="ctr"/>
                <a:r>
                  <a:rPr lang="en-US" sz="1200" dirty="0"/>
                  <a:t>Time to water now.”</a:t>
                </a:r>
              </a:p>
            </p:txBody>
          </p:sp>
        </p:grpSp>
        <p:pic>
          <p:nvPicPr>
            <p:cNvPr id="8" name="Graphic 7" descr="Smiling face outline with solid fill">
              <a:extLst>
                <a:ext uri="{FF2B5EF4-FFF2-40B4-BE49-F238E27FC236}">
                  <a16:creationId xmlns:a16="http://schemas.microsoft.com/office/drawing/2014/main" id="{2367AE80-959C-FC0B-98D9-548FFE0442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6155" y="1603350"/>
              <a:ext cx="504000" cy="504000"/>
            </a:xfrm>
            <a:prstGeom prst="rect">
              <a:avLst/>
            </a:prstGeom>
          </p:spPr>
        </p:pic>
      </p:grpSp>
      <p:pic>
        <p:nvPicPr>
          <p:cNvPr id="24" name="Graphic 23" descr="Confused face outline with solid fill">
            <a:extLst>
              <a:ext uri="{FF2B5EF4-FFF2-40B4-BE49-F238E27FC236}">
                <a16:creationId xmlns:a16="http://schemas.microsoft.com/office/drawing/2014/main" id="{7317A674-FF72-C892-D788-F2F66FDC1C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57649" y="1550825"/>
            <a:ext cx="504000" cy="504000"/>
          </a:xfrm>
          <a:prstGeom prst="rect">
            <a:avLst/>
          </a:prstGeom>
        </p:spPr>
      </p:pic>
    </p:spTree>
    <p:extLst>
      <p:ext uri="{BB962C8B-B14F-4D97-AF65-F5344CB8AC3E}">
        <p14:creationId xmlns:p14="http://schemas.microsoft.com/office/powerpoint/2010/main" val="1407726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13" name="TextBox 12">
            <a:extLst>
              <a:ext uri="{FF2B5EF4-FFF2-40B4-BE49-F238E27FC236}">
                <a16:creationId xmlns:a16="http://schemas.microsoft.com/office/drawing/2014/main" id="{54B69FD7-6352-5B22-7DDD-29A4BFA348F2}"/>
              </a:ext>
            </a:extLst>
          </p:cNvPr>
          <p:cNvSpPr txBox="1"/>
          <p:nvPr/>
        </p:nvSpPr>
        <p:spPr>
          <a:xfrm>
            <a:off x="232362" y="380199"/>
            <a:ext cx="5146409" cy="523220"/>
          </a:xfrm>
          <a:prstGeom prst="rect">
            <a:avLst/>
          </a:prstGeom>
          <a:noFill/>
        </p:spPr>
        <p:txBody>
          <a:bodyPr wrap="none" rtlCol="0">
            <a:spAutoFit/>
          </a:bodyPr>
          <a:lstStyle/>
          <a:p>
            <a:r>
              <a:rPr lang="en-US" sz="2800" b="1" dirty="0">
                <a:solidFill>
                  <a:srgbClr val="A100FF"/>
                </a:solidFill>
              </a:rPr>
              <a:t>Prototype Demo: Show Don’t Tell</a:t>
            </a:r>
            <a:endParaRPr lang="en-US" sz="1600" i="1" dirty="0"/>
          </a:p>
        </p:txBody>
      </p:sp>
    </p:spTree>
    <p:extLst>
      <p:ext uri="{BB962C8B-B14F-4D97-AF65-F5344CB8AC3E}">
        <p14:creationId xmlns:p14="http://schemas.microsoft.com/office/powerpoint/2010/main" val="1525220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bg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8" name="TextBox 37">
            <a:extLst>
              <a:ext uri="{FF2B5EF4-FFF2-40B4-BE49-F238E27FC236}">
                <a16:creationId xmlns:a16="http://schemas.microsoft.com/office/drawing/2014/main" id="{F58BA1A0-FE35-2A5F-6D67-119A25014328}"/>
              </a:ext>
            </a:extLst>
          </p:cNvPr>
          <p:cNvSpPr txBox="1"/>
          <p:nvPr/>
        </p:nvSpPr>
        <p:spPr>
          <a:xfrm>
            <a:off x="232362" y="380199"/>
            <a:ext cx="10365017" cy="769441"/>
          </a:xfrm>
          <a:prstGeom prst="rect">
            <a:avLst/>
          </a:prstGeom>
          <a:noFill/>
        </p:spPr>
        <p:txBody>
          <a:bodyPr wrap="none" rtlCol="0">
            <a:spAutoFit/>
          </a:bodyPr>
          <a:lstStyle/>
          <a:p>
            <a:r>
              <a:rPr lang="en-US" sz="2800" b="1" dirty="0">
                <a:solidFill>
                  <a:srgbClr val="A100FF"/>
                </a:solidFill>
              </a:rPr>
              <a:t>AR Implementation Framework (ARIF) Overview</a:t>
            </a:r>
          </a:p>
          <a:p>
            <a:r>
              <a:rPr lang="en-US" sz="1600" i="1" dirty="0"/>
              <a:t>A solution template built on existing literature to accelerate the creation of AR applications for maximized user acceptance.</a:t>
            </a:r>
          </a:p>
        </p:txBody>
      </p:sp>
      <p:sp>
        <p:nvSpPr>
          <p:cNvPr id="18" name="Rectangle 17">
            <a:extLst>
              <a:ext uri="{FF2B5EF4-FFF2-40B4-BE49-F238E27FC236}">
                <a16:creationId xmlns:a16="http://schemas.microsoft.com/office/drawing/2014/main" id="{801E518E-233E-D1F6-EC76-856B646CAD6E}"/>
              </a:ext>
            </a:extLst>
          </p:cNvPr>
          <p:cNvSpPr/>
          <p:nvPr/>
        </p:nvSpPr>
        <p:spPr>
          <a:xfrm>
            <a:off x="528204" y="1379616"/>
            <a:ext cx="6181826" cy="37858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522336" y="1127616"/>
            <a:ext cx="6187693"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2" name="Rectangle 21">
            <a:extLst>
              <a:ext uri="{FF2B5EF4-FFF2-40B4-BE49-F238E27FC236}">
                <a16:creationId xmlns:a16="http://schemas.microsoft.com/office/drawing/2014/main" id="{15B8FE6F-2BAF-7B89-A228-B0D1A3318449}"/>
              </a:ext>
            </a:extLst>
          </p:cNvPr>
          <p:cNvSpPr/>
          <p:nvPr/>
        </p:nvSpPr>
        <p:spPr>
          <a:xfrm>
            <a:off x="6748102" y="1374575"/>
            <a:ext cx="2469075" cy="3791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6748102" y="1127616"/>
            <a:ext cx="2469075"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5" name="Rectangle 24">
            <a:extLst>
              <a:ext uri="{FF2B5EF4-FFF2-40B4-BE49-F238E27FC236}">
                <a16:creationId xmlns:a16="http://schemas.microsoft.com/office/drawing/2014/main" id="{FEDA6A87-8957-B2E5-99BB-588D46C1C032}"/>
              </a:ext>
            </a:extLst>
          </p:cNvPr>
          <p:cNvSpPr/>
          <p:nvPr/>
        </p:nvSpPr>
        <p:spPr>
          <a:xfrm>
            <a:off x="9254851" y="1374575"/>
            <a:ext cx="2469075" cy="379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F1112F-905B-0ED7-30A0-46BDA2B7A494}"/>
              </a:ext>
            </a:extLst>
          </p:cNvPr>
          <p:cNvSpPr/>
          <p:nvPr/>
        </p:nvSpPr>
        <p:spPr>
          <a:xfrm>
            <a:off x="9255250" y="1127616"/>
            <a:ext cx="2461829"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a:t>
            </a:r>
          </a:p>
        </p:txBody>
      </p:sp>
      <p:sp>
        <p:nvSpPr>
          <p:cNvPr id="42" name="Rectangle 41">
            <a:extLst>
              <a:ext uri="{FF2B5EF4-FFF2-40B4-BE49-F238E27FC236}">
                <a16:creationId xmlns:a16="http://schemas.microsoft.com/office/drawing/2014/main" id="{43C24268-3A8E-05CC-82ED-DC9B9FBAC2D9}"/>
              </a:ext>
            </a:extLst>
          </p:cNvPr>
          <p:cNvSpPr/>
          <p:nvPr/>
        </p:nvSpPr>
        <p:spPr>
          <a:xfrm rot="16200000">
            <a:off x="-1544191" y="3137124"/>
            <a:ext cx="3785878" cy="270860"/>
          </a:xfrm>
          <a:prstGeom prst="rect">
            <a:avLst/>
          </a:prstGeom>
          <a:solidFill>
            <a:srgbClr val="CF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RESEARCH OUTPUT: ARIF</a:t>
            </a:r>
          </a:p>
        </p:txBody>
      </p:sp>
      <p:sp>
        <p:nvSpPr>
          <p:cNvPr id="43" name="Rectangle 42">
            <a:extLst>
              <a:ext uri="{FF2B5EF4-FFF2-40B4-BE49-F238E27FC236}">
                <a16:creationId xmlns:a16="http://schemas.microsoft.com/office/drawing/2014/main" id="{F5C9F651-A8DC-9703-5048-94871E817BDE}"/>
              </a:ext>
            </a:extLst>
          </p:cNvPr>
          <p:cNvSpPr/>
          <p:nvPr/>
        </p:nvSpPr>
        <p:spPr>
          <a:xfrm rot="16200000">
            <a:off x="-404083" y="5840055"/>
            <a:ext cx="1486800" cy="2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LITERATURE</a:t>
            </a:r>
          </a:p>
        </p:txBody>
      </p:sp>
      <p:grpSp>
        <p:nvGrpSpPr>
          <p:cNvPr id="61" name="Group 60">
            <a:extLst>
              <a:ext uri="{FF2B5EF4-FFF2-40B4-BE49-F238E27FC236}">
                <a16:creationId xmlns:a16="http://schemas.microsoft.com/office/drawing/2014/main" id="{04D56DC1-87F4-6660-9A7F-33AA353D0A47}"/>
              </a:ext>
            </a:extLst>
          </p:cNvPr>
          <p:cNvGrpSpPr/>
          <p:nvPr/>
        </p:nvGrpSpPr>
        <p:grpSpPr>
          <a:xfrm>
            <a:off x="675082" y="1523157"/>
            <a:ext cx="5919282" cy="585227"/>
            <a:chOff x="916532" y="1657999"/>
            <a:chExt cx="5765437" cy="518401"/>
          </a:xfrm>
        </p:grpSpPr>
        <p:sp>
          <p:nvSpPr>
            <p:cNvPr id="27" name="Arrow: Pentagon 26">
              <a:extLst>
                <a:ext uri="{FF2B5EF4-FFF2-40B4-BE49-F238E27FC236}">
                  <a16:creationId xmlns:a16="http://schemas.microsoft.com/office/drawing/2014/main" id="{35ECA967-AEA1-276D-D6A6-AAC1D22EC165}"/>
                </a:ext>
              </a:extLst>
            </p:cNvPr>
            <p:cNvSpPr/>
            <p:nvPr/>
          </p:nvSpPr>
          <p:spPr>
            <a:xfrm>
              <a:off x="916532" y="1658000"/>
              <a:ext cx="1855342" cy="5184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process suitability for AR</a:t>
              </a:r>
            </a:p>
          </p:txBody>
        </p:sp>
        <p:sp>
          <p:nvSpPr>
            <p:cNvPr id="28" name="Arrow: Chevron 27">
              <a:extLst>
                <a:ext uri="{FF2B5EF4-FFF2-40B4-BE49-F238E27FC236}">
                  <a16:creationId xmlns:a16="http://schemas.microsoft.com/office/drawing/2014/main" id="{B341FA46-D963-931A-5C26-947B59F47977}"/>
                </a:ext>
              </a:extLst>
            </p:cNvPr>
            <p:cNvSpPr/>
            <p:nvPr/>
          </p:nvSpPr>
          <p:spPr>
            <a:xfrm>
              <a:off x="2640898" y="1657999"/>
              <a:ext cx="2145446"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platform suitability:</a:t>
              </a:r>
            </a:p>
            <a:p>
              <a:pPr algn="ctr"/>
              <a:r>
                <a:rPr lang="en-US" sz="700" dirty="0">
                  <a:solidFill>
                    <a:schemeClr val="tx1"/>
                  </a:solidFill>
                </a:rPr>
                <a:t>web AR vs. native AR vs. AR on headset</a:t>
              </a:r>
              <a:endParaRPr lang="en-US" sz="1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4653934" y="1658000"/>
              <a:ext cx="2028035"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dev. tool suitability</a:t>
              </a:r>
            </a:p>
          </p:txBody>
        </p:sp>
      </p:grpSp>
      <p:sp>
        <p:nvSpPr>
          <p:cNvPr id="44" name="Rectangle 43">
            <a:extLst>
              <a:ext uri="{FF2B5EF4-FFF2-40B4-BE49-F238E27FC236}">
                <a16:creationId xmlns:a16="http://schemas.microsoft.com/office/drawing/2014/main" id="{C11123E4-EE87-4798-AF31-4978B9459386}"/>
              </a:ext>
            </a:extLst>
          </p:cNvPr>
          <p:cNvSpPr/>
          <p:nvPr/>
        </p:nvSpPr>
        <p:spPr>
          <a:xfrm>
            <a:off x="528205" y="5222655"/>
            <a:ext cx="6181825" cy="1478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CF9B69C-B638-ED07-C3D4-929A477943F9}"/>
              </a:ext>
            </a:extLst>
          </p:cNvPr>
          <p:cNvSpPr/>
          <p:nvPr/>
        </p:nvSpPr>
        <p:spPr>
          <a:xfrm>
            <a:off x="6748102" y="5215045"/>
            <a:ext cx="2469600" cy="1486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9E6C18-3B55-7841-E0F4-6F7FD2A771D0}"/>
              </a:ext>
            </a:extLst>
          </p:cNvPr>
          <p:cNvSpPr/>
          <p:nvPr/>
        </p:nvSpPr>
        <p:spPr>
          <a:xfrm>
            <a:off x="9255250" y="5222767"/>
            <a:ext cx="2469600" cy="14788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Pentagon 74">
            <a:extLst>
              <a:ext uri="{FF2B5EF4-FFF2-40B4-BE49-F238E27FC236}">
                <a16:creationId xmlns:a16="http://schemas.microsoft.com/office/drawing/2014/main" id="{02CA2B4F-02AA-EB06-9A24-05C224127603}"/>
              </a:ext>
            </a:extLst>
          </p:cNvPr>
          <p:cNvSpPr/>
          <p:nvPr/>
        </p:nvSpPr>
        <p:spPr>
          <a:xfrm>
            <a:off x="9303678" y="1525363"/>
            <a:ext cx="2285283"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Deploy AR app using cloud resources</a:t>
            </a:r>
          </a:p>
        </p:txBody>
      </p:sp>
      <p:sp>
        <p:nvSpPr>
          <p:cNvPr id="78" name="Arrow: Pentagon 77">
            <a:extLst>
              <a:ext uri="{FF2B5EF4-FFF2-40B4-BE49-F238E27FC236}">
                <a16:creationId xmlns:a16="http://schemas.microsoft.com/office/drawing/2014/main" id="{47DC3520-8266-B596-7203-D1117C3288B1}"/>
              </a:ext>
            </a:extLst>
          </p:cNvPr>
          <p:cNvSpPr/>
          <p:nvPr/>
        </p:nvSpPr>
        <p:spPr>
          <a:xfrm>
            <a:off x="6940607" y="1525363"/>
            <a:ext cx="2206426"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 AR app using the selected AR dev. tools</a:t>
            </a:r>
          </a:p>
        </p:txBody>
      </p:sp>
      <p:sp>
        <p:nvSpPr>
          <p:cNvPr id="31" name="Arrow: Chevron 30">
            <a:extLst>
              <a:ext uri="{FF2B5EF4-FFF2-40B4-BE49-F238E27FC236}">
                <a16:creationId xmlns:a16="http://schemas.microsoft.com/office/drawing/2014/main" id="{368DE160-1772-4E71-0B58-93C43D92D24A}"/>
              </a:ext>
            </a:extLst>
          </p:cNvPr>
          <p:cNvSpPr/>
          <p:nvPr/>
        </p:nvSpPr>
        <p:spPr>
          <a:xfrm>
            <a:off x="575920" y="4377725"/>
            <a:ext cx="6016971" cy="681567"/>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Conduct user journey exploration with following objectives</a:t>
            </a:r>
            <a:r>
              <a:rPr lang="en-US" sz="1400" dirty="0">
                <a:solidFill>
                  <a:schemeClr val="tx1"/>
                </a:solidFill>
              </a:rPr>
              <a:t>:</a:t>
            </a:r>
          </a:p>
          <a:p>
            <a:pPr algn="ctr"/>
            <a:r>
              <a:rPr lang="en-US" sz="1150" b="1" u="sng" dirty="0">
                <a:solidFill>
                  <a:schemeClr val="tx1"/>
                </a:solidFill>
              </a:rPr>
              <a:t>UR1.</a:t>
            </a:r>
            <a:r>
              <a:rPr lang="en-US" sz="1150" dirty="0">
                <a:solidFill>
                  <a:schemeClr val="tx1"/>
                </a:solidFill>
              </a:rPr>
              <a:t> Define KPIs </a:t>
            </a:r>
            <a:r>
              <a:rPr lang="en-US" sz="1150" b="1" u="sng" dirty="0">
                <a:solidFill>
                  <a:schemeClr val="tx1"/>
                </a:solidFill>
              </a:rPr>
              <a:t>UR2.</a:t>
            </a:r>
            <a:r>
              <a:rPr lang="en-US" sz="1150" dirty="0">
                <a:solidFill>
                  <a:schemeClr val="tx1"/>
                </a:solidFill>
              </a:rPr>
              <a:t> Check health/safety + data/ privacy regulation  </a:t>
            </a:r>
            <a:r>
              <a:rPr lang="en-US" sz="1150" b="1" u="sng" dirty="0">
                <a:solidFill>
                  <a:schemeClr val="tx1"/>
                </a:solidFill>
              </a:rPr>
              <a:t>UR3</a:t>
            </a:r>
            <a:r>
              <a:rPr lang="en-US" sz="1150" dirty="0">
                <a:solidFill>
                  <a:schemeClr val="tx1"/>
                </a:solidFill>
              </a:rPr>
              <a:t>. Define training </a:t>
            </a:r>
            <a:r>
              <a:rPr lang="en-US" sz="1150" b="1" u="sng" dirty="0">
                <a:solidFill>
                  <a:schemeClr val="tx1"/>
                </a:solidFill>
              </a:rPr>
              <a:t>UR4.</a:t>
            </a:r>
            <a:r>
              <a:rPr lang="en-US" sz="1150" dirty="0">
                <a:solidFill>
                  <a:schemeClr val="tx1"/>
                </a:solidFill>
              </a:rPr>
              <a:t> Survey psychological risks </a:t>
            </a:r>
            <a:r>
              <a:rPr lang="en-US" sz="1150" b="1" u="sng" dirty="0">
                <a:solidFill>
                  <a:schemeClr val="tx1"/>
                </a:solidFill>
              </a:rPr>
              <a:t>UR5.</a:t>
            </a:r>
            <a:r>
              <a:rPr lang="en-US" sz="1150" dirty="0">
                <a:solidFill>
                  <a:schemeClr val="tx1"/>
                </a:solidFill>
              </a:rPr>
              <a:t> Test ergonomics + usage conditions</a:t>
            </a:r>
          </a:p>
        </p:txBody>
      </p:sp>
      <p:sp>
        <p:nvSpPr>
          <p:cNvPr id="36" name="TextBox 35">
            <a:extLst>
              <a:ext uri="{FF2B5EF4-FFF2-40B4-BE49-F238E27FC236}">
                <a16:creationId xmlns:a16="http://schemas.microsoft.com/office/drawing/2014/main" id="{8FEDC2C3-2A81-D57D-45FD-9AED9AB15618}"/>
              </a:ext>
            </a:extLst>
          </p:cNvPr>
          <p:cNvSpPr txBox="1"/>
          <p:nvPr/>
        </p:nvSpPr>
        <p:spPr>
          <a:xfrm>
            <a:off x="972677" y="2640906"/>
            <a:ext cx="5148262" cy="923330"/>
          </a:xfrm>
          <a:prstGeom prst="rect">
            <a:avLst/>
          </a:prstGeom>
          <a:noFill/>
        </p:spPr>
        <p:txBody>
          <a:bodyPr wrap="square" rtlCol="0">
            <a:spAutoFit/>
          </a:bodyPr>
          <a:lstStyle/>
          <a:p>
            <a:pPr algn="ctr"/>
            <a:r>
              <a:rPr lang="en-US" dirty="0">
                <a:solidFill>
                  <a:schemeClr val="tx1"/>
                </a:solidFill>
              </a:rPr>
              <a:t>Definition of “</a:t>
            </a:r>
            <a:r>
              <a:rPr lang="en-US" b="1" dirty="0">
                <a:solidFill>
                  <a:srgbClr val="A100FF"/>
                </a:solidFill>
              </a:rPr>
              <a:t>suitability</a:t>
            </a:r>
            <a:r>
              <a:rPr lang="en-US" dirty="0">
                <a:solidFill>
                  <a:schemeClr val="tx1"/>
                </a:solidFill>
              </a:rPr>
              <a:t>”:</a:t>
            </a:r>
          </a:p>
          <a:p>
            <a:pPr algn="ctr"/>
            <a:r>
              <a:rPr lang="en-US" dirty="0">
                <a:solidFill>
                  <a:schemeClr val="tx1"/>
                </a:solidFill>
              </a:rPr>
              <a:t>Whether a technology (hardware/ software)</a:t>
            </a:r>
          </a:p>
          <a:p>
            <a:pPr algn="ctr"/>
            <a:r>
              <a:rPr lang="en-US" dirty="0">
                <a:solidFill>
                  <a:schemeClr val="tx1"/>
                </a:solidFill>
              </a:rPr>
              <a:t>can and should be used to solve a problem at hand</a:t>
            </a:r>
          </a:p>
        </p:txBody>
      </p:sp>
    </p:spTree>
    <p:extLst>
      <p:ext uri="{BB962C8B-B14F-4D97-AF65-F5344CB8AC3E}">
        <p14:creationId xmlns:p14="http://schemas.microsoft.com/office/powerpoint/2010/main" val="104282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animBg="1"/>
      <p:bldP spid="31"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 AR apps: Run directly from web browser; web apps are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70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bg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8" name="TextBox 37">
            <a:extLst>
              <a:ext uri="{FF2B5EF4-FFF2-40B4-BE49-F238E27FC236}">
                <a16:creationId xmlns:a16="http://schemas.microsoft.com/office/drawing/2014/main" id="{F58BA1A0-FE35-2A5F-6D67-119A25014328}"/>
              </a:ext>
            </a:extLst>
          </p:cNvPr>
          <p:cNvSpPr txBox="1"/>
          <p:nvPr/>
        </p:nvSpPr>
        <p:spPr>
          <a:xfrm>
            <a:off x="232362" y="380199"/>
            <a:ext cx="10365017" cy="769441"/>
          </a:xfrm>
          <a:prstGeom prst="rect">
            <a:avLst/>
          </a:prstGeom>
          <a:noFill/>
        </p:spPr>
        <p:txBody>
          <a:bodyPr wrap="none" rtlCol="0">
            <a:spAutoFit/>
          </a:bodyPr>
          <a:lstStyle/>
          <a:p>
            <a:r>
              <a:rPr lang="en-US" sz="2800" b="1" dirty="0">
                <a:solidFill>
                  <a:srgbClr val="A100FF"/>
                </a:solidFill>
              </a:rPr>
              <a:t>AR Implementation Framework (ARIF) Overview</a:t>
            </a:r>
          </a:p>
          <a:p>
            <a:r>
              <a:rPr lang="en-US" sz="1600" i="1" dirty="0"/>
              <a:t>A solution template built on existing literature to accelerate the creation of AR applications for maximized user acceptance.</a:t>
            </a:r>
          </a:p>
        </p:txBody>
      </p:sp>
      <p:sp>
        <p:nvSpPr>
          <p:cNvPr id="18" name="Rectangle 17">
            <a:extLst>
              <a:ext uri="{FF2B5EF4-FFF2-40B4-BE49-F238E27FC236}">
                <a16:creationId xmlns:a16="http://schemas.microsoft.com/office/drawing/2014/main" id="{801E518E-233E-D1F6-EC76-856B646CAD6E}"/>
              </a:ext>
            </a:extLst>
          </p:cNvPr>
          <p:cNvSpPr/>
          <p:nvPr/>
        </p:nvSpPr>
        <p:spPr>
          <a:xfrm>
            <a:off x="528204" y="1379616"/>
            <a:ext cx="6181826" cy="37858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522336" y="1127616"/>
            <a:ext cx="6187693"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2" name="Rectangle 21">
            <a:extLst>
              <a:ext uri="{FF2B5EF4-FFF2-40B4-BE49-F238E27FC236}">
                <a16:creationId xmlns:a16="http://schemas.microsoft.com/office/drawing/2014/main" id="{15B8FE6F-2BAF-7B89-A228-B0D1A3318449}"/>
              </a:ext>
            </a:extLst>
          </p:cNvPr>
          <p:cNvSpPr/>
          <p:nvPr/>
        </p:nvSpPr>
        <p:spPr>
          <a:xfrm>
            <a:off x="6748102" y="1374575"/>
            <a:ext cx="2469075" cy="3791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6748102" y="1127616"/>
            <a:ext cx="2469075"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5" name="Rectangle 24">
            <a:extLst>
              <a:ext uri="{FF2B5EF4-FFF2-40B4-BE49-F238E27FC236}">
                <a16:creationId xmlns:a16="http://schemas.microsoft.com/office/drawing/2014/main" id="{FEDA6A87-8957-B2E5-99BB-588D46C1C032}"/>
              </a:ext>
            </a:extLst>
          </p:cNvPr>
          <p:cNvSpPr/>
          <p:nvPr/>
        </p:nvSpPr>
        <p:spPr>
          <a:xfrm>
            <a:off x="9254851" y="1374575"/>
            <a:ext cx="2469075" cy="379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F1112F-905B-0ED7-30A0-46BDA2B7A494}"/>
              </a:ext>
            </a:extLst>
          </p:cNvPr>
          <p:cNvSpPr/>
          <p:nvPr/>
        </p:nvSpPr>
        <p:spPr>
          <a:xfrm>
            <a:off x="9255250" y="1127616"/>
            <a:ext cx="2461829"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a:t>
            </a:r>
          </a:p>
        </p:txBody>
      </p:sp>
      <p:sp>
        <p:nvSpPr>
          <p:cNvPr id="42" name="Rectangle 41">
            <a:extLst>
              <a:ext uri="{FF2B5EF4-FFF2-40B4-BE49-F238E27FC236}">
                <a16:creationId xmlns:a16="http://schemas.microsoft.com/office/drawing/2014/main" id="{43C24268-3A8E-05CC-82ED-DC9B9FBAC2D9}"/>
              </a:ext>
            </a:extLst>
          </p:cNvPr>
          <p:cNvSpPr/>
          <p:nvPr/>
        </p:nvSpPr>
        <p:spPr>
          <a:xfrm rot="16200000">
            <a:off x="-1544191" y="3137124"/>
            <a:ext cx="3785878" cy="270860"/>
          </a:xfrm>
          <a:prstGeom prst="rect">
            <a:avLst/>
          </a:prstGeom>
          <a:solidFill>
            <a:srgbClr val="CF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RESEARCH OUTPUT: ARIF</a:t>
            </a:r>
          </a:p>
        </p:txBody>
      </p:sp>
      <p:sp>
        <p:nvSpPr>
          <p:cNvPr id="43" name="Rectangle 42">
            <a:extLst>
              <a:ext uri="{FF2B5EF4-FFF2-40B4-BE49-F238E27FC236}">
                <a16:creationId xmlns:a16="http://schemas.microsoft.com/office/drawing/2014/main" id="{F5C9F651-A8DC-9703-5048-94871E817BDE}"/>
              </a:ext>
            </a:extLst>
          </p:cNvPr>
          <p:cNvSpPr/>
          <p:nvPr/>
        </p:nvSpPr>
        <p:spPr>
          <a:xfrm rot="16200000">
            <a:off x="-404083" y="5840055"/>
            <a:ext cx="1486800" cy="2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LITERATURE</a:t>
            </a:r>
          </a:p>
        </p:txBody>
      </p:sp>
      <p:grpSp>
        <p:nvGrpSpPr>
          <p:cNvPr id="69" name="Group 68">
            <a:extLst>
              <a:ext uri="{FF2B5EF4-FFF2-40B4-BE49-F238E27FC236}">
                <a16:creationId xmlns:a16="http://schemas.microsoft.com/office/drawing/2014/main" id="{CBC27083-B948-2883-AA1E-DC736CD94CAE}"/>
              </a:ext>
            </a:extLst>
          </p:cNvPr>
          <p:cNvGrpSpPr/>
          <p:nvPr/>
        </p:nvGrpSpPr>
        <p:grpSpPr>
          <a:xfrm>
            <a:off x="571425" y="1440656"/>
            <a:ext cx="6034031" cy="735189"/>
            <a:chOff x="719876" y="1633971"/>
            <a:chExt cx="5877204" cy="651239"/>
          </a:xfrm>
        </p:grpSpPr>
        <p:sp>
          <p:nvSpPr>
            <p:cNvPr id="60" name="Rectangle 59">
              <a:extLst>
                <a:ext uri="{FF2B5EF4-FFF2-40B4-BE49-F238E27FC236}">
                  <a16:creationId xmlns:a16="http://schemas.microsoft.com/office/drawing/2014/main" id="{00187A11-B4F4-06CE-1A57-5C9CD7C22B90}"/>
                </a:ext>
              </a:extLst>
            </p:cNvPr>
            <p:cNvSpPr/>
            <p:nvPr/>
          </p:nvSpPr>
          <p:spPr>
            <a:xfrm>
              <a:off x="719876" y="1633971"/>
              <a:ext cx="5877204"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04D56DC1-87F4-6660-9A7F-33AA353D0A47}"/>
                </a:ext>
              </a:extLst>
            </p:cNvPr>
            <p:cNvGrpSpPr/>
            <p:nvPr/>
          </p:nvGrpSpPr>
          <p:grpSpPr>
            <a:xfrm>
              <a:off x="820839" y="1707051"/>
              <a:ext cx="5765437" cy="518401"/>
              <a:chOff x="916532" y="1657999"/>
              <a:chExt cx="5765437" cy="518401"/>
            </a:xfrm>
          </p:grpSpPr>
          <p:sp>
            <p:nvSpPr>
              <p:cNvPr id="27" name="Arrow: Pentagon 26">
                <a:extLst>
                  <a:ext uri="{FF2B5EF4-FFF2-40B4-BE49-F238E27FC236}">
                    <a16:creationId xmlns:a16="http://schemas.microsoft.com/office/drawing/2014/main" id="{35ECA967-AEA1-276D-D6A6-AAC1D22EC165}"/>
                  </a:ext>
                </a:extLst>
              </p:cNvPr>
              <p:cNvSpPr/>
              <p:nvPr/>
            </p:nvSpPr>
            <p:spPr>
              <a:xfrm>
                <a:off x="916532" y="1658000"/>
                <a:ext cx="1855342" cy="5184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process suitability for AR</a:t>
                </a:r>
              </a:p>
            </p:txBody>
          </p:sp>
          <p:sp>
            <p:nvSpPr>
              <p:cNvPr id="28" name="Arrow: Chevron 27">
                <a:extLst>
                  <a:ext uri="{FF2B5EF4-FFF2-40B4-BE49-F238E27FC236}">
                    <a16:creationId xmlns:a16="http://schemas.microsoft.com/office/drawing/2014/main" id="{B341FA46-D963-931A-5C26-947B59F47977}"/>
                  </a:ext>
                </a:extLst>
              </p:cNvPr>
              <p:cNvSpPr/>
              <p:nvPr/>
            </p:nvSpPr>
            <p:spPr>
              <a:xfrm>
                <a:off x="2640898" y="1657999"/>
                <a:ext cx="2145446"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platform suitability:</a:t>
                </a:r>
              </a:p>
              <a:p>
                <a:pPr algn="ctr"/>
                <a:r>
                  <a:rPr lang="en-US" sz="700" dirty="0">
                    <a:solidFill>
                      <a:schemeClr val="tx1"/>
                    </a:solidFill>
                  </a:rPr>
                  <a:t>web AR vs. native AR vs. AR on headset</a:t>
                </a:r>
                <a:endParaRPr lang="en-US" sz="1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4653934" y="1658000"/>
                <a:ext cx="2028035"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dev. tool suitability</a:t>
                </a:r>
              </a:p>
            </p:txBody>
          </p:sp>
        </p:grpSp>
      </p:grpSp>
      <p:sp>
        <p:nvSpPr>
          <p:cNvPr id="44" name="Rectangle 43">
            <a:extLst>
              <a:ext uri="{FF2B5EF4-FFF2-40B4-BE49-F238E27FC236}">
                <a16:creationId xmlns:a16="http://schemas.microsoft.com/office/drawing/2014/main" id="{C11123E4-EE87-4798-AF31-4978B9459386}"/>
              </a:ext>
            </a:extLst>
          </p:cNvPr>
          <p:cNvSpPr/>
          <p:nvPr/>
        </p:nvSpPr>
        <p:spPr>
          <a:xfrm>
            <a:off x="528205" y="5222655"/>
            <a:ext cx="6181825" cy="1478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CF9B69C-B638-ED07-C3D4-929A477943F9}"/>
              </a:ext>
            </a:extLst>
          </p:cNvPr>
          <p:cNvSpPr/>
          <p:nvPr/>
        </p:nvSpPr>
        <p:spPr>
          <a:xfrm>
            <a:off x="6748102" y="5215045"/>
            <a:ext cx="2469600" cy="1486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9E6C18-3B55-7841-E0F4-6F7FD2A771D0}"/>
              </a:ext>
            </a:extLst>
          </p:cNvPr>
          <p:cNvSpPr/>
          <p:nvPr/>
        </p:nvSpPr>
        <p:spPr>
          <a:xfrm>
            <a:off x="9255250" y="5222767"/>
            <a:ext cx="2469600" cy="14788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6BB8873-7B6C-37F8-58C5-B36994C77E14}"/>
              </a:ext>
            </a:extLst>
          </p:cNvPr>
          <p:cNvSpPr/>
          <p:nvPr/>
        </p:nvSpPr>
        <p:spPr>
          <a:xfrm>
            <a:off x="568747" y="5971913"/>
            <a:ext cx="6036709"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3E676DB-338B-15F4-5840-9AC17ABA7264}"/>
              </a:ext>
            </a:extLst>
          </p:cNvPr>
          <p:cNvSpPr/>
          <p:nvPr/>
        </p:nvSpPr>
        <p:spPr>
          <a:xfrm>
            <a:off x="666746" y="6038899"/>
            <a:ext cx="3100041"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Select process &gt; No concrete guidance for process selection</a:t>
            </a:r>
          </a:p>
        </p:txBody>
      </p:sp>
      <p:sp>
        <p:nvSpPr>
          <p:cNvPr id="55" name="Rectangle 54">
            <a:extLst>
              <a:ext uri="{FF2B5EF4-FFF2-40B4-BE49-F238E27FC236}">
                <a16:creationId xmlns:a16="http://schemas.microsoft.com/office/drawing/2014/main" id="{AA472B48-9230-6480-ADF0-DBC2FFA2DCE0}"/>
              </a:ext>
            </a:extLst>
          </p:cNvPr>
          <p:cNvSpPr/>
          <p:nvPr/>
        </p:nvSpPr>
        <p:spPr>
          <a:xfrm>
            <a:off x="3891293" y="6041021"/>
            <a:ext cx="2628000"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 Select technology &gt; No selection criteria</a:t>
            </a:r>
          </a:p>
        </p:txBody>
      </p:sp>
      <p:sp>
        <p:nvSpPr>
          <p:cNvPr id="4" name="Rectangle 3">
            <a:extLst>
              <a:ext uri="{FF2B5EF4-FFF2-40B4-BE49-F238E27FC236}">
                <a16:creationId xmlns:a16="http://schemas.microsoft.com/office/drawing/2014/main" id="{B683A87A-E20A-4410-C32C-A4AD226E755C}"/>
              </a:ext>
            </a:extLst>
          </p:cNvPr>
          <p:cNvSpPr/>
          <p:nvPr/>
        </p:nvSpPr>
        <p:spPr>
          <a:xfrm>
            <a:off x="6851616" y="5285045"/>
            <a:ext cx="4796231" cy="1338107"/>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788AD42-6B35-BF4D-D942-B70993594F3A}"/>
              </a:ext>
            </a:extLst>
          </p:cNvPr>
          <p:cNvSpPr/>
          <p:nvPr/>
        </p:nvSpPr>
        <p:spPr>
          <a:xfrm>
            <a:off x="6949534" y="6038899"/>
            <a:ext cx="4597424"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Implement AR solution using external/ in-house capabilities &gt; No technical guidance</a:t>
            </a:r>
          </a:p>
        </p:txBody>
      </p:sp>
      <p:sp>
        <p:nvSpPr>
          <p:cNvPr id="58" name="Rectangle 57">
            <a:extLst>
              <a:ext uri="{FF2B5EF4-FFF2-40B4-BE49-F238E27FC236}">
                <a16:creationId xmlns:a16="http://schemas.microsoft.com/office/drawing/2014/main" id="{FE02B64F-B9A8-0884-7400-C721D2759BE8}"/>
              </a:ext>
            </a:extLst>
          </p:cNvPr>
          <p:cNvSpPr/>
          <p:nvPr/>
        </p:nvSpPr>
        <p:spPr>
          <a:xfrm>
            <a:off x="6941708" y="5346078"/>
            <a:ext cx="460525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Abundant research on native AR + AR on headset, but limited on web AR</a:t>
            </a:r>
          </a:p>
        </p:txBody>
      </p:sp>
      <p:grpSp>
        <p:nvGrpSpPr>
          <p:cNvPr id="35" name="Group 34">
            <a:extLst>
              <a:ext uri="{FF2B5EF4-FFF2-40B4-BE49-F238E27FC236}">
                <a16:creationId xmlns:a16="http://schemas.microsoft.com/office/drawing/2014/main" id="{78DBA1DB-DC04-41BE-D45E-7B67E319593A}"/>
              </a:ext>
            </a:extLst>
          </p:cNvPr>
          <p:cNvGrpSpPr/>
          <p:nvPr/>
        </p:nvGrpSpPr>
        <p:grpSpPr>
          <a:xfrm>
            <a:off x="6833773" y="1439375"/>
            <a:ext cx="4810363" cy="736470"/>
            <a:chOff x="6833773" y="1439375"/>
            <a:chExt cx="4810363" cy="736470"/>
          </a:xfrm>
        </p:grpSpPr>
        <p:sp>
          <p:nvSpPr>
            <p:cNvPr id="80" name="Rectangle 79">
              <a:extLst>
                <a:ext uri="{FF2B5EF4-FFF2-40B4-BE49-F238E27FC236}">
                  <a16:creationId xmlns:a16="http://schemas.microsoft.com/office/drawing/2014/main" id="{6E3C67C1-3F3A-D600-CDD4-8689640843E1}"/>
                </a:ext>
              </a:extLst>
            </p:cNvPr>
            <p:cNvSpPr/>
            <p:nvPr/>
          </p:nvSpPr>
          <p:spPr>
            <a:xfrm>
              <a:off x="6833773" y="1439375"/>
              <a:ext cx="4810363" cy="73647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Pentagon 74">
              <a:extLst>
                <a:ext uri="{FF2B5EF4-FFF2-40B4-BE49-F238E27FC236}">
                  <a16:creationId xmlns:a16="http://schemas.microsoft.com/office/drawing/2014/main" id="{02CA2B4F-02AA-EB06-9A24-05C224127603}"/>
                </a:ext>
              </a:extLst>
            </p:cNvPr>
            <p:cNvSpPr/>
            <p:nvPr/>
          </p:nvSpPr>
          <p:spPr>
            <a:xfrm>
              <a:off x="9303678" y="1525363"/>
              <a:ext cx="2285283"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Deploy AR app using cloud resources</a:t>
              </a:r>
            </a:p>
          </p:txBody>
        </p:sp>
        <p:sp>
          <p:nvSpPr>
            <p:cNvPr id="78" name="Arrow: Pentagon 77">
              <a:extLst>
                <a:ext uri="{FF2B5EF4-FFF2-40B4-BE49-F238E27FC236}">
                  <a16:creationId xmlns:a16="http://schemas.microsoft.com/office/drawing/2014/main" id="{47DC3520-8266-B596-7203-D1117C3288B1}"/>
                </a:ext>
              </a:extLst>
            </p:cNvPr>
            <p:cNvSpPr/>
            <p:nvPr/>
          </p:nvSpPr>
          <p:spPr>
            <a:xfrm>
              <a:off x="6940607" y="1525363"/>
              <a:ext cx="2206426"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 AR app using the selected AR dev. tools</a:t>
              </a:r>
            </a:p>
          </p:txBody>
        </p:sp>
      </p:grpSp>
      <p:grpSp>
        <p:nvGrpSpPr>
          <p:cNvPr id="13" name="Group 12">
            <a:extLst>
              <a:ext uri="{FF2B5EF4-FFF2-40B4-BE49-F238E27FC236}">
                <a16:creationId xmlns:a16="http://schemas.microsoft.com/office/drawing/2014/main" id="{00C1EEB0-98A6-946A-942B-BBD39EF51252}"/>
              </a:ext>
            </a:extLst>
          </p:cNvPr>
          <p:cNvGrpSpPr/>
          <p:nvPr/>
        </p:nvGrpSpPr>
        <p:grpSpPr>
          <a:xfrm>
            <a:off x="1521790" y="2814453"/>
            <a:ext cx="7784450" cy="3167290"/>
            <a:chOff x="1521790" y="2647762"/>
            <a:chExt cx="7784450" cy="3167290"/>
          </a:xfrm>
        </p:grpSpPr>
        <p:grpSp>
          <p:nvGrpSpPr>
            <p:cNvPr id="14" name="Group 13">
              <a:extLst>
                <a:ext uri="{FF2B5EF4-FFF2-40B4-BE49-F238E27FC236}">
                  <a16:creationId xmlns:a16="http://schemas.microsoft.com/office/drawing/2014/main" id="{B2A6C699-2DE1-665F-D31F-42B3EA854BBE}"/>
                </a:ext>
              </a:extLst>
            </p:cNvPr>
            <p:cNvGrpSpPr/>
            <p:nvPr/>
          </p:nvGrpSpPr>
          <p:grpSpPr>
            <a:xfrm>
              <a:off x="1521790" y="2647762"/>
              <a:ext cx="6509280" cy="3167290"/>
              <a:chOff x="1521790" y="2647762"/>
              <a:chExt cx="6509280" cy="3167290"/>
            </a:xfrm>
          </p:grpSpPr>
          <p:pic>
            <p:nvPicPr>
              <p:cNvPr id="24" name="Picture 23">
                <a:extLst>
                  <a:ext uri="{FF2B5EF4-FFF2-40B4-BE49-F238E27FC236}">
                    <a16:creationId xmlns:a16="http://schemas.microsoft.com/office/drawing/2014/main" id="{9D46BE8D-1197-F857-903B-13B6CD0ADC22}"/>
                  </a:ext>
                </a:extLst>
              </p:cNvPr>
              <p:cNvPicPr>
                <a:picLocks noChangeAspect="1"/>
              </p:cNvPicPr>
              <p:nvPr/>
            </p:nvPicPr>
            <p:blipFill>
              <a:blip r:embed="rId4"/>
              <a:stretch>
                <a:fillRect/>
              </a:stretch>
            </p:blipFill>
            <p:spPr>
              <a:xfrm>
                <a:off x="1521790" y="2647762"/>
                <a:ext cx="6509280" cy="1652123"/>
              </a:xfrm>
              <a:prstGeom prst="rect">
                <a:avLst/>
              </a:prstGeom>
              <a:ln w="28575">
                <a:solidFill>
                  <a:schemeClr val="tx1"/>
                </a:solidFill>
              </a:ln>
            </p:spPr>
          </p:pic>
          <p:cxnSp>
            <p:nvCxnSpPr>
              <p:cNvPr id="30" name="Straight Arrow Connector 29">
                <a:extLst>
                  <a:ext uri="{FF2B5EF4-FFF2-40B4-BE49-F238E27FC236}">
                    <a16:creationId xmlns:a16="http://schemas.microsoft.com/office/drawing/2014/main" id="{C2D12724-670E-E07A-CF2E-5D8EBE901A30}"/>
                  </a:ext>
                </a:extLst>
              </p:cNvPr>
              <p:cNvCxnSpPr>
                <a:cxnSpLocks/>
              </p:cNvCxnSpPr>
              <p:nvPr/>
            </p:nvCxnSpPr>
            <p:spPr>
              <a:xfrm flipV="1">
                <a:off x="2038350" y="4057471"/>
                <a:ext cx="0" cy="17575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9C883C8F-C3B1-B6C3-C013-75E40171DDAE}"/>
                </a:ext>
              </a:extLst>
            </p:cNvPr>
            <p:cNvCxnSpPr>
              <a:cxnSpLocks/>
            </p:cNvCxnSpPr>
            <p:nvPr/>
          </p:nvCxnSpPr>
          <p:spPr>
            <a:xfrm flipH="1" flipV="1">
              <a:off x="3143250" y="4075560"/>
              <a:ext cx="1952174" cy="1739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612C57F-116E-F064-7CD9-6ADCBC7CB66F}"/>
                </a:ext>
              </a:extLst>
            </p:cNvPr>
            <p:cNvCxnSpPr>
              <a:cxnSpLocks/>
            </p:cNvCxnSpPr>
            <p:nvPr/>
          </p:nvCxnSpPr>
          <p:spPr>
            <a:xfrm flipH="1" flipV="1">
              <a:off x="5195677" y="4085467"/>
              <a:ext cx="4110563" cy="17295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14EEBC4-3A36-813E-CC65-B8F51C1F3695}"/>
              </a:ext>
            </a:extLst>
          </p:cNvPr>
          <p:cNvGrpSpPr/>
          <p:nvPr/>
        </p:nvGrpSpPr>
        <p:grpSpPr>
          <a:xfrm>
            <a:off x="6627148" y="3100273"/>
            <a:ext cx="5064793" cy="2207541"/>
            <a:chOff x="6627148" y="2900241"/>
            <a:chExt cx="5064793" cy="2240551"/>
          </a:xfrm>
        </p:grpSpPr>
        <p:sp>
          <p:nvSpPr>
            <p:cNvPr id="33" name="Rectangle 32">
              <a:extLst>
                <a:ext uri="{FF2B5EF4-FFF2-40B4-BE49-F238E27FC236}">
                  <a16:creationId xmlns:a16="http://schemas.microsoft.com/office/drawing/2014/main" id="{97E27AC2-9E61-2CD4-6D6E-DFE523207249}"/>
                </a:ext>
              </a:extLst>
            </p:cNvPr>
            <p:cNvSpPr/>
            <p:nvPr/>
          </p:nvSpPr>
          <p:spPr>
            <a:xfrm>
              <a:off x="6627148" y="2900241"/>
              <a:ext cx="5064793" cy="1544507"/>
            </a:xfrm>
            <a:prstGeom prst="rect">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Why? </a:t>
              </a:r>
            </a:p>
            <a:p>
              <a:r>
                <a:rPr lang="en-US" sz="1600" dirty="0">
                  <a:solidFill>
                    <a:schemeClr val="tx1"/>
                  </a:solidFill>
                </a:rPr>
                <a:t>No clear answer from literature, but likely due to: </a:t>
              </a:r>
            </a:p>
            <a:p>
              <a:pPr marL="342900" indent="-342900">
                <a:buAutoNum type="arabicParenR"/>
              </a:pPr>
              <a:r>
                <a:rPr lang="en-US" sz="1600" dirty="0">
                  <a:solidFill>
                    <a:schemeClr val="tx1"/>
                  </a:solidFill>
                </a:rPr>
                <a:t>(Previous) limitations of JavaScript: low performance</a:t>
              </a:r>
            </a:p>
            <a:p>
              <a:pPr marL="342900" indent="-342900">
                <a:buAutoNum type="arabicParenR"/>
              </a:pPr>
              <a:r>
                <a:rPr lang="en-US" sz="1600" dirty="0">
                  <a:solidFill>
                    <a:schemeClr val="tx1"/>
                  </a:solidFill>
                </a:rPr>
                <a:t>(Previous) limitations of web applications: no offline mode compared to native apps, etc. </a:t>
              </a:r>
            </a:p>
          </p:txBody>
        </p:sp>
        <p:cxnSp>
          <p:nvCxnSpPr>
            <p:cNvPr id="34" name="Straight Arrow Connector 33">
              <a:extLst>
                <a:ext uri="{FF2B5EF4-FFF2-40B4-BE49-F238E27FC236}">
                  <a16:creationId xmlns:a16="http://schemas.microsoft.com/office/drawing/2014/main" id="{3BA92482-1D11-82C5-8F8E-9B76B6F44664}"/>
                </a:ext>
              </a:extLst>
            </p:cNvPr>
            <p:cNvCxnSpPr>
              <a:cxnSpLocks/>
              <a:endCxn id="33" idx="2"/>
            </p:cNvCxnSpPr>
            <p:nvPr/>
          </p:nvCxnSpPr>
          <p:spPr>
            <a:xfrm flipV="1">
              <a:off x="9159544" y="4444748"/>
              <a:ext cx="1" cy="6960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383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4" grpId="0" animBg="1"/>
      <p:bldP spid="55" grpId="0" animBg="1"/>
      <p:bldP spid="4" grpId="0" animBg="1"/>
      <p:bldP spid="57" grpId="0" animBg="1"/>
      <p:bldP spid="58"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bg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8" name="TextBox 37">
            <a:extLst>
              <a:ext uri="{FF2B5EF4-FFF2-40B4-BE49-F238E27FC236}">
                <a16:creationId xmlns:a16="http://schemas.microsoft.com/office/drawing/2014/main" id="{F58BA1A0-FE35-2A5F-6D67-119A25014328}"/>
              </a:ext>
            </a:extLst>
          </p:cNvPr>
          <p:cNvSpPr txBox="1"/>
          <p:nvPr/>
        </p:nvSpPr>
        <p:spPr>
          <a:xfrm>
            <a:off x="232362" y="380199"/>
            <a:ext cx="10365017" cy="769441"/>
          </a:xfrm>
          <a:prstGeom prst="rect">
            <a:avLst/>
          </a:prstGeom>
          <a:noFill/>
        </p:spPr>
        <p:txBody>
          <a:bodyPr wrap="none" rtlCol="0">
            <a:spAutoFit/>
          </a:bodyPr>
          <a:lstStyle/>
          <a:p>
            <a:r>
              <a:rPr lang="en-US" sz="2800" b="1" dirty="0">
                <a:solidFill>
                  <a:srgbClr val="A100FF"/>
                </a:solidFill>
              </a:rPr>
              <a:t>AR Implementation Framework (ARIF) Overview</a:t>
            </a:r>
          </a:p>
          <a:p>
            <a:r>
              <a:rPr lang="en-US" sz="1600" i="1" dirty="0"/>
              <a:t>A solution template built on existing literature to accelerate the creation of AR applications for maximized user acceptance.</a:t>
            </a:r>
          </a:p>
        </p:txBody>
      </p:sp>
      <p:sp>
        <p:nvSpPr>
          <p:cNvPr id="18" name="Rectangle 17">
            <a:extLst>
              <a:ext uri="{FF2B5EF4-FFF2-40B4-BE49-F238E27FC236}">
                <a16:creationId xmlns:a16="http://schemas.microsoft.com/office/drawing/2014/main" id="{801E518E-233E-D1F6-EC76-856B646CAD6E}"/>
              </a:ext>
            </a:extLst>
          </p:cNvPr>
          <p:cNvSpPr/>
          <p:nvPr/>
        </p:nvSpPr>
        <p:spPr>
          <a:xfrm>
            <a:off x="528204" y="1379616"/>
            <a:ext cx="6181826" cy="37858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522336" y="1127616"/>
            <a:ext cx="6187693"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2" name="Rectangle 21">
            <a:extLst>
              <a:ext uri="{FF2B5EF4-FFF2-40B4-BE49-F238E27FC236}">
                <a16:creationId xmlns:a16="http://schemas.microsoft.com/office/drawing/2014/main" id="{15B8FE6F-2BAF-7B89-A228-B0D1A3318449}"/>
              </a:ext>
            </a:extLst>
          </p:cNvPr>
          <p:cNvSpPr/>
          <p:nvPr/>
        </p:nvSpPr>
        <p:spPr>
          <a:xfrm>
            <a:off x="6748102" y="1374575"/>
            <a:ext cx="2469075" cy="3791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6748102" y="1127616"/>
            <a:ext cx="2469075"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5" name="Rectangle 24">
            <a:extLst>
              <a:ext uri="{FF2B5EF4-FFF2-40B4-BE49-F238E27FC236}">
                <a16:creationId xmlns:a16="http://schemas.microsoft.com/office/drawing/2014/main" id="{FEDA6A87-8957-B2E5-99BB-588D46C1C032}"/>
              </a:ext>
            </a:extLst>
          </p:cNvPr>
          <p:cNvSpPr/>
          <p:nvPr/>
        </p:nvSpPr>
        <p:spPr>
          <a:xfrm>
            <a:off x="9255250" y="1374575"/>
            <a:ext cx="2469075" cy="379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F1112F-905B-0ED7-30A0-46BDA2B7A494}"/>
              </a:ext>
            </a:extLst>
          </p:cNvPr>
          <p:cNvSpPr/>
          <p:nvPr/>
        </p:nvSpPr>
        <p:spPr>
          <a:xfrm>
            <a:off x="9255250" y="1127616"/>
            <a:ext cx="2461829"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a:t>
            </a:r>
          </a:p>
        </p:txBody>
      </p:sp>
      <p:sp>
        <p:nvSpPr>
          <p:cNvPr id="42" name="Rectangle 41">
            <a:extLst>
              <a:ext uri="{FF2B5EF4-FFF2-40B4-BE49-F238E27FC236}">
                <a16:creationId xmlns:a16="http://schemas.microsoft.com/office/drawing/2014/main" id="{43C24268-3A8E-05CC-82ED-DC9B9FBAC2D9}"/>
              </a:ext>
            </a:extLst>
          </p:cNvPr>
          <p:cNvSpPr/>
          <p:nvPr/>
        </p:nvSpPr>
        <p:spPr>
          <a:xfrm rot="16200000">
            <a:off x="-1544191" y="3137124"/>
            <a:ext cx="3785878" cy="270860"/>
          </a:xfrm>
          <a:prstGeom prst="rect">
            <a:avLst/>
          </a:prstGeom>
          <a:solidFill>
            <a:srgbClr val="CF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RESEARCH OUTPUT: ARIF</a:t>
            </a:r>
          </a:p>
        </p:txBody>
      </p:sp>
      <p:sp>
        <p:nvSpPr>
          <p:cNvPr id="43" name="Rectangle 42">
            <a:extLst>
              <a:ext uri="{FF2B5EF4-FFF2-40B4-BE49-F238E27FC236}">
                <a16:creationId xmlns:a16="http://schemas.microsoft.com/office/drawing/2014/main" id="{F5C9F651-A8DC-9703-5048-94871E817BDE}"/>
              </a:ext>
            </a:extLst>
          </p:cNvPr>
          <p:cNvSpPr/>
          <p:nvPr/>
        </p:nvSpPr>
        <p:spPr>
          <a:xfrm rot="16200000">
            <a:off x="-404083" y="5840055"/>
            <a:ext cx="1486800" cy="2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LITERATURE</a:t>
            </a:r>
          </a:p>
        </p:txBody>
      </p:sp>
      <p:grpSp>
        <p:nvGrpSpPr>
          <p:cNvPr id="69" name="Group 68">
            <a:extLst>
              <a:ext uri="{FF2B5EF4-FFF2-40B4-BE49-F238E27FC236}">
                <a16:creationId xmlns:a16="http://schemas.microsoft.com/office/drawing/2014/main" id="{CBC27083-B948-2883-AA1E-DC736CD94CAE}"/>
              </a:ext>
            </a:extLst>
          </p:cNvPr>
          <p:cNvGrpSpPr/>
          <p:nvPr/>
        </p:nvGrpSpPr>
        <p:grpSpPr>
          <a:xfrm>
            <a:off x="571425" y="1442862"/>
            <a:ext cx="6034031" cy="735189"/>
            <a:chOff x="719876" y="1633971"/>
            <a:chExt cx="5877204" cy="651239"/>
          </a:xfrm>
        </p:grpSpPr>
        <p:sp>
          <p:nvSpPr>
            <p:cNvPr id="60" name="Rectangle 59">
              <a:extLst>
                <a:ext uri="{FF2B5EF4-FFF2-40B4-BE49-F238E27FC236}">
                  <a16:creationId xmlns:a16="http://schemas.microsoft.com/office/drawing/2014/main" id="{00187A11-B4F4-06CE-1A57-5C9CD7C22B90}"/>
                </a:ext>
              </a:extLst>
            </p:cNvPr>
            <p:cNvSpPr/>
            <p:nvPr/>
          </p:nvSpPr>
          <p:spPr>
            <a:xfrm>
              <a:off x="719876" y="1633971"/>
              <a:ext cx="5877204"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04D56DC1-87F4-6660-9A7F-33AA353D0A47}"/>
                </a:ext>
              </a:extLst>
            </p:cNvPr>
            <p:cNvGrpSpPr/>
            <p:nvPr/>
          </p:nvGrpSpPr>
          <p:grpSpPr>
            <a:xfrm>
              <a:off x="820839" y="1707051"/>
              <a:ext cx="5765437" cy="518401"/>
              <a:chOff x="916532" y="1657999"/>
              <a:chExt cx="5765437" cy="518401"/>
            </a:xfrm>
          </p:grpSpPr>
          <p:sp>
            <p:nvSpPr>
              <p:cNvPr id="27" name="Arrow: Pentagon 26">
                <a:extLst>
                  <a:ext uri="{FF2B5EF4-FFF2-40B4-BE49-F238E27FC236}">
                    <a16:creationId xmlns:a16="http://schemas.microsoft.com/office/drawing/2014/main" id="{35ECA967-AEA1-276D-D6A6-AAC1D22EC165}"/>
                  </a:ext>
                </a:extLst>
              </p:cNvPr>
              <p:cNvSpPr/>
              <p:nvPr/>
            </p:nvSpPr>
            <p:spPr>
              <a:xfrm>
                <a:off x="916532" y="1658000"/>
                <a:ext cx="1855342" cy="5184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process suitability for AR</a:t>
                </a:r>
              </a:p>
            </p:txBody>
          </p:sp>
          <p:sp>
            <p:nvSpPr>
              <p:cNvPr id="28" name="Arrow: Chevron 27">
                <a:extLst>
                  <a:ext uri="{FF2B5EF4-FFF2-40B4-BE49-F238E27FC236}">
                    <a16:creationId xmlns:a16="http://schemas.microsoft.com/office/drawing/2014/main" id="{B341FA46-D963-931A-5C26-947B59F47977}"/>
                  </a:ext>
                </a:extLst>
              </p:cNvPr>
              <p:cNvSpPr/>
              <p:nvPr/>
            </p:nvSpPr>
            <p:spPr>
              <a:xfrm>
                <a:off x="2640898" y="1657999"/>
                <a:ext cx="2145446"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platform suitability:</a:t>
                </a:r>
              </a:p>
              <a:p>
                <a:pPr algn="ctr"/>
                <a:r>
                  <a:rPr lang="en-US" sz="700" dirty="0">
                    <a:solidFill>
                      <a:schemeClr val="tx1"/>
                    </a:solidFill>
                  </a:rPr>
                  <a:t>web AR vs. native AR vs. AR on headset</a:t>
                </a:r>
                <a:endParaRPr lang="en-US" sz="1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4653934" y="1658000"/>
                <a:ext cx="2028035"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dev. tool suitability</a:t>
                </a:r>
              </a:p>
            </p:txBody>
          </p:sp>
        </p:grpSp>
      </p:grpSp>
      <p:sp>
        <p:nvSpPr>
          <p:cNvPr id="44" name="Rectangle 43">
            <a:extLst>
              <a:ext uri="{FF2B5EF4-FFF2-40B4-BE49-F238E27FC236}">
                <a16:creationId xmlns:a16="http://schemas.microsoft.com/office/drawing/2014/main" id="{C11123E4-EE87-4798-AF31-4978B9459386}"/>
              </a:ext>
            </a:extLst>
          </p:cNvPr>
          <p:cNvSpPr/>
          <p:nvPr/>
        </p:nvSpPr>
        <p:spPr>
          <a:xfrm>
            <a:off x="528205" y="5222655"/>
            <a:ext cx="6181825" cy="1478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89D8F26-1F19-2924-5984-68ADDF5E43F0}"/>
              </a:ext>
            </a:extLst>
          </p:cNvPr>
          <p:cNvSpPr/>
          <p:nvPr/>
        </p:nvSpPr>
        <p:spPr>
          <a:xfrm>
            <a:off x="568964" y="5268979"/>
            <a:ext cx="1997088" cy="6512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CF9B69C-B638-ED07-C3D4-929A477943F9}"/>
              </a:ext>
            </a:extLst>
          </p:cNvPr>
          <p:cNvSpPr/>
          <p:nvPr/>
        </p:nvSpPr>
        <p:spPr>
          <a:xfrm>
            <a:off x="6748102" y="5215045"/>
            <a:ext cx="2469600" cy="1486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9E6C18-3B55-7841-E0F4-6F7FD2A771D0}"/>
              </a:ext>
            </a:extLst>
          </p:cNvPr>
          <p:cNvSpPr/>
          <p:nvPr/>
        </p:nvSpPr>
        <p:spPr>
          <a:xfrm>
            <a:off x="9255250" y="5222767"/>
            <a:ext cx="2469600" cy="14788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31A33DF-8B27-9D34-A901-E2AB717E7706}"/>
              </a:ext>
            </a:extLst>
          </p:cNvPr>
          <p:cNvSpPr/>
          <p:nvPr/>
        </p:nvSpPr>
        <p:spPr>
          <a:xfrm>
            <a:off x="5167361" y="5350084"/>
            <a:ext cx="1339206"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Success factors for AR adoption</a:t>
            </a:r>
          </a:p>
        </p:txBody>
      </p:sp>
      <p:sp>
        <p:nvSpPr>
          <p:cNvPr id="53" name="Rectangle 52">
            <a:extLst>
              <a:ext uri="{FF2B5EF4-FFF2-40B4-BE49-F238E27FC236}">
                <a16:creationId xmlns:a16="http://schemas.microsoft.com/office/drawing/2014/main" id="{A014207B-317D-6ECF-52D8-C94348AFF07D}"/>
              </a:ext>
            </a:extLst>
          </p:cNvPr>
          <p:cNvSpPr/>
          <p:nvPr/>
        </p:nvSpPr>
        <p:spPr>
          <a:xfrm>
            <a:off x="681713" y="5336164"/>
            <a:ext cx="177159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 use cases &gt; No design process</a:t>
            </a:r>
          </a:p>
        </p:txBody>
      </p:sp>
      <p:sp>
        <p:nvSpPr>
          <p:cNvPr id="59" name="Rectangle 58">
            <a:extLst>
              <a:ext uri="{FF2B5EF4-FFF2-40B4-BE49-F238E27FC236}">
                <a16:creationId xmlns:a16="http://schemas.microsoft.com/office/drawing/2014/main" id="{A6BB8873-7B6C-37F8-58C5-B36994C77E14}"/>
              </a:ext>
            </a:extLst>
          </p:cNvPr>
          <p:cNvSpPr/>
          <p:nvPr/>
        </p:nvSpPr>
        <p:spPr>
          <a:xfrm>
            <a:off x="568964" y="5971997"/>
            <a:ext cx="6036709"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3E676DB-338B-15F4-5840-9AC17ABA7264}"/>
              </a:ext>
            </a:extLst>
          </p:cNvPr>
          <p:cNvSpPr/>
          <p:nvPr/>
        </p:nvSpPr>
        <p:spPr>
          <a:xfrm>
            <a:off x="666746" y="6038899"/>
            <a:ext cx="3100041"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Select process &gt; No concrete guidance for process selection</a:t>
            </a:r>
          </a:p>
        </p:txBody>
      </p:sp>
      <p:sp>
        <p:nvSpPr>
          <p:cNvPr id="55" name="Rectangle 54">
            <a:extLst>
              <a:ext uri="{FF2B5EF4-FFF2-40B4-BE49-F238E27FC236}">
                <a16:creationId xmlns:a16="http://schemas.microsoft.com/office/drawing/2014/main" id="{AA472B48-9230-6480-ADF0-DBC2FFA2DCE0}"/>
              </a:ext>
            </a:extLst>
          </p:cNvPr>
          <p:cNvSpPr/>
          <p:nvPr/>
        </p:nvSpPr>
        <p:spPr>
          <a:xfrm>
            <a:off x="3891510" y="6038899"/>
            <a:ext cx="2628000"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 Select technology &gt; No selection criteria</a:t>
            </a:r>
          </a:p>
        </p:txBody>
      </p:sp>
      <p:sp>
        <p:nvSpPr>
          <p:cNvPr id="77" name="Rectangle 76">
            <a:extLst>
              <a:ext uri="{FF2B5EF4-FFF2-40B4-BE49-F238E27FC236}">
                <a16:creationId xmlns:a16="http://schemas.microsoft.com/office/drawing/2014/main" id="{A04BF820-F02C-01D7-8FF3-011DE1590570}"/>
              </a:ext>
            </a:extLst>
          </p:cNvPr>
          <p:cNvSpPr/>
          <p:nvPr/>
        </p:nvSpPr>
        <p:spPr>
          <a:xfrm>
            <a:off x="6851749" y="5285128"/>
            <a:ext cx="4796231" cy="1338107"/>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788AD42-6B35-BF4D-D942-B70993594F3A}"/>
              </a:ext>
            </a:extLst>
          </p:cNvPr>
          <p:cNvSpPr/>
          <p:nvPr/>
        </p:nvSpPr>
        <p:spPr>
          <a:xfrm>
            <a:off x="6949534" y="6038899"/>
            <a:ext cx="4597424"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Implement AR solution using external/ in-house capabilities &gt; No technical guidance</a:t>
            </a:r>
          </a:p>
        </p:txBody>
      </p:sp>
      <p:sp>
        <p:nvSpPr>
          <p:cNvPr id="58" name="Rectangle 57">
            <a:extLst>
              <a:ext uri="{FF2B5EF4-FFF2-40B4-BE49-F238E27FC236}">
                <a16:creationId xmlns:a16="http://schemas.microsoft.com/office/drawing/2014/main" id="{FE02B64F-B9A8-0884-7400-C721D2759BE8}"/>
              </a:ext>
            </a:extLst>
          </p:cNvPr>
          <p:cNvSpPr/>
          <p:nvPr/>
        </p:nvSpPr>
        <p:spPr>
          <a:xfrm>
            <a:off x="6941708" y="5346078"/>
            <a:ext cx="460525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Abundant research on native AR + AR on headset, but limited on web AR</a:t>
            </a:r>
          </a:p>
        </p:txBody>
      </p:sp>
      <p:grpSp>
        <p:nvGrpSpPr>
          <p:cNvPr id="64" name="Group 63">
            <a:extLst>
              <a:ext uri="{FF2B5EF4-FFF2-40B4-BE49-F238E27FC236}">
                <a16:creationId xmlns:a16="http://schemas.microsoft.com/office/drawing/2014/main" id="{B4052223-B045-E33F-7A5C-D51805CE5FD9}"/>
              </a:ext>
            </a:extLst>
          </p:cNvPr>
          <p:cNvGrpSpPr/>
          <p:nvPr/>
        </p:nvGrpSpPr>
        <p:grpSpPr>
          <a:xfrm>
            <a:off x="575463" y="2199083"/>
            <a:ext cx="1865521" cy="2034257"/>
            <a:chOff x="750833" y="2311987"/>
            <a:chExt cx="1807130" cy="1857066"/>
          </a:xfrm>
        </p:grpSpPr>
        <p:sp>
          <p:nvSpPr>
            <p:cNvPr id="63" name="Rectangle 62">
              <a:extLst>
                <a:ext uri="{FF2B5EF4-FFF2-40B4-BE49-F238E27FC236}">
                  <a16:creationId xmlns:a16="http://schemas.microsoft.com/office/drawing/2014/main" id="{314A3CCD-FE35-10B4-D004-18A72184FACD}"/>
                </a:ext>
              </a:extLst>
            </p:cNvPr>
            <p:cNvSpPr/>
            <p:nvPr/>
          </p:nvSpPr>
          <p:spPr>
            <a:xfrm>
              <a:off x="751276" y="2329154"/>
              <a:ext cx="1792998" cy="18398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8611AC0-AC13-CE23-8377-32F5B3DD36CF}"/>
                </a:ext>
              </a:extLst>
            </p:cNvPr>
            <p:cNvSpPr txBox="1"/>
            <p:nvPr/>
          </p:nvSpPr>
          <p:spPr>
            <a:xfrm flipH="1">
              <a:off x="750833" y="2311987"/>
              <a:ext cx="1807130" cy="1699857"/>
            </a:xfrm>
            <a:prstGeom prst="rect">
              <a:avLst/>
            </a:prstGeom>
            <a:noFill/>
          </p:spPr>
          <p:txBody>
            <a:bodyPr wrap="square" rtlCol="0">
              <a:spAutoFit/>
            </a:bodyPr>
            <a:lstStyle/>
            <a:p>
              <a:r>
                <a:rPr lang="en-US" sz="1150" b="1" dirty="0"/>
                <a:t>Process characteristics (synthesized from 82 use cases reviewed):</a:t>
              </a:r>
            </a:p>
            <a:p>
              <a:r>
                <a:rPr lang="en-US" sz="1150" b="1" u="sng" dirty="0"/>
                <a:t>PC1.</a:t>
              </a:r>
              <a:r>
                <a:rPr lang="en-US" sz="1150" dirty="0"/>
                <a:t> Information enriching</a:t>
              </a:r>
            </a:p>
            <a:p>
              <a:r>
                <a:rPr lang="en-US" sz="1150" b="1" u="sng" dirty="0"/>
                <a:t>PC2.</a:t>
              </a:r>
              <a:r>
                <a:rPr lang="en-US" sz="1150" dirty="0"/>
                <a:t> Work instructions</a:t>
              </a:r>
            </a:p>
            <a:p>
              <a:r>
                <a:rPr lang="en-US" sz="1150" b="1" dirty="0"/>
                <a:t>PC3.</a:t>
              </a:r>
              <a:r>
                <a:rPr lang="en-US" sz="1150" dirty="0"/>
                <a:t> Navigation</a:t>
              </a:r>
            </a:p>
            <a:p>
              <a:r>
                <a:rPr lang="en-US" sz="1150" b="1" u="sng" dirty="0"/>
                <a:t>PC4.</a:t>
              </a:r>
              <a:r>
                <a:rPr lang="en-US" sz="1150" dirty="0"/>
                <a:t> Collaboration</a:t>
              </a:r>
            </a:p>
            <a:p>
              <a:r>
                <a:rPr lang="en-US" sz="1150" b="1" u="sng" dirty="0"/>
                <a:t>PC5.</a:t>
              </a:r>
              <a:r>
                <a:rPr lang="en-US" sz="1150" dirty="0"/>
                <a:t> Hard-to-simulate environment</a:t>
              </a:r>
            </a:p>
            <a:p>
              <a:r>
                <a:rPr lang="en-US" sz="1150" b="1" u="sng" dirty="0"/>
                <a:t>PC6.</a:t>
              </a:r>
              <a:r>
                <a:rPr lang="en-US" sz="1150" dirty="0"/>
                <a:t> Hand-free control</a:t>
              </a:r>
            </a:p>
          </p:txBody>
        </p:sp>
      </p:grpSp>
      <p:sp>
        <p:nvSpPr>
          <p:cNvPr id="68" name="Rectangle 67">
            <a:extLst>
              <a:ext uri="{FF2B5EF4-FFF2-40B4-BE49-F238E27FC236}">
                <a16:creationId xmlns:a16="http://schemas.microsoft.com/office/drawing/2014/main" id="{E34388FA-DB4C-31A4-3E45-34984A301583}"/>
              </a:ext>
            </a:extLst>
          </p:cNvPr>
          <p:cNvSpPr/>
          <p:nvPr/>
        </p:nvSpPr>
        <p:spPr>
          <a:xfrm>
            <a:off x="2642922" y="5338583"/>
            <a:ext cx="2343967"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Technical specifications of different AR platforms + tools &gt; Too much into the weeds</a:t>
            </a:r>
          </a:p>
        </p:txBody>
      </p:sp>
      <p:sp>
        <p:nvSpPr>
          <p:cNvPr id="80" name="Rectangle 79">
            <a:extLst>
              <a:ext uri="{FF2B5EF4-FFF2-40B4-BE49-F238E27FC236}">
                <a16:creationId xmlns:a16="http://schemas.microsoft.com/office/drawing/2014/main" id="{6E3C67C1-3F3A-D600-CDD4-8689640843E1}"/>
              </a:ext>
            </a:extLst>
          </p:cNvPr>
          <p:cNvSpPr/>
          <p:nvPr/>
        </p:nvSpPr>
        <p:spPr>
          <a:xfrm>
            <a:off x="6833906" y="1439458"/>
            <a:ext cx="4810363" cy="73647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Pentagon 74">
            <a:extLst>
              <a:ext uri="{FF2B5EF4-FFF2-40B4-BE49-F238E27FC236}">
                <a16:creationId xmlns:a16="http://schemas.microsoft.com/office/drawing/2014/main" id="{02CA2B4F-02AA-EB06-9A24-05C224127603}"/>
              </a:ext>
            </a:extLst>
          </p:cNvPr>
          <p:cNvSpPr/>
          <p:nvPr/>
        </p:nvSpPr>
        <p:spPr>
          <a:xfrm>
            <a:off x="9302981" y="1525363"/>
            <a:ext cx="2285283"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Deploy AR app using cloud resources</a:t>
            </a:r>
          </a:p>
        </p:txBody>
      </p:sp>
      <p:sp>
        <p:nvSpPr>
          <p:cNvPr id="78" name="Arrow: Pentagon 77">
            <a:extLst>
              <a:ext uri="{FF2B5EF4-FFF2-40B4-BE49-F238E27FC236}">
                <a16:creationId xmlns:a16="http://schemas.microsoft.com/office/drawing/2014/main" id="{47DC3520-8266-B596-7203-D1117C3288B1}"/>
              </a:ext>
            </a:extLst>
          </p:cNvPr>
          <p:cNvSpPr/>
          <p:nvPr/>
        </p:nvSpPr>
        <p:spPr>
          <a:xfrm>
            <a:off x="6940607" y="1525363"/>
            <a:ext cx="2206426"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 AR app using the selected AR dev. tools</a:t>
            </a:r>
          </a:p>
        </p:txBody>
      </p:sp>
    </p:spTree>
    <p:extLst>
      <p:ext uri="{BB962C8B-B14F-4D97-AF65-F5344CB8AC3E}">
        <p14:creationId xmlns:p14="http://schemas.microsoft.com/office/powerpoint/2010/main" val="401602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2" grpId="0" animBg="1"/>
      <p:bldP spid="53" grpId="0" animBg="1"/>
      <p:bldP spid="68"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bg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8" name="TextBox 37">
            <a:extLst>
              <a:ext uri="{FF2B5EF4-FFF2-40B4-BE49-F238E27FC236}">
                <a16:creationId xmlns:a16="http://schemas.microsoft.com/office/drawing/2014/main" id="{F58BA1A0-FE35-2A5F-6D67-119A25014328}"/>
              </a:ext>
            </a:extLst>
          </p:cNvPr>
          <p:cNvSpPr txBox="1"/>
          <p:nvPr/>
        </p:nvSpPr>
        <p:spPr>
          <a:xfrm>
            <a:off x="232362" y="380199"/>
            <a:ext cx="10365017" cy="769441"/>
          </a:xfrm>
          <a:prstGeom prst="rect">
            <a:avLst/>
          </a:prstGeom>
          <a:noFill/>
        </p:spPr>
        <p:txBody>
          <a:bodyPr wrap="none" rtlCol="0">
            <a:spAutoFit/>
          </a:bodyPr>
          <a:lstStyle/>
          <a:p>
            <a:r>
              <a:rPr lang="en-US" sz="2800" b="1" dirty="0">
                <a:solidFill>
                  <a:srgbClr val="A100FF"/>
                </a:solidFill>
              </a:rPr>
              <a:t>AR Implementation Framework (ARIF) Overview</a:t>
            </a:r>
          </a:p>
          <a:p>
            <a:r>
              <a:rPr lang="en-US" sz="1600" i="1" dirty="0"/>
              <a:t>A solution template built on existing literature to accelerate the creation of AR applications for maximized user acceptance.</a:t>
            </a:r>
          </a:p>
        </p:txBody>
      </p:sp>
      <p:sp>
        <p:nvSpPr>
          <p:cNvPr id="18" name="Rectangle 17">
            <a:extLst>
              <a:ext uri="{FF2B5EF4-FFF2-40B4-BE49-F238E27FC236}">
                <a16:creationId xmlns:a16="http://schemas.microsoft.com/office/drawing/2014/main" id="{801E518E-233E-D1F6-EC76-856B646CAD6E}"/>
              </a:ext>
            </a:extLst>
          </p:cNvPr>
          <p:cNvSpPr/>
          <p:nvPr/>
        </p:nvSpPr>
        <p:spPr>
          <a:xfrm>
            <a:off x="528204" y="1379616"/>
            <a:ext cx="6181826" cy="37858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522336" y="1127616"/>
            <a:ext cx="6187693"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2" name="Rectangle 21">
            <a:extLst>
              <a:ext uri="{FF2B5EF4-FFF2-40B4-BE49-F238E27FC236}">
                <a16:creationId xmlns:a16="http://schemas.microsoft.com/office/drawing/2014/main" id="{15B8FE6F-2BAF-7B89-A228-B0D1A3318449}"/>
              </a:ext>
            </a:extLst>
          </p:cNvPr>
          <p:cNvSpPr/>
          <p:nvPr/>
        </p:nvSpPr>
        <p:spPr>
          <a:xfrm>
            <a:off x="6748102" y="1374575"/>
            <a:ext cx="2469075" cy="3791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6748102" y="1127616"/>
            <a:ext cx="2469075"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5" name="Rectangle 24">
            <a:extLst>
              <a:ext uri="{FF2B5EF4-FFF2-40B4-BE49-F238E27FC236}">
                <a16:creationId xmlns:a16="http://schemas.microsoft.com/office/drawing/2014/main" id="{FEDA6A87-8957-B2E5-99BB-588D46C1C032}"/>
              </a:ext>
            </a:extLst>
          </p:cNvPr>
          <p:cNvSpPr/>
          <p:nvPr/>
        </p:nvSpPr>
        <p:spPr>
          <a:xfrm>
            <a:off x="9255250" y="1374575"/>
            <a:ext cx="2469075" cy="379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F1112F-905B-0ED7-30A0-46BDA2B7A494}"/>
              </a:ext>
            </a:extLst>
          </p:cNvPr>
          <p:cNvSpPr/>
          <p:nvPr/>
        </p:nvSpPr>
        <p:spPr>
          <a:xfrm>
            <a:off x="9255250" y="1127616"/>
            <a:ext cx="2461829"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a:t>
            </a:r>
          </a:p>
        </p:txBody>
      </p:sp>
      <p:sp>
        <p:nvSpPr>
          <p:cNvPr id="42" name="Rectangle 41">
            <a:extLst>
              <a:ext uri="{FF2B5EF4-FFF2-40B4-BE49-F238E27FC236}">
                <a16:creationId xmlns:a16="http://schemas.microsoft.com/office/drawing/2014/main" id="{43C24268-3A8E-05CC-82ED-DC9B9FBAC2D9}"/>
              </a:ext>
            </a:extLst>
          </p:cNvPr>
          <p:cNvSpPr/>
          <p:nvPr/>
        </p:nvSpPr>
        <p:spPr>
          <a:xfrm rot="16200000">
            <a:off x="-1544191" y="3137124"/>
            <a:ext cx="3785878" cy="270860"/>
          </a:xfrm>
          <a:prstGeom prst="rect">
            <a:avLst/>
          </a:prstGeom>
          <a:solidFill>
            <a:srgbClr val="CF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RESEARCH OUTPUT: ARIF</a:t>
            </a:r>
          </a:p>
        </p:txBody>
      </p:sp>
      <p:sp>
        <p:nvSpPr>
          <p:cNvPr id="43" name="Rectangle 42">
            <a:extLst>
              <a:ext uri="{FF2B5EF4-FFF2-40B4-BE49-F238E27FC236}">
                <a16:creationId xmlns:a16="http://schemas.microsoft.com/office/drawing/2014/main" id="{F5C9F651-A8DC-9703-5048-94871E817BDE}"/>
              </a:ext>
            </a:extLst>
          </p:cNvPr>
          <p:cNvSpPr/>
          <p:nvPr/>
        </p:nvSpPr>
        <p:spPr>
          <a:xfrm rot="16200000">
            <a:off x="-404083" y="5840055"/>
            <a:ext cx="1486800" cy="2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LITERATURE</a:t>
            </a:r>
          </a:p>
        </p:txBody>
      </p:sp>
      <p:grpSp>
        <p:nvGrpSpPr>
          <p:cNvPr id="69" name="Group 68">
            <a:extLst>
              <a:ext uri="{FF2B5EF4-FFF2-40B4-BE49-F238E27FC236}">
                <a16:creationId xmlns:a16="http://schemas.microsoft.com/office/drawing/2014/main" id="{CBC27083-B948-2883-AA1E-DC736CD94CAE}"/>
              </a:ext>
            </a:extLst>
          </p:cNvPr>
          <p:cNvGrpSpPr/>
          <p:nvPr/>
        </p:nvGrpSpPr>
        <p:grpSpPr>
          <a:xfrm>
            <a:off x="571425" y="1442862"/>
            <a:ext cx="6034031" cy="735189"/>
            <a:chOff x="719876" y="1633971"/>
            <a:chExt cx="5877204" cy="651239"/>
          </a:xfrm>
        </p:grpSpPr>
        <p:sp>
          <p:nvSpPr>
            <p:cNvPr id="60" name="Rectangle 59">
              <a:extLst>
                <a:ext uri="{FF2B5EF4-FFF2-40B4-BE49-F238E27FC236}">
                  <a16:creationId xmlns:a16="http://schemas.microsoft.com/office/drawing/2014/main" id="{00187A11-B4F4-06CE-1A57-5C9CD7C22B90}"/>
                </a:ext>
              </a:extLst>
            </p:cNvPr>
            <p:cNvSpPr/>
            <p:nvPr/>
          </p:nvSpPr>
          <p:spPr>
            <a:xfrm>
              <a:off x="719876" y="1633971"/>
              <a:ext cx="5877204"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04D56DC1-87F4-6660-9A7F-33AA353D0A47}"/>
                </a:ext>
              </a:extLst>
            </p:cNvPr>
            <p:cNvGrpSpPr/>
            <p:nvPr/>
          </p:nvGrpSpPr>
          <p:grpSpPr>
            <a:xfrm>
              <a:off x="820839" y="1707051"/>
              <a:ext cx="5765437" cy="518401"/>
              <a:chOff x="916532" y="1657999"/>
              <a:chExt cx="5765437" cy="518401"/>
            </a:xfrm>
          </p:grpSpPr>
          <p:sp>
            <p:nvSpPr>
              <p:cNvPr id="27" name="Arrow: Pentagon 26">
                <a:extLst>
                  <a:ext uri="{FF2B5EF4-FFF2-40B4-BE49-F238E27FC236}">
                    <a16:creationId xmlns:a16="http://schemas.microsoft.com/office/drawing/2014/main" id="{35ECA967-AEA1-276D-D6A6-AAC1D22EC165}"/>
                  </a:ext>
                </a:extLst>
              </p:cNvPr>
              <p:cNvSpPr/>
              <p:nvPr/>
            </p:nvSpPr>
            <p:spPr>
              <a:xfrm>
                <a:off x="916532" y="1658000"/>
                <a:ext cx="1855342" cy="5184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process suitability for AR</a:t>
                </a:r>
              </a:p>
            </p:txBody>
          </p:sp>
          <p:sp>
            <p:nvSpPr>
              <p:cNvPr id="28" name="Arrow: Chevron 27">
                <a:extLst>
                  <a:ext uri="{FF2B5EF4-FFF2-40B4-BE49-F238E27FC236}">
                    <a16:creationId xmlns:a16="http://schemas.microsoft.com/office/drawing/2014/main" id="{B341FA46-D963-931A-5C26-947B59F47977}"/>
                  </a:ext>
                </a:extLst>
              </p:cNvPr>
              <p:cNvSpPr/>
              <p:nvPr/>
            </p:nvSpPr>
            <p:spPr>
              <a:xfrm>
                <a:off x="2640898" y="1657999"/>
                <a:ext cx="2145446"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platform suitability:</a:t>
                </a:r>
              </a:p>
              <a:p>
                <a:pPr algn="ctr"/>
                <a:r>
                  <a:rPr lang="en-US" sz="700" dirty="0">
                    <a:solidFill>
                      <a:schemeClr val="tx1"/>
                    </a:solidFill>
                  </a:rPr>
                  <a:t>web AR vs. native AR vs. AR on headset</a:t>
                </a:r>
                <a:endParaRPr lang="en-US" sz="1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4653934" y="1658000"/>
                <a:ext cx="2028035"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dev. tool suitability</a:t>
                </a:r>
              </a:p>
            </p:txBody>
          </p:sp>
        </p:grpSp>
      </p:grpSp>
      <p:sp>
        <p:nvSpPr>
          <p:cNvPr id="44" name="Rectangle 43">
            <a:extLst>
              <a:ext uri="{FF2B5EF4-FFF2-40B4-BE49-F238E27FC236}">
                <a16:creationId xmlns:a16="http://schemas.microsoft.com/office/drawing/2014/main" id="{C11123E4-EE87-4798-AF31-4978B9459386}"/>
              </a:ext>
            </a:extLst>
          </p:cNvPr>
          <p:cNvSpPr/>
          <p:nvPr/>
        </p:nvSpPr>
        <p:spPr>
          <a:xfrm>
            <a:off x="528205" y="5222655"/>
            <a:ext cx="6181825" cy="1478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89D8F26-1F19-2924-5984-68ADDF5E43F0}"/>
              </a:ext>
            </a:extLst>
          </p:cNvPr>
          <p:cNvSpPr/>
          <p:nvPr/>
        </p:nvSpPr>
        <p:spPr>
          <a:xfrm>
            <a:off x="568964" y="5268979"/>
            <a:ext cx="1997088" cy="6512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CF9B69C-B638-ED07-C3D4-929A477943F9}"/>
              </a:ext>
            </a:extLst>
          </p:cNvPr>
          <p:cNvSpPr/>
          <p:nvPr/>
        </p:nvSpPr>
        <p:spPr>
          <a:xfrm>
            <a:off x="6748102" y="5215045"/>
            <a:ext cx="2469600" cy="1486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9E6C18-3B55-7841-E0F4-6F7FD2A771D0}"/>
              </a:ext>
            </a:extLst>
          </p:cNvPr>
          <p:cNvSpPr/>
          <p:nvPr/>
        </p:nvSpPr>
        <p:spPr>
          <a:xfrm>
            <a:off x="9255250" y="5222767"/>
            <a:ext cx="2469600" cy="14788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924FFE-12F5-95B4-7FCE-B2FDE062A514}"/>
              </a:ext>
            </a:extLst>
          </p:cNvPr>
          <p:cNvSpPr/>
          <p:nvPr/>
        </p:nvSpPr>
        <p:spPr>
          <a:xfrm>
            <a:off x="5074132" y="5287056"/>
            <a:ext cx="1520232" cy="65123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31A33DF-8B27-9D34-A901-E2AB717E7706}"/>
              </a:ext>
            </a:extLst>
          </p:cNvPr>
          <p:cNvSpPr/>
          <p:nvPr/>
        </p:nvSpPr>
        <p:spPr>
          <a:xfrm>
            <a:off x="5167361" y="5350084"/>
            <a:ext cx="1339206"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Success factors for AR adoption</a:t>
            </a:r>
          </a:p>
        </p:txBody>
      </p:sp>
      <p:sp>
        <p:nvSpPr>
          <p:cNvPr id="53" name="Rectangle 52">
            <a:extLst>
              <a:ext uri="{FF2B5EF4-FFF2-40B4-BE49-F238E27FC236}">
                <a16:creationId xmlns:a16="http://schemas.microsoft.com/office/drawing/2014/main" id="{A014207B-317D-6ECF-52D8-C94348AFF07D}"/>
              </a:ext>
            </a:extLst>
          </p:cNvPr>
          <p:cNvSpPr/>
          <p:nvPr/>
        </p:nvSpPr>
        <p:spPr>
          <a:xfrm>
            <a:off x="681713" y="5336164"/>
            <a:ext cx="177159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 use cases &gt; No design process</a:t>
            </a:r>
          </a:p>
        </p:txBody>
      </p:sp>
      <p:sp>
        <p:nvSpPr>
          <p:cNvPr id="59" name="Rectangle 58">
            <a:extLst>
              <a:ext uri="{FF2B5EF4-FFF2-40B4-BE49-F238E27FC236}">
                <a16:creationId xmlns:a16="http://schemas.microsoft.com/office/drawing/2014/main" id="{A6BB8873-7B6C-37F8-58C5-B36994C77E14}"/>
              </a:ext>
            </a:extLst>
          </p:cNvPr>
          <p:cNvSpPr/>
          <p:nvPr/>
        </p:nvSpPr>
        <p:spPr>
          <a:xfrm>
            <a:off x="568964" y="5971997"/>
            <a:ext cx="6036709"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3E676DB-338B-15F4-5840-9AC17ABA7264}"/>
              </a:ext>
            </a:extLst>
          </p:cNvPr>
          <p:cNvSpPr/>
          <p:nvPr/>
        </p:nvSpPr>
        <p:spPr>
          <a:xfrm>
            <a:off x="666746" y="6038899"/>
            <a:ext cx="3100041"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Select process &gt; No concrete guidance for process selection</a:t>
            </a:r>
          </a:p>
        </p:txBody>
      </p:sp>
      <p:sp>
        <p:nvSpPr>
          <p:cNvPr id="55" name="Rectangle 54">
            <a:extLst>
              <a:ext uri="{FF2B5EF4-FFF2-40B4-BE49-F238E27FC236}">
                <a16:creationId xmlns:a16="http://schemas.microsoft.com/office/drawing/2014/main" id="{AA472B48-9230-6480-ADF0-DBC2FFA2DCE0}"/>
              </a:ext>
            </a:extLst>
          </p:cNvPr>
          <p:cNvSpPr/>
          <p:nvPr/>
        </p:nvSpPr>
        <p:spPr>
          <a:xfrm>
            <a:off x="3891510" y="6038899"/>
            <a:ext cx="2628000"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 Select technology &gt; No selection criteria</a:t>
            </a:r>
          </a:p>
        </p:txBody>
      </p:sp>
      <p:sp>
        <p:nvSpPr>
          <p:cNvPr id="77" name="Rectangle 76">
            <a:extLst>
              <a:ext uri="{FF2B5EF4-FFF2-40B4-BE49-F238E27FC236}">
                <a16:creationId xmlns:a16="http://schemas.microsoft.com/office/drawing/2014/main" id="{A04BF820-F02C-01D7-8FF3-011DE1590570}"/>
              </a:ext>
            </a:extLst>
          </p:cNvPr>
          <p:cNvSpPr/>
          <p:nvPr/>
        </p:nvSpPr>
        <p:spPr>
          <a:xfrm>
            <a:off x="6851749" y="5285128"/>
            <a:ext cx="4796231" cy="1338107"/>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788AD42-6B35-BF4D-D942-B70993594F3A}"/>
              </a:ext>
            </a:extLst>
          </p:cNvPr>
          <p:cNvSpPr/>
          <p:nvPr/>
        </p:nvSpPr>
        <p:spPr>
          <a:xfrm>
            <a:off x="6949534" y="6038899"/>
            <a:ext cx="4597424"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Implement AR solution using external/ in-house capabilities &gt; No technical guidance</a:t>
            </a:r>
          </a:p>
        </p:txBody>
      </p:sp>
      <p:sp>
        <p:nvSpPr>
          <p:cNvPr id="58" name="Rectangle 57">
            <a:extLst>
              <a:ext uri="{FF2B5EF4-FFF2-40B4-BE49-F238E27FC236}">
                <a16:creationId xmlns:a16="http://schemas.microsoft.com/office/drawing/2014/main" id="{FE02B64F-B9A8-0884-7400-C721D2759BE8}"/>
              </a:ext>
            </a:extLst>
          </p:cNvPr>
          <p:cNvSpPr/>
          <p:nvPr/>
        </p:nvSpPr>
        <p:spPr>
          <a:xfrm>
            <a:off x="6941708" y="5346078"/>
            <a:ext cx="460525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Abundant research on native AR + AR on headset, but limited on web AR</a:t>
            </a:r>
          </a:p>
        </p:txBody>
      </p:sp>
      <p:grpSp>
        <p:nvGrpSpPr>
          <p:cNvPr id="64" name="Group 63">
            <a:extLst>
              <a:ext uri="{FF2B5EF4-FFF2-40B4-BE49-F238E27FC236}">
                <a16:creationId xmlns:a16="http://schemas.microsoft.com/office/drawing/2014/main" id="{B4052223-B045-E33F-7A5C-D51805CE5FD9}"/>
              </a:ext>
            </a:extLst>
          </p:cNvPr>
          <p:cNvGrpSpPr/>
          <p:nvPr/>
        </p:nvGrpSpPr>
        <p:grpSpPr>
          <a:xfrm>
            <a:off x="575463" y="2199083"/>
            <a:ext cx="1865521" cy="2034257"/>
            <a:chOff x="750833" y="2311987"/>
            <a:chExt cx="1807130" cy="1857066"/>
          </a:xfrm>
        </p:grpSpPr>
        <p:sp>
          <p:nvSpPr>
            <p:cNvPr id="63" name="Rectangle 62">
              <a:extLst>
                <a:ext uri="{FF2B5EF4-FFF2-40B4-BE49-F238E27FC236}">
                  <a16:creationId xmlns:a16="http://schemas.microsoft.com/office/drawing/2014/main" id="{314A3CCD-FE35-10B4-D004-18A72184FACD}"/>
                </a:ext>
              </a:extLst>
            </p:cNvPr>
            <p:cNvSpPr/>
            <p:nvPr/>
          </p:nvSpPr>
          <p:spPr>
            <a:xfrm>
              <a:off x="751276" y="2329154"/>
              <a:ext cx="1792998" cy="18398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8611AC0-AC13-CE23-8377-32F5B3DD36CF}"/>
                </a:ext>
              </a:extLst>
            </p:cNvPr>
            <p:cNvSpPr txBox="1"/>
            <p:nvPr/>
          </p:nvSpPr>
          <p:spPr>
            <a:xfrm flipH="1">
              <a:off x="750833" y="2311987"/>
              <a:ext cx="1807130" cy="1699857"/>
            </a:xfrm>
            <a:prstGeom prst="rect">
              <a:avLst/>
            </a:prstGeom>
            <a:noFill/>
          </p:spPr>
          <p:txBody>
            <a:bodyPr wrap="square" rtlCol="0">
              <a:spAutoFit/>
            </a:bodyPr>
            <a:lstStyle/>
            <a:p>
              <a:r>
                <a:rPr lang="en-US" sz="1150" b="1" dirty="0"/>
                <a:t>Process characteristics (synthesized from 82 use cases reviewed):</a:t>
              </a:r>
            </a:p>
            <a:p>
              <a:r>
                <a:rPr lang="en-US" sz="1150" b="1" u="sng" dirty="0"/>
                <a:t>PC1.</a:t>
              </a:r>
              <a:r>
                <a:rPr lang="en-US" sz="1150" dirty="0"/>
                <a:t> Information enriching</a:t>
              </a:r>
            </a:p>
            <a:p>
              <a:r>
                <a:rPr lang="en-US" sz="1150" b="1" u="sng" dirty="0"/>
                <a:t>PC2.</a:t>
              </a:r>
              <a:r>
                <a:rPr lang="en-US" sz="1150" dirty="0"/>
                <a:t> Work instructions</a:t>
              </a:r>
            </a:p>
            <a:p>
              <a:r>
                <a:rPr lang="en-US" sz="1150" b="1" dirty="0"/>
                <a:t>PC3.</a:t>
              </a:r>
              <a:r>
                <a:rPr lang="en-US" sz="1150" dirty="0"/>
                <a:t> Navigation</a:t>
              </a:r>
            </a:p>
            <a:p>
              <a:r>
                <a:rPr lang="en-US" sz="1150" b="1" u="sng" dirty="0"/>
                <a:t>PC4.</a:t>
              </a:r>
              <a:r>
                <a:rPr lang="en-US" sz="1150" dirty="0"/>
                <a:t> Collaboration</a:t>
              </a:r>
            </a:p>
            <a:p>
              <a:r>
                <a:rPr lang="en-US" sz="1150" b="1" u="sng" dirty="0"/>
                <a:t>PC5.</a:t>
              </a:r>
              <a:r>
                <a:rPr lang="en-US" sz="1150" dirty="0"/>
                <a:t> Hard-to-simulate environment</a:t>
              </a:r>
            </a:p>
            <a:p>
              <a:r>
                <a:rPr lang="en-US" sz="1150" b="1" u="sng" dirty="0"/>
                <a:t>PC6.</a:t>
              </a:r>
              <a:r>
                <a:rPr lang="en-US" sz="1150" dirty="0"/>
                <a:t> Hand-free control</a:t>
              </a:r>
            </a:p>
          </p:txBody>
        </p:sp>
      </p:grpSp>
      <p:sp>
        <p:nvSpPr>
          <p:cNvPr id="68" name="Rectangle 67">
            <a:extLst>
              <a:ext uri="{FF2B5EF4-FFF2-40B4-BE49-F238E27FC236}">
                <a16:creationId xmlns:a16="http://schemas.microsoft.com/office/drawing/2014/main" id="{E34388FA-DB4C-31A4-3E45-34984A301583}"/>
              </a:ext>
            </a:extLst>
          </p:cNvPr>
          <p:cNvSpPr/>
          <p:nvPr/>
        </p:nvSpPr>
        <p:spPr>
          <a:xfrm>
            <a:off x="2642922" y="5338583"/>
            <a:ext cx="2343967"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Technical specifications of different AR platforms + tools &gt; Too much into the weeds</a:t>
            </a:r>
          </a:p>
        </p:txBody>
      </p:sp>
      <p:sp>
        <p:nvSpPr>
          <p:cNvPr id="80" name="Rectangle 79">
            <a:extLst>
              <a:ext uri="{FF2B5EF4-FFF2-40B4-BE49-F238E27FC236}">
                <a16:creationId xmlns:a16="http://schemas.microsoft.com/office/drawing/2014/main" id="{6E3C67C1-3F3A-D600-CDD4-8689640843E1}"/>
              </a:ext>
            </a:extLst>
          </p:cNvPr>
          <p:cNvSpPr/>
          <p:nvPr/>
        </p:nvSpPr>
        <p:spPr>
          <a:xfrm>
            <a:off x="6833906" y="1439458"/>
            <a:ext cx="4810363" cy="73647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Pentagon 74">
            <a:extLst>
              <a:ext uri="{FF2B5EF4-FFF2-40B4-BE49-F238E27FC236}">
                <a16:creationId xmlns:a16="http://schemas.microsoft.com/office/drawing/2014/main" id="{02CA2B4F-02AA-EB06-9A24-05C224127603}"/>
              </a:ext>
            </a:extLst>
          </p:cNvPr>
          <p:cNvSpPr/>
          <p:nvPr/>
        </p:nvSpPr>
        <p:spPr>
          <a:xfrm>
            <a:off x="9302981" y="1525363"/>
            <a:ext cx="2285283"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Deploy AR app using cloud resources</a:t>
            </a:r>
          </a:p>
        </p:txBody>
      </p:sp>
      <p:sp>
        <p:nvSpPr>
          <p:cNvPr id="78" name="Arrow: Pentagon 77">
            <a:extLst>
              <a:ext uri="{FF2B5EF4-FFF2-40B4-BE49-F238E27FC236}">
                <a16:creationId xmlns:a16="http://schemas.microsoft.com/office/drawing/2014/main" id="{47DC3520-8266-B596-7203-D1117C3288B1}"/>
              </a:ext>
            </a:extLst>
          </p:cNvPr>
          <p:cNvSpPr/>
          <p:nvPr/>
        </p:nvSpPr>
        <p:spPr>
          <a:xfrm>
            <a:off x="6940607" y="1525363"/>
            <a:ext cx="2206426"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 AR app using the selected AR dev. tools</a:t>
            </a:r>
          </a:p>
        </p:txBody>
      </p:sp>
      <p:sp>
        <p:nvSpPr>
          <p:cNvPr id="4" name="Rectangle 3">
            <a:extLst>
              <a:ext uri="{FF2B5EF4-FFF2-40B4-BE49-F238E27FC236}">
                <a16:creationId xmlns:a16="http://schemas.microsoft.com/office/drawing/2014/main" id="{41EBD190-25B6-18CE-12A0-7424A0E7B72F}"/>
              </a:ext>
            </a:extLst>
          </p:cNvPr>
          <p:cNvSpPr/>
          <p:nvPr/>
        </p:nvSpPr>
        <p:spPr>
          <a:xfrm>
            <a:off x="190994" y="1113625"/>
            <a:ext cx="11592921" cy="5573361"/>
          </a:xfrm>
          <a:prstGeom prst="rect">
            <a:avLst/>
          </a:prstGeom>
          <a:solidFill>
            <a:schemeClr val="bg2">
              <a:lumMod val="10000"/>
              <a:alpha val="50000"/>
            </a:schemeClr>
          </a:solidFill>
          <a:ln w="38100">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83435F2-ECBF-9A84-616F-3EEC5C3EF249}"/>
              </a:ext>
            </a:extLst>
          </p:cNvPr>
          <p:cNvGrpSpPr/>
          <p:nvPr/>
        </p:nvGrpSpPr>
        <p:grpSpPr>
          <a:xfrm>
            <a:off x="2441971" y="1525714"/>
            <a:ext cx="7179703" cy="3783227"/>
            <a:chOff x="2451107" y="1504882"/>
            <a:chExt cx="7179703" cy="3783227"/>
          </a:xfrm>
        </p:grpSpPr>
        <p:grpSp>
          <p:nvGrpSpPr>
            <p:cNvPr id="14" name="Group 13">
              <a:extLst>
                <a:ext uri="{FF2B5EF4-FFF2-40B4-BE49-F238E27FC236}">
                  <a16:creationId xmlns:a16="http://schemas.microsoft.com/office/drawing/2014/main" id="{6607FDBB-A1BA-33BC-75B0-4E03C974273F}"/>
                </a:ext>
              </a:extLst>
            </p:cNvPr>
            <p:cNvGrpSpPr/>
            <p:nvPr/>
          </p:nvGrpSpPr>
          <p:grpSpPr>
            <a:xfrm>
              <a:off x="2550330" y="2210926"/>
              <a:ext cx="1964555" cy="2059256"/>
              <a:chOff x="2545611" y="2213060"/>
              <a:chExt cx="1964555" cy="2059256"/>
            </a:xfrm>
            <a:solidFill>
              <a:schemeClr val="accent6">
                <a:lumMod val="40000"/>
                <a:lumOff val="60000"/>
              </a:schemeClr>
            </a:solidFill>
          </p:grpSpPr>
          <p:sp>
            <p:nvSpPr>
              <p:cNvPr id="36" name="Rectangle 35">
                <a:extLst>
                  <a:ext uri="{FF2B5EF4-FFF2-40B4-BE49-F238E27FC236}">
                    <a16:creationId xmlns:a16="http://schemas.microsoft.com/office/drawing/2014/main" id="{FB0C85A2-FEEC-A082-C94F-F8C9187915FC}"/>
                  </a:ext>
                </a:extLst>
              </p:cNvPr>
              <p:cNvSpPr/>
              <p:nvPr/>
            </p:nvSpPr>
            <p:spPr>
              <a:xfrm>
                <a:off x="2568491" y="2234716"/>
                <a:ext cx="1941675" cy="2037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3D11DD2-D7E6-3963-14CA-DEB80C956D97}"/>
                  </a:ext>
                </a:extLst>
              </p:cNvPr>
              <p:cNvSpPr txBox="1"/>
              <p:nvPr/>
            </p:nvSpPr>
            <p:spPr>
              <a:xfrm flipH="1">
                <a:off x="2545611" y="2213060"/>
                <a:ext cx="1921528" cy="2039020"/>
              </a:xfrm>
              <a:prstGeom prst="rect">
                <a:avLst/>
              </a:prstGeom>
              <a:noFill/>
              <a:ln w="38100">
                <a:noFill/>
              </a:ln>
            </p:spPr>
            <p:txBody>
              <a:bodyPr wrap="square" rtlCol="0">
                <a:spAutoFit/>
              </a:bodyPr>
              <a:lstStyle/>
              <a:p>
                <a:r>
                  <a:rPr lang="en-US" sz="1150" b="1" dirty="0"/>
                  <a:t>Requirements:</a:t>
                </a:r>
              </a:p>
              <a:p>
                <a:r>
                  <a:rPr lang="en-US" sz="1150" b="1" u="sng" dirty="0"/>
                  <a:t>PR1.</a:t>
                </a:r>
                <a:r>
                  <a:rPr lang="en-US" sz="1150" dirty="0"/>
                  <a:t> Usage conditions-specific requirements</a:t>
                </a:r>
              </a:p>
              <a:p>
                <a:r>
                  <a:rPr lang="en-US" sz="1150" dirty="0"/>
                  <a:t>&gt; Lighting</a:t>
                </a:r>
              </a:p>
              <a:p>
                <a:r>
                  <a:rPr lang="en-US" sz="1150" dirty="0"/>
                  <a:t>&gt; Compliance with health/safety standards, etc. </a:t>
                </a:r>
              </a:p>
              <a:p>
                <a:r>
                  <a:rPr lang="en-US" sz="1150" b="1" u="sng" dirty="0">
                    <a:solidFill>
                      <a:schemeClr val="bg1">
                        <a:lumMod val="65000"/>
                      </a:schemeClr>
                    </a:solidFill>
                  </a:rPr>
                  <a:t>PR2.</a:t>
                </a:r>
                <a:r>
                  <a:rPr lang="en-US" sz="1150" dirty="0">
                    <a:solidFill>
                      <a:schemeClr val="bg1">
                        <a:lumMod val="65000"/>
                      </a:schemeClr>
                    </a:solidFill>
                  </a:rPr>
                  <a:t> Hardware requirements</a:t>
                </a:r>
              </a:p>
              <a:p>
                <a:r>
                  <a:rPr lang="en-US" sz="1150" dirty="0">
                    <a:solidFill>
                      <a:schemeClr val="bg1">
                        <a:lumMod val="65000"/>
                      </a:schemeClr>
                    </a:solidFill>
                  </a:rPr>
                  <a:t>&gt; Computation + storage </a:t>
                </a:r>
              </a:p>
              <a:p>
                <a:r>
                  <a:rPr lang="en-US" sz="1150" dirty="0">
                    <a:solidFill>
                      <a:schemeClr val="bg1">
                        <a:lumMod val="65000"/>
                      </a:schemeClr>
                    </a:solidFill>
                  </a:rPr>
                  <a:t>&gt; Remote rendering</a:t>
                </a:r>
              </a:p>
              <a:p>
                <a:r>
                  <a:rPr lang="en-US" sz="1150" dirty="0">
                    <a:solidFill>
                      <a:schemeClr val="bg1">
                        <a:lumMod val="65000"/>
                      </a:schemeClr>
                    </a:solidFill>
                  </a:rPr>
                  <a:t>&gt; Field-of-view</a:t>
                </a:r>
              </a:p>
              <a:p>
                <a:r>
                  <a:rPr lang="en-US" sz="1150" dirty="0">
                    <a:solidFill>
                      <a:schemeClr val="bg1">
                        <a:lumMod val="65000"/>
                      </a:schemeClr>
                    </a:solidFill>
                  </a:rPr>
                  <a:t>&gt; User interactivity, etc.</a:t>
                </a:r>
              </a:p>
            </p:txBody>
          </p:sp>
        </p:grpSp>
        <p:sp>
          <p:nvSpPr>
            <p:cNvPr id="20" name="Arrow: Chevron 19">
              <a:extLst>
                <a:ext uri="{FF2B5EF4-FFF2-40B4-BE49-F238E27FC236}">
                  <a16:creationId xmlns:a16="http://schemas.microsoft.com/office/drawing/2014/main" id="{65E6BC37-0F0B-9EB0-CEB7-9AE1DDCD2F92}"/>
                </a:ext>
              </a:extLst>
            </p:cNvPr>
            <p:cNvSpPr/>
            <p:nvPr/>
          </p:nvSpPr>
          <p:spPr>
            <a:xfrm>
              <a:off x="2451107" y="1504882"/>
              <a:ext cx="2202695" cy="586800"/>
            </a:xfrm>
            <a:prstGeom prst="chevron">
              <a:avLst/>
            </a:prstGeom>
            <a:solidFill>
              <a:srgbClr val="CF7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platform suitability</a:t>
              </a:r>
              <a:endParaRPr lang="en-US" sz="800" dirty="0">
                <a:solidFill>
                  <a:schemeClr val="tx1"/>
                </a:solidFill>
              </a:endParaRPr>
            </a:p>
          </p:txBody>
        </p:sp>
        <p:grpSp>
          <p:nvGrpSpPr>
            <p:cNvPr id="21" name="Group 20">
              <a:extLst>
                <a:ext uri="{FF2B5EF4-FFF2-40B4-BE49-F238E27FC236}">
                  <a16:creationId xmlns:a16="http://schemas.microsoft.com/office/drawing/2014/main" id="{C9496C0C-318B-898C-650E-2C4B187FAC29}"/>
                </a:ext>
              </a:extLst>
            </p:cNvPr>
            <p:cNvGrpSpPr/>
            <p:nvPr/>
          </p:nvGrpSpPr>
          <p:grpSpPr>
            <a:xfrm>
              <a:off x="4788851" y="2250931"/>
              <a:ext cx="4841959" cy="3037178"/>
              <a:chOff x="6532180" y="3268187"/>
              <a:chExt cx="4841959" cy="3037178"/>
            </a:xfrm>
          </p:grpSpPr>
          <p:grpSp>
            <p:nvGrpSpPr>
              <p:cNvPr id="24" name="Group 23">
                <a:extLst>
                  <a:ext uri="{FF2B5EF4-FFF2-40B4-BE49-F238E27FC236}">
                    <a16:creationId xmlns:a16="http://schemas.microsoft.com/office/drawing/2014/main" id="{AD02936C-835E-1E86-D4A7-55B050D1FF4B}"/>
                  </a:ext>
                </a:extLst>
              </p:cNvPr>
              <p:cNvGrpSpPr/>
              <p:nvPr/>
            </p:nvGrpSpPr>
            <p:grpSpPr>
              <a:xfrm>
                <a:off x="6532180" y="3268187"/>
                <a:ext cx="4841959" cy="3037178"/>
                <a:chOff x="6324361" y="2848796"/>
                <a:chExt cx="4266794" cy="3053306"/>
              </a:xfrm>
            </p:grpSpPr>
            <p:grpSp>
              <p:nvGrpSpPr>
                <p:cNvPr id="31" name="Group 30">
                  <a:extLst>
                    <a:ext uri="{FF2B5EF4-FFF2-40B4-BE49-F238E27FC236}">
                      <a16:creationId xmlns:a16="http://schemas.microsoft.com/office/drawing/2014/main" id="{292179E1-2108-0CFF-4FDE-AFC64F3B6BC1}"/>
                    </a:ext>
                  </a:extLst>
                </p:cNvPr>
                <p:cNvGrpSpPr/>
                <p:nvPr/>
              </p:nvGrpSpPr>
              <p:grpSpPr>
                <a:xfrm>
                  <a:off x="6324361" y="2848796"/>
                  <a:ext cx="4266794" cy="3053306"/>
                  <a:chOff x="6391125" y="2639768"/>
                  <a:chExt cx="3792208" cy="3431372"/>
                </a:xfrm>
              </p:grpSpPr>
              <p:sp>
                <p:nvSpPr>
                  <p:cNvPr id="33" name="Speech Bubble: Rectangle 12">
                    <a:extLst>
                      <a:ext uri="{FF2B5EF4-FFF2-40B4-BE49-F238E27FC236}">
                        <a16:creationId xmlns:a16="http://schemas.microsoft.com/office/drawing/2014/main" id="{8A5B97E4-79A5-459D-B9FB-EF29C997D0FC}"/>
                      </a:ext>
                    </a:extLst>
                  </p:cNvPr>
                  <p:cNvSpPr/>
                  <p:nvPr/>
                </p:nvSpPr>
                <p:spPr>
                  <a:xfrm>
                    <a:off x="6391125" y="2639768"/>
                    <a:ext cx="3792208" cy="3431372"/>
                  </a:xfrm>
                  <a:custGeom>
                    <a:avLst/>
                    <a:gdLst>
                      <a:gd name="connsiteX0" fmla="*/ 0 w 6719888"/>
                      <a:gd name="connsiteY0" fmla="*/ 0 h 2370133"/>
                      <a:gd name="connsiteX1" fmla="*/ 1119981 w 6719888"/>
                      <a:gd name="connsiteY1" fmla="*/ 0 h 2370133"/>
                      <a:gd name="connsiteX2" fmla="*/ 1119981 w 6719888"/>
                      <a:gd name="connsiteY2" fmla="*/ 0 h 2370133"/>
                      <a:gd name="connsiteX3" fmla="*/ 2799953 w 6719888"/>
                      <a:gd name="connsiteY3" fmla="*/ 0 h 2370133"/>
                      <a:gd name="connsiteX4" fmla="*/ 6719888 w 6719888"/>
                      <a:gd name="connsiteY4" fmla="*/ 0 h 2370133"/>
                      <a:gd name="connsiteX5" fmla="*/ 6719888 w 6719888"/>
                      <a:gd name="connsiteY5" fmla="*/ 1382578 h 2370133"/>
                      <a:gd name="connsiteX6" fmla="*/ 6719888 w 6719888"/>
                      <a:gd name="connsiteY6" fmla="*/ 1382578 h 2370133"/>
                      <a:gd name="connsiteX7" fmla="*/ 6719888 w 6719888"/>
                      <a:gd name="connsiteY7" fmla="*/ 1975111 h 2370133"/>
                      <a:gd name="connsiteX8" fmla="*/ 6719888 w 6719888"/>
                      <a:gd name="connsiteY8" fmla="*/ 2370133 h 2370133"/>
                      <a:gd name="connsiteX9" fmla="*/ 2799953 w 6719888"/>
                      <a:gd name="connsiteY9" fmla="*/ 2370133 h 2370133"/>
                      <a:gd name="connsiteX10" fmla="*/ 1959990 w 6719888"/>
                      <a:gd name="connsiteY10" fmla="*/ 2666400 h 2370133"/>
                      <a:gd name="connsiteX11" fmla="*/ 1119981 w 6719888"/>
                      <a:gd name="connsiteY11" fmla="*/ 2370133 h 2370133"/>
                      <a:gd name="connsiteX12" fmla="*/ 0 w 6719888"/>
                      <a:gd name="connsiteY12" fmla="*/ 2370133 h 2370133"/>
                      <a:gd name="connsiteX13" fmla="*/ 0 w 6719888"/>
                      <a:gd name="connsiteY13" fmla="*/ 1975111 h 2370133"/>
                      <a:gd name="connsiteX14" fmla="*/ 0 w 6719888"/>
                      <a:gd name="connsiteY14" fmla="*/ 1382578 h 2370133"/>
                      <a:gd name="connsiteX15" fmla="*/ 0 w 6719888"/>
                      <a:gd name="connsiteY15" fmla="*/ 1382578 h 2370133"/>
                      <a:gd name="connsiteX16" fmla="*/ 0 w 6719888"/>
                      <a:gd name="connsiteY16" fmla="*/ 0 h 2370133"/>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2799953 w 6719888"/>
                      <a:gd name="connsiteY9" fmla="*/ 2370133 h 2666400"/>
                      <a:gd name="connsiteX10" fmla="*/ 1959990 w 6719888"/>
                      <a:gd name="connsiteY10" fmla="*/ 2666400 h 2666400"/>
                      <a:gd name="connsiteX11" fmla="*/ 1762919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2314178 w 6719888"/>
                      <a:gd name="connsiteY9" fmla="*/ 2370133 h 2666400"/>
                      <a:gd name="connsiteX10" fmla="*/ 1959990 w 6719888"/>
                      <a:gd name="connsiteY10" fmla="*/ 2666400 h 2666400"/>
                      <a:gd name="connsiteX11" fmla="*/ 1762919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19888" h="2666400">
                        <a:moveTo>
                          <a:pt x="0" y="0"/>
                        </a:moveTo>
                        <a:lnTo>
                          <a:pt x="1119981" y="0"/>
                        </a:lnTo>
                        <a:lnTo>
                          <a:pt x="1119981" y="0"/>
                        </a:lnTo>
                        <a:lnTo>
                          <a:pt x="2799953" y="0"/>
                        </a:lnTo>
                        <a:lnTo>
                          <a:pt x="6719888" y="0"/>
                        </a:lnTo>
                        <a:lnTo>
                          <a:pt x="6719888" y="1382578"/>
                        </a:lnTo>
                        <a:lnTo>
                          <a:pt x="6719888" y="1382578"/>
                        </a:lnTo>
                        <a:lnTo>
                          <a:pt x="6719888" y="1975111"/>
                        </a:lnTo>
                        <a:lnTo>
                          <a:pt x="6719888" y="2370133"/>
                        </a:lnTo>
                        <a:lnTo>
                          <a:pt x="2314178" y="2370133"/>
                        </a:lnTo>
                        <a:lnTo>
                          <a:pt x="1959990" y="2666400"/>
                        </a:lnTo>
                        <a:lnTo>
                          <a:pt x="1762919" y="2360608"/>
                        </a:lnTo>
                        <a:lnTo>
                          <a:pt x="0" y="2370133"/>
                        </a:lnTo>
                        <a:lnTo>
                          <a:pt x="0" y="1975111"/>
                        </a:lnTo>
                        <a:lnTo>
                          <a:pt x="0" y="1382578"/>
                        </a:lnTo>
                        <a:lnTo>
                          <a:pt x="0" y="1382578"/>
                        </a:lnTo>
                        <a:lnTo>
                          <a:pt x="0" y="0"/>
                        </a:lnTo>
                        <a:close/>
                      </a:path>
                    </a:pathLst>
                  </a:cu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Success factor:</a:t>
                    </a:r>
                    <a:r>
                      <a:rPr lang="en-US" sz="1400" dirty="0">
                        <a:solidFill>
                          <a:schemeClr val="tx1"/>
                        </a:solidFill>
                      </a:rPr>
                      <a:t> Compliance with health and safety standards. </a:t>
                    </a:r>
                  </a:p>
                  <a:p>
                    <a:endParaRPr lang="en-US" sz="1400" dirty="0">
                      <a:solidFill>
                        <a:schemeClr val="tx1"/>
                      </a:solidFill>
                    </a:endParaRPr>
                  </a:p>
                  <a:p>
                    <a:r>
                      <a:rPr lang="en-US" sz="1400" b="1" dirty="0">
                        <a:solidFill>
                          <a:schemeClr val="tx1"/>
                        </a:solidFill>
                      </a:rPr>
                      <a:t>High-level requirement (Design &gt; AR Platform Suitability):</a:t>
                    </a:r>
                    <a:r>
                      <a:rPr lang="en-US" sz="1400" dirty="0">
                        <a:solidFill>
                          <a:schemeClr val="tx1"/>
                        </a:solidFill>
                      </a:rPr>
                      <a:t> Usage conditions-specific criteria.</a:t>
                    </a:r>
                  </a:p>
                  <a:p>
                    <a:endParaRPr lang="en-US" sz="1400" dirty="0">
                      <a:solidFill>
                        <a:schemeClr val="tx1"/>
                      </a:solidFill>
                    </a:endParaRPr>
                  </a:p>
                  <a:p>
                    <a:r>
                      <a:rPr lang="en-US" sz="1400" b="1" dirty="0">
                        <a:solidFill>
                          <a:schemeClr val="tx1"/>
                        </a:solidFill>
                      </a:rPr>
                      <a:t>Use case</a:t>
                    </a:r>
                    <a:r>
                      <a:rPr lang="en-US" sz="1400" dirty="0">
                        <a:solidFill>
                          <a:schemeClr val="tx1"/>
                        </a:solidFill>
                      </a:rPr>
                      <a:t>: Using AR during surgery or at a construction site.</a:t>
                    </a:r>
                  </a:p>
                  <a:p>
                    <a:endParaRPr lang="en-US" sz="1400" dirty="0">
                      <a:solidFill>
                        <a:schemeClr val="tx1"/>
                      </a:solidFill>
                    </a:endParaRPr>
                  </a:p>
                  <a:p>
                    <a:r>
                      <a:rPr lang="en-US" sz="1400" b="1" dirty="0">
                        <a:solidFill>
                          <a:schemeClr val="tx1"/>
                        </a:solidFill>
                      </a:rPr>
                      <a:t>Low-level requirement:</a:t>
                    </a:r>
                    <a:r>
                      <a:rPr lang="en-US" sz="1400" dirty="0">
                        <a:solidFill>
                          <a:schemeClr val="tx1"/>
                        </a:solidFill>
                      </a:rPr>
                      <a:t> Compliance with safety and health standards.</a:t>
                    </a:r>
                  </a:p>
                  <a:p>
                    <a:endParaRPr lang="en-US" sz="1400" dirty="0">
                      <a:solidFill>
                        <a:schemeClr val="tx1"/>
                      </a:solidFill>
                    </a:endParaRPr>
                  </a:p>
                  <a:p>
                    <a:r>
                      <a:rPr lang="en-US" sz="1400" b="1" dirty="0">
                        <a:solidFill>
                          <a:schemeClr val="tx1"/>
                        </a:solidFill>
                      </a:rPr>
                      <a:t>Decision matrix:</a:t>
                    </a:r>
                    <a:r>
                      <a:rPr lang="en-US" sz="1400" dirty="0">
                        <a:solidFill>
                          <a:schemeClr val="tx1"/>
                        </a:solidFill>
                      </a:rPr>
                      <a:t> Vuzix M400 headset has certifications for medical uses. HoloLens has a hardhat-integrated version. </a:t>
                    </a: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p:txBody>
              </p:sp>
              <p:cxnSp>
                <p:nvCxnSpPr>
                  <p:cNvPr id="34" name="Straight Arrow Connector 33">
                    <a:extLst>
                      <a:ext uri="{FF2B5EF4-FFF2-40B4-BE49-F238E27FC236}">
                        <a16:creationId xmlns:a16="http://schemas.microsoft.com/office/drawing/2014/main" id="{2A7DD64E-50D0-94AA-EFF7-AC84CE7B6F98}"/>
                      </a:ext>
                    </a:extLst>
                  </p:cNvPr>
                  <p:cNvCxnSpPr/>
                  <p:nvPr/>
                </p:nvCxnSpPr>
                <p:spPr>
                  <a:xfrm>
                    <a:off x="6637862" y="2943535"/>
                    <a:ext cx="0" cy="244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3098D7-62B2-F87F-7AF4-B762FC099286}"/>
                      </a:ext>
                    </a:extLst>
                  </p:cNvPr>
                  <p:cNvCxnSpPr/>
                  <p:nvPr/>
                </p:nvCxnSpPr>
                <p:spPr>
                  <a:xfrm>
                    <a:off x="6638710" y="3663411"/>
                    <a:ext cx="0" cy="244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CBE8C1E4-3668-88F6-79C2-1D079896B715}"/>
                    </a:ext>
                  </a:extLst>
                </p:cNvPr>
                <p:cNvCxnSpPr/>
                <p:nvPr/>
              </p:nvCxnSpPr>
              <p:spPr>
                <a:xfrm>
                  <a:off x="6602930" y="4183416"/>
                  <a:ext cx="0" cy="2171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E0457C72-3B3A-4049-88FD-486BC0B13117}"/>
                  </a:ext>
                </a:extLst>
              </p:cNvPr>
              <p:cNvCxnSpPr/>
              <p:nvPr/>
            </p:nvCxnSpPr>
            <p:spPr>
              <a:xfrm>
                <a:off x="6848636" y="5240497"/>
                <a:ext cx="0" cy="2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56539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bg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8" name="TextBox 37">
            <a:extLst>
              <a:ext uri="{FF2B5EF4-FFF2-40B4-BE49-F238E27FC236}">
                <a16:creationId xmlns:a16="http://schemas.microsoft.com/office/drawing/2014/main" id="{F58BA1A0-FE35-2A5F-6D67-119A25014328}"/>
              </a:ext>
            </a:extLst>
          </p:cNvPr>
          <p:cNvSpPr txBox="1"/>
          <p:nvPr/>
        </p:nvSpPr>
        <p:spPr>
          <a:xfrm>
            <a:off x="232362" y="380199"/>
            <a:ext cx="10365017" cy="769441"/>
          </a:xfrm>
          <a:prstGeom prst="rect">
            <a:avLst/>
          </a:prstGeom>
          <a:noFill/>
        </p:spPr>
        <p:txBody>
          <a:bodyPr wrap="none" rtlCol="0">
            <a:spAutoFit/>
          </a:bodyPr>
          <a:lstStyle/>
          <a:p>
            <a:r>
              <a:rPr lang="en-US" sz="2800" b="1" dirty="0">
                <a:solidFill>
                  <a:srgbClr val="A100FF"/>
                </a:solidFill>
              </a:rPr>
              <a:t>AR Implementation Framework (ARIF) Overview</a:t>
            </a:r>
          </a:p>
          <a:p>
            <a:r>
              <a:rPr lang="en-US" sz="1600" i="1" dirty="0"/>
              <a:t>A solution template built on existing literature to accelerate the creation of AR applications for maximized user acceptance.</a:t>
            </a:r>
          </a:p>
        </p:txBody>
      </p:sp>
      <p:sp>
        <p:nvSpPr>
          <p:cNvPr id="18" name="Rectangle 17">
            <a:extLst>
              <a:ext uri="{FF2B5EF4-FFF2-40B4-BE49-F238E27FC236}">
                <a16:creationId xmlns:a16="http://schemas.microsoft.com/office/drawing/2014/main" id="{801E518E-233E-D1F6-EC76-856B646CAD6E}"/>
              </a:ext>
            </a:extLst>
          </p:cNvPr>
          <p:cNvSpPr/>
          <p:nvPr/>
        </p:nvSpPr>
        <p:spPr>
          <a:xfrm>
            <a:off x="528204" y="1379616"/>
            <a:ext cx="6181826" cy="37858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522336" y="1127616"/>
            <a:ext cx="6187693"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2" name="Rectangle 21">
            <a:extLst>
              <a:ext uri="{FF2B5EF4-FFF2-40B4-BE49-F238E27FC236}">
                <a16:creationId xmlns:a16="http://schemas.microsoft.com/office/drawing/2014/main" id="{15B8FE6F-2BAF-7B89-A228-B0D1A3318449}"/>
              </a:ext>
            </a:extLst>
          </p:cNvPr>
          <p:cNvSpPr/>
          <p:nvPr/>
        </p:nvSpPr>
        <p:spPr>
          <a:xfrm>
            <a:off x="6748102" y="1374575"/>
            <a:ext cx="2469075" cy="3791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6748102" y="1127616"/>
            <a:ext cx="2469075"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5" name="Rectangle 24">
            <a:extLst>
              <a:ext uri="{FF2B5EF4-FFF2-40B4-BE49-F238E27FC236}">
                <a16:creationId xmlns:a16="http://schemas.microsoft.com/office/drawing/2014/main" id="{FEDA6A87-8957-B2E5-99BB-588D46C1C032}"/>
              </a:ext>
            </a:extLst>
          </p:cNvPr>
          <p:cNvSpPr/>
          <p:nvPr/>
        </p:nvSpPr>
        <p:spPr>
          <a:xfrm>
            <a:off x="9255250" y="1374575"/>
            <a:ext cx="2469075" cy="379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F1112F-905B-0ED7-30A0-46BDA2B7A494}"/>
              </a:ext>
            </a:extLst>
          </p:cNvPr>
          <p:cNvSpPr/>
          <p:nvPr/>
        </p:nvSpPr>
        <p:spPr>
          <a:xfrm>
            <a:off x="9255250" y="1127616"/>
            <a:ext cx="2461829"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a:t>
            </a:r>
          </a:p>
        </p:txBody>
      </p:sp>
      <p:sp>
        <p:nvSpPr>
          <p:cNvPr id="42" name="Rectangle 41">
            <a:extLst>
              <a:ext uri="{FF2B5EF4-FFF2-40B4-BE49-F238E27FC236}">
                <a16:creationId xmlns:a16="http://schemas.microsoft.com/office/drawing/2014/main" id="{43C24268-3A8E-05CC-82ED-DC9B9FBAC2D9}"/>
              </a:ext>
            </a:extLst>
          </p:cNvPr>
          <p:cNvSpPr/>
          <p:nvPr/>
        </p:nvSpPr>
        <p:spPr>
          <a:xfrm rot="16200000">
            <a:off x="-1544191" y="3137124"/>
            <a:ext cx="3785878" cy="270860"/>
          </a:xfrm>
          <a:prstGeom prst="rect">
            <a:avLst/>
          </a:prstGeom>
          <a:solidFill>
            <a:srgbClr val="CF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RESEARCH OUTPUT: ARIF</a:t>
            </a:r>
          </a:p>
        </p:txBody>
      </p:sp>
      <p:sp>
        <p:nvSpPr>
          <p:cNvPr id="43" name="Rectangle 42">
            <a:extLst>
              <a:ext uri="{FF2B5EF4-FFF2-40B4-BE49-F238E27FC236}">
                <a16:creationId xmlns:a16="http://schemas.microsoft.com/office/drawing/2014/main" id="{F5C9F651-A8DC-9703-5048-94871E817BDE}"/>
              </a:ext>
            </a:extLst>
          </p:cNvPr>
          <p:cNvSpPr/>
          <p:nvPr/>
        </p:nvSpPr>
        <p:spPr>
          <a:xfrm rot="16200000">
            <a:off x="-404083" y="5840055"/>
            <a:ext cx="1486800" cy="2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LITERATURE</a:t>
            </a:r>
          </a:p>
        </p:txBody>
      </p:sp>
      <p:grpSp>
        <p:nvGrpSpPr>
          <p:cNvPr id="69" name="Group 68">
            <a:extLst>
              <a:ext uri="{FF2B5EF4-FFF2-40B4-BE49-F238E27FC236}">
                <a16:creationId xmlns:a16="http://schemas.microsoft.com/office/drawing/2014/main" id="{CBC27083-B948-2883-AA1E-DC736CD94CAE}"/>
              </a:ext>
            </a:extLst>
          </p:cNvPr>
          <p:cNvGrpSpPr/>
          <p:nvPr/>
        </p:nvGrpSpPr>
        <p:grpSpPr>
          <a:xfrm>
            <a:off x="571425" y="1442862"/>
            <a:ext cx="6034031" cy="735189"/>
            <a:chOff x="719876" y="1633971"/>
            <a:chExt cx="5877204" cy="651239"/>
          </a:xfrm>
        </p:grpSpPr>
        <p:sp>
          <p:nvSpPr>
            <p:cNvPr id="60" name="Rectangle 59">
              <a:extLst>
                <a:ext uri="{FF2B5EF4-FFF2-40B4-BE49-F238E27FC236}">
                  <a16:creationId xmlns:a16="http://schemas.microsoft.com/office/drawing/2014/main" id="{00187A11-B4F4-06CE-1A57-5C9CD7C22B90}"/>
                </a:ext>
              </a:extLst>
            </p:cNvPr>
            <p:cNvSpPr/>
            <p:nvPr/>
          </p:nvSpPr>
          <p:spPr>
            <a:xfrm>
              <a:off x="719876" y="1633971"/>
              <a:ext cx="5877204"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04D56DC1-87F4-6660-9A7F-33AA353D0A47}"/>
                </a:ext>
              </a:extLst>
            </p:cNvPr>
            <p:cNvGrpSpPr/>
            <p:nvPr/>
          </p:nvGrpSpPr>
          <p:grpSpPr>
            <a:xfrm>
              <a:off x="820839" y="1707051"/>
              <a:ext cx="5765437" cy="518401"/>
              <a:chOff x="916532" y="1657999"/>
              <a:chExt cx="5765437" cy="518401"/>
            </a:xfrm>
          </p:grpSpPr>
          <p:sp>
            <p:nvSpPr>
              <p:cNvPr id="27" name="Arrow: Pentagon 26">
                <a:extLst>
                  <a:ext uri="{FF2B5EF4-FFF2-40B4-BE49-F238E27FC236}">
                    <a16:creationId xmlns:a16="http://schemas.microsoft.com/office/drawing/2014/main" id="{35ECA967-AEA1-276D-D6A6-AAC1D22EC165}"/>
                  </a:ext>
                </a:extLst>
              </p:cNvPr>
              <p:cNvSpPr/>
              <p:nvPr/>
            </p:nvSpPr>
            <p:spPr>
              <a:xfrm>
                <a:off x="916532" y="1658000"/>
                <a:ext cx="1855342" cy="5184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process suitability for AR</a:t>
                </a:r>
              </a:p>
            </p:txBody>
          </p:sp>
          <p:sp>
            <p:nvSpPr>
              <p:cNvPr id="28" name="Arrow: Chevron 27">
                <a:extLst>
                  <a:ext uri="{FF2B5EF4-FFF2-40B4-BE49-F238E27FC236}">
                    <a16:creationId xmlns:a16="http://schemas.microsoft.com/office/drawing/2014/main" id="{B341FA46-D963-931A-5C26-947B59F47977}"/>
                  </a:ext>
                </a:extLst>
              </p:cNvPr>
              <p:cNvSpPr/>
              <p:nvPr/>
            </p:nvSpPr>
            <p:spPr>
              <a:xfrm>
                <a:off x="2640898" y="1657999"/>
                <a:ext cx="2145446"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platform suitability:</a:t>
                </a:r>
              </a:p>
              <a:p>
                <a:pPr algn="ctr"/>
                <a:r>
                  <a:rPr lang="en-US" sz="700" dirty="0">
                    <a:solidFill>
                      <a:schemeClr val="tx1"/>
                    </a:solidFill>
                  </a:rPr>
                  <a:t>web AR vs. native AR vs. AR on headset</a:t>
                </a:r>
                <a:endParaRPr lang="en-US" sz="1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4653934" y="1658000"/>
                <a:ext cx="2028035"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dev. tool suitability</a:t>
                </a:r>
              </a:p>
            </p:txBody>
          </p:sp>
        </p:grpSp>
      </p:grpSp>
      <p:sp>
        <p:nvSpPr>
          <p:cNvPr id="44" name="Rectangle 43">
            <a:extLst>
              <a:ext uri="{FF2B5EF4-FFF2-40B4-BE49-F238E27FC236}">
                <a16:creationId xmlns:a16="http://schemas.microsoft.com/office/drawing/2014/main" id="{C11123E4-EE87-4798-AF31-4978B9459386}"/>
              </a:ext>
            </a:extLst>
          </p:cNvPr>
          <p:cNvSpPr/>
          <p:nvPr/>
        </p:nvSpPr>
        <p:spPr>
          <a:xfrm>
            <a:off x="528205" y="5222655"/>
            <a:ext cx="6181825" cy="1478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89D8F26-1F19-2924-5984-68ADDF5E43F0}"/>
              </a:ext>
            </a:extLst>
          </p:cNvPr>
          <p:cNvSpPr/>
          <p:nvPr/>
        </p:nvSpPr>
        <p:spPr>
          <a:xfrm>
            <a:off x="568964" y="5268979"/>
            <a:ext cx="1997088" cy="6512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CF9B69C-B638-ED07-C3D4-929A477943F9}"/>
              </a:ext>
            </a:extLst>
          </p:cNvPr>
          <p:cNvSpPr/>
          <p:nvPr/>
        </p:nvSpPr>
        <p:spPr>
          <a:xfrm>
            <a:off x="6748102" y="5215045"/>
            <a:ext cx="2469600" cy="1486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9E6C18-3B55-7841-E0F4-6F7FD2A771D0}"/>
              </a:ext>
            </a:extLst>
          </p:cNvPr>
          <p:cNvSpPr/>
          <p:nvPr/>
        </p:nvSpPr>
        <p:spPr>
          <a:xfrm>
            <a:off x="9255250" y="5222767"/>
            <a:ext cx="2469600" cy="14788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924FFE-12F5-95B4-7FCE-B2FDE062A514}"/>
              </a:ext>
            </a:extLst>
          </p:cNvPr>
          <p:cNvSpPr/>
          <p:nvPr/>
        </p:nvSpPr>
        <p:spPr>
          <a:xfrm>
            <a:off x="5074132" y="5287056"/>
            <a:ext cx="1520232" cy="65123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31A33DF-8B27-9D34-A901-E2AB717E7706}"/>
              </a:ext>
            </a:extLst>
          </p:cNvPr>
          <p:cNvSpPr/>
          <p:nvPr/>
        </p:nvSpPr>
        <p:spPr>
          <a:xfrm>
            <a:off x="5167361" y="5350084"/>
            <a:ext cx="1339206"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Success factors for AR adoption</a:t>
            </a:r>
          </a:p>
        </p:txBody>
      </p:sp>
      <p:sp>
        <p:nvSpPr>
          <p:cNvPr id="53" name="Rectangle 52">
            <a:extLst>
              <a:ext uri="{FF2B5EF4-FFF2-40B4-BE49-F238E27FC236}">
                <a16:creationId xmlns:a16="http://schemas.microsoft.com/office/drawing/2014/main" id="{A014207B-317D-6ECF-52D8-C94348AFF07D}"/>
              </a:ext>
            </a:extLst>
          </p:cNvPr>
          <p:cNvSpPr/>
          <p:nvPr/>
        </p:nvSpPr>
        <p:spPr>
          <a:xfrm>
            <a:off x="681713" y="5336164"/>
            <a:ext cx="177159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 use cases &gt; No design process</a:t>
            </a:r>
          </a:p>
        </p:txBody>
      </p:sp>
      <p:sp>
        <p:nvSpPr>
          <p:cNvPr id="59" name="Rectangle 58">
            <a:extLst>
              <a:ext uri="{FF2B5EF4-FFF2-40B4-BE49-F238E27FC236}">
                <a16:creationId xmlns:a16="http://schemas.microsoft.com/office/drawing/2014/main" id="{A6BB8873-7B6C-37F8-58C5-B36994C77E14}"/>
              </a:ext>
            </a:extLst>
          </p:cNvPr>
          <p:cNvSpPr/>
          <p:nvPr/>
        </p:nvSpPr>
        <p:spPr>
          <a:xfrm>
            <a:off x="568964" y="5971997"/>
            <a:ext cx="6036709"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3E676DB-338B-15F4-5840-9AC17ABA7264}"/>
              </a:ext>
            </a:extLst>
          </p:cNvPr>
          <p:cNvSpPr/>
          <p:nvPr/>
        </p:nvSpPr>
        <p:spPr>
          <a:xfrm>
            <a:off x="666746" y="6038899"/>
            <a:ext cx="3100041"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Select process &gt; No concrete guidance for process selection</a:t>
            </a:r>
          </a:p>
        </p:txBody>
      </p:sp>
      <p:sp>
        <p:nvSpPr>
          <p:cNvPr id="55" name="Rectangle 54">
            <a:extLst>
              <a:ext uri="{FF2B5EF4-FFF2-40B4-BE49-F238E27FC236}">
                <a16:creationId xmlns:a16="http://schemas.microsoft.com/office/drawing/2014/main" id="{AA472B48-9230-6480-ADF0-DBC2FFA2DCE0}"/>
              </a:ext>
            </a:extLst>
          </p:cNvPr>
          <p:cNvSpPr/>
          <p:nvPr/>
        </p:nvSpPr>
        <p:spPr>
          <a:xfrm>
            <a:off x="3891510" y="6038899"/>
            <a:ext cx="2628000"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 Select technology &gt; No selection criteria</a:t>
            </a:r>
          </a:p>
        </p:txBody>
      </p:sp>
      <p:sp>
        <p:nvSpPr>
          <p:cNvPr id="77" name="Rectangle 76">
            <a:extLst>
              <a:ext uri="{FF2B5EF4-FFF2-40B4-BE49-F238E27FC236}">
                <a16:creationId xmlns:a16="http://schemas.microsoft.com/office/drawing/2014/main" id="{A04BF820-F02C-01D7-8FF3-011DE1590570}"/>
              </a:ext>
            </a:extLst>
          </p:cNvPr>
          <p:cNvSpPr/>
          <p:nvPr/>
        </p:nvSpPr>
        <p:spPr>
          <a:xfrm>
            <a:off x="6851749" y="5285128"/>
            <a:ext cx="4796231" cy="1338107"/>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788AD42-6B35-BF4D-D942-B70993594F3A}"/>
              </a:ext>
            </a:extLst>
          </p:cNvPr>
          <p:cNvSpPr/>
          <p:nvPr/>
        </p:nvSpPr>
        <p:spPr>
          <a:xfrm>
            <a:off x="6949534" y="6038899"/>
            <a:ext cx="4597424"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Implement AR solution using external/ in-house capabilities &gt; No technical guidance</a:t>
            </a:r>
          </a:p>
        </p:txBody>
      </p:sp>
      <p:sp>
        <p:nvSpPr>
          <p:cNvPr id="58" name="Rectangle 57">
            <a:extLst>
              <a:ext uri="{FF2B5EF4-FFF2-40B4-BE49-F238E27FC236}">
                <a16:creationId xmlns:a16="http://schemas.microsoft.com/office/drawing/2014/main" id="{FE02B64F-B9A8-0884-7400-C721D2759BE8}"/>
              </a:ext>
            </a:extLst>
          </p:cNvPr>
          <p:cNvSpPr/>
          <p:nvPr/>
        </p:nvSpPr>
        <p:spPr>
          <a:xfrm>
            <a:off x="6941708" y="5346078"/>
            <a:ext cx="460525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Abundant research on native AR + AR on headset, but limited on web AR</a:t>
            </a:r>
          </a:p>
        </p:txBody>
      </p:sp>
      <p:grpSp>
        <p:nvGrpSpPr>
          <p:cNvPr id="64" name="Group 63">
            <a:extLst>
              <a:ext uri="{FF2B5EF4-FFF2-40B4-BE49-F238E27FC236}">
                <a16:creationId xmlns:a16="http://schemas.microsoft.com/office/drawing/2014/main" id="{B4052223-B045-E33F-7A5C-D51805CE5FD9}"/>
              </a:ext>
            </a:extLst>
          </p:cNvPr>
          <p:cNvGrpSpPr/>
          <p:nvPr/>
        </p:nvGrpSpPr>
        <p:grpSpPr>
          <a:xfrm>
            <a:off x="575463" y="2199083"/>
            <a:ext cx="1865521" cy="2034257"/>
            <a:chOff x="750833" y="2311987"/>
            <a:chExt cx="1807130" cy="1857066"/>
          </a:xfrm>
        </p:grpSpPr>
        <p:sp>
          <p:nvSpPr>
            <p:cNvPr id="63" name="Rectangle 62">
              <a:extLst>
                <a:ext uri="{FF2B5EF4-FFF2-40B4-BE49-F238E27FC236}">
                  <a16:creationId xmlns:a16="http://schemas.microsoft.com/office/drawing/2014/main" id="{314A3CCD-FE35-10B4-D004-18A72184FACD}"/>
                </a:ext>
              </a:extLst>
            </p:cNvPr>
            <p:cNvSpPr/>
            <p:nvPr/>
          </p:nvSpPr>
          <p:spPr>
            <a:xfrm>
              <a:off x="751276" y="2329154"/>
              <a:ext cx="1792998" cy="18398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8611AC0-AC13-CE23-8377-32F5B3DD36CF}"/>
                </a:ext>
              </a:extLst>
            </p:cNvPr>
            <p:cNvSpPr txBox="1"/>
            <p:nvPr/>
          </p:nvSpPr>
          <p:spPr>
            <a:xfrm flipH="1">
              <a:off x="750833" y="2311987"/>
              <a:ext cx="1807130" cy="1699857"/>
            </a:xfrm>
            <a:prstGeom prst="rect">
              <a:avLst/>
            </a:prstGeom>
            <a:noFill/>
          </p:spPr>
          <p:txBody>
            <a:bodyPr wrap="square" rtlCol="0">
              <a:spAutoFit/>
            </a:bodyPr>
            <a:lstStyle/>
            <a:p>
              <a:r>
                <a:rPr lang="en-US" sz="1150" b="1" dirty="0"/>
                <a:t>Process characteristics (synthesized from 82 use cases reviewed):</a:t>
              </a:r>
            </a:p>
            <a:p>
              <a:r>
                <a:rPr lang="en-US" sz="1150" b="1" u="sng" dirty="0"/>
                <a:t>PC1.</a:t>
              </a:r>
              <a:r>
                <a:rPr lang="en-US" sz="1150" dirty="0"/>
                <a:t> Information enriching</a:t>
              </a:r>
            </a:p>
            <a:p>
              <a:r>
                <a:rPr lang="en-US" sz="1150" b="1" u="sng" dirty="0"/>
                <a:t>PC2.</a:t>
              </a:r>
              <a:r>
                <a:rPr lang="en-US" sz="1150" dirty="0"/>
                <a:t> Work instructions</a:t>
              </a:r>
            </a:p>
            <a:p>
              <a:r>
                <a:rPr lang="en-US" sz="1150" b="1" dirty="0"/>
                <a:t>PC3.</a:t>
              </a:r>
              <a:r>
                <a:rPr lang="en-US" sz="1150" dirty="0"/>
                <a:t> Navigation</a:t>
              </a:r>
            </a:p>
            <a:p>
              <a:r>
                <a:rPr lang="en-US" sz="1150" b="1" u="sng" dirty="0"/>
                <a:t>PC4.</a:t>
              </a:r>
              <a:r>
                <a:rPr lang="en-US" sz="1150" dirty="0"/>
                <a:t> Collaboration</a:t>
              </a:r>
            </a:p>
            <a:p>
              <a:r>
                <a:rPr lang="en-US" sz="1150" b="1" u="sng" dirty="0"/>
                <a:t>PC5.</a:t>
              </a:r>
              <a:r>
                <a:rPr lang="en-US" sz="1150" dirty="0"/>
                <a:t> Hard-to-simulate environment</a:t>
              </a:r>
            </a:p>
            <a:p>
              <a:r>
                <a:rPr lang="en-US" sz="1150" b="1" u="sng" dirty="0"/>
                <a:t>PC6.</a:t>
              </a:r>
              <a:r>
                <a:rPr lang="en-US" sz="1150" dirty="0"/>
                <a:t> Hand-free control</a:t>
              </a:r>
            </a:p>
          </p:txBody>
        </p:sp>
      </p:grpSp>
      <p:sp>
        <p:nvSpPr>
          <p:cNvPr id="68" name="Rectangle 67">
            <a:extLst>
              <a:ext uri="{FF2B5EF4-FFF2-40B4-BE49-F238E27FC236}">
                <a16:creationId xmlns:a16="http://schemas.microsoft.com/office/drawing/2014/main" id="{E34388FA-DB4C-31A4-3E45-34984A301583}"/>
              </a:ext>
            </a:extLst>
          </p:cNvPr>
          <p:cNvSpPr/>
          <p:nvPr/>
        </p:nvSpPr>
        <p:spPr>
          <a:xfrm>
            <a:off x="2642922" y="5338583"/>
            <a:ext cx="2343967"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Technical specifications of different AR platforms + tools &gt; Too much into the weeds</a:t>
            </a:r>
          </a:p>
        </p:txBody>
      </p:sp>
      <p:sp>
        <p:nvSpPr>
          <p:cNvPr id="80" name="Rectangle 79">
            <a:extLst>
              <a:ext uri="{FF2B5EF4-FFF2-40B4-BE49-F238E27FC236}">
                <a16:creationId xmlns:a16="http://schemas.microsoft.com/office/drawing/2014/main" id="{6E3C67C1-3F3A-D600-CDD4-8689640843E1}"/>
              </a:ext>
            </a:extLst>
          </p:cNvPr>
          <p:cNvSpPr/>
          <p:nvPr/>
        </p:nvSpPr>
        <p:spPr>
          <a:xfrm>
            <a:off x="6833906" y="1439458"/>
            <a:ext cx="4810363" cy="73647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Pentagon 74">
            <a:extLst>
              <a:ext uri="{FF2B5EF4-FFF2-40B4-BE49-F238E27FC236}">
                <a16:creationId xmlns:a16="http://schemas.microsoft.com/office/drawing/2014/main" id="{02CA2B4F-02AA-EB06-9A24-05C224127603}"/>
              </a:ext>
            </a:extLst>
          </p:cNvPr>
          <p:cNvSpPr/>
          <p:nvPr/>
        </p:nvSpPr>
        <p:spPr>
          <a:xfrm>
            <a:off x="9302981" y="1525363"/>
            <a:ext cx="2285283"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Deploy AR app using cloud resources</a:t>
            </a:r>
          </a:p>
        </p:txBody>
      </p:sp>
      <p:sp>
        <p:nvSpPr>
          <p:cNvPr id="78" name="Arrow: Pentagon 77">
            <a:extLst>
              <a:ext uri="{FF2B5EF4-FFF2-40B4-BE49-F238E27FC236}">
                <a16:creationId xmlns:a16="http://schemas.microsoft.com/office/drawing/2014/main" id="{47DC3520-8266-B596-7203-D1117C3288B1}"/>
              </a:ext>
            </a:extLst>
          </p:cNvPr>
          <p:cNvSpPr/>
          <p:nvPr/>
        </p:nvSpPr>
        <p:spPr>
          <a:xfrm>
            <a:off x="6940607" y="1525363"/>
            <a:ext cx="2206426"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 AR app using the selected AR dev. tools</a:t>
            </a:r>
          </a:p>
        </p:txBody>
      </p:sp>
      <p:sp>
        <p:nvSpPr>
          <p:cNvPr id="4" name="Rectangle 3">
            <a:extLst>
              <a:ext uri="{FF2B5EF4-FFF2-40B4-BE49-F238E27FC236}">
                <a16:creationId xmlns:a16="http://schemas.microsoft.com/office/drawing/2014/main" id="{41EBD190-25B6-18CE-12A0-7424A0E7B72F}"/>
              </a:ext>
            </a:extLst>
          </p:cNvPr>
          <p:cNvSpPr/>
          <p:nvPr/>
        </p:nvSpPr>
        <p:spPr>
          <a:xfrm>
            <a:off x="190994" y="1113625"/>
            <a:ext cx="11592921" cy="5573361"/>
          </a:xfrm>
          <a:prstGeom prst="rect">
            <a:avLst/>
          </a:prstGeom>
          <a:solidFill>
            <a:schemeClr val="bg2">
              <a:lumMod val="10000"/>
              <a:alpha val="50000"/>
            </a:schemeClr>
          </a:solidFill>
          <a:ln w="38100">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B4A31BB4-5CD9-10A9-DD78-B341DD2CD21E}"/>
              </a:ext>
            </a:extLst>
          </p:cNvPr>
          <p:cNvGrpSpPr/>
          <p:nvPr/>
        </p:nvGrpSpPr>
        <p:grpSpPr>
          <a:xfrm>
            <a:off x="4512213" y="1529876"/>
            <a:ext cx="7046840" cy="3779195"/>
            <a:chOff x="4502687" y="1539402"/>
            <a:chExt cx="7046840" cy="3779195"/>
          </a:xfrm>
        </p:grpSpPr>
        <p:grpSp>
          <p:nvGrpSpPr>
            <p:cNvPr id="41" name="Group 40">
              <a:extLst>
                <a:ext uri="{FF2B5EF4-FFF2-40B4-BE49-F238E27FC236}">
                  <a16:creationId xmlns:a16="http://schemas.microsoft.com/office/drawing/2014/main" id="{F31E714F-52EC-0824-C0A9-0D5981FC218D}"/>
                </a:ext>
              </a:extLst>
            </p:cNvPr>
            <p:cNvGrpSpPr/>
            <p:nvPr/>
          </p:nvGrpSpPr>
          <p:grpSpPr>
            <a:xfrm>
              <a:off x="4502687" y="1539402"/>
              <a:ext cx="7046840" cy="3779195"/>
              <a:chOff x="4502687" y="1507639"/>
              <a:chExt cx="7046840" cy="3779195"/>
            </a:xfrm>
          </p:grpSpPr>
          <p:sp>
            <p:nvSpPr>
              <p:cNvPr id="50" name="Arrow: Chevron 49">
                <a:extLst>
                  <a:ext uri="{FF2B5EF4-FFF2-40B4-BE49-F238E27FC236}">
                    <a16:creationId xmlns:a16="http://schemas.microsoft.com/office/drawing/2014/main" id="{E38BF2A2-A211-C14B-BFC7-2AE798ACD7D4}"/>
                  </a:ext>
                </a:extLst>
              </p:cNvPr>
              <p:cNvSpPr/>
              <p:nvPr/>
            </p:nvSpPr>
            <p:spPr>
              <a:xfrm>
                <a:off x="4502687" y="1514617"/>
                <a:ext cx="2082151" cy="586800"/>
              </a:xfrm>
              <a:prstGeom prst="chevron">
                <a:avLst/>
              </a:prstGeom>
              <a:solidFill>
                <a:srgbClr val="CF7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dev. tool suitability</a:t>
                </a:r>
              </a:p>
            </p:txBody>
          </p:sp>
          <p:grpSp>
            <p:nvGrpSpPr>
              <p:cNvPr id="51" name="Group 50">
                <a:extLst>
                  <a:ext uri="{FF2B5EF4-FFF2-40B4-BE49-F238E27FC236}">
                    <a16:creationId xmlns:a16="http://schemas.microsoft.com/office/drawing/2014/main" id="{D19C2236-5698-C590-45FE-51468577EF3F}"/>
                  </a:ext>
                </a:extLst>
              </p:cNvPr>
              <p:cNvGrpSpPr/>
              <p:nvPr/>
            </p:nvGrpSpPr>
            <p:grpSpPr>
              <a:xfrm>
                <a:off x="4651347" y="2194776"/>
                <a:ext cx="1941675" cy="2066982"/>
                <a:chOff x="4651347" y="2199083"/>
                <a:chExt cx="1941675" cy="2066982"/>
              </a:xfrm>
              <a:solidFill>
                <a:schemeClr val="accent6">
                  <a:lumMod val="40000"/>
                  <a:lumOff val="60000"/>
                </a:schemeClr>
              </a:solidFill>
            </p:grpSpPr>
            <p:sp>
              <p:nvSpPr>
                <p:cNvPr id="66" name="Rectangle 65">
                  <a:extLst>
                    <a:ext uri="{FF2B5EF4-FFF2-40B4-BE49-F238E27FC236}">
                      <a16:creationId xmlns:a16="http://schemas.microsoft.com/office/drawing/2014/main" id="{93277042-7984-3D8C-AF6B-A9849529A74B}"/>
                    </a:ext>
                  </a:extLst>
                </p:cNvPr>
                <p:cNvSpPr/>
                <p:nvPr/>
              </p:nvSpPr>
              <p:spPr>
                <a:xfrm>
                  <a:off x="4651347" y="2228465"/>
                  <a:ext cx="1941675" cy="2037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C7D73F9-03B4-1C97-AD2A-FB231B7F0E29}"/>
                    </a:ext>
                  </a:extLst>
                </p:cNvPr>
                <p:cNvSpPr txBox="1"/>
                <p:nvPr/>
              </p:nvSpPr>
              <p:spPr>
                <a:xfrm flipH="1">
                  <a:off x="4663825" y="2199083"/>
                  <a:ext cx="1929196" cy="2039020"/>
                </a:xfrm>
                <a:prstGeom prst="rect">
                  <a:avLst/>
                </a:prstGeom>
                <a:noFill/>
                <a:ln w="28575">
                  <a:noFill/>
                </a:ln>
              </p:spPr>
              <p:txBody>
                <a:bodyPr wrap="square" rtlCol="0">
                  <a:spAutoFit/>
                </a:bodyPr>
                <a:lstStyle/>
                <a:p>
                  <a:r>
                    <a:rPr lang="en-US" sz="1150" b="1" dirty="0"/>
                    <a:t>Requirements :</a:t>
                  </a:r>
                </a:p>
                <a:p>
                  <a:r>
                    <a:rPr lang="en-US" sz="1150" b="1" u="sng" dirty="0"/>
                    <a:t>TR1.</a:t>
                  </a:r>
                  <a:r>
                    <a:rPr lang="en-US" sz="1150" dirty="0"/>
                    <a:t> Tracking engine</a:t>
                  </a:r>
                </a:p>
                <a:p>
                  <a:r>
                    <a:rPr lang="en-US" sz="1150" dirty="0"/>
                    <a:t>&gt; Tracking techniques, multi-user, etc. </a:t>
                  </a:r>
                </a:p>
                <a:p>
                  <a:r>
                    <a:rPr lang="en-US" sz="1150" b="1" u="sng" dirty="0">
                      <a:solidFill>
                        <a:schemeClr val="bg1">
                          <a:lumMod val="65000"/>
                        </a:schemeClr>
                      </a:solidFill>
                    </a:rPr>
                    <a:t>TR2.</a:t>
                  </a:r>
                  <a:r>
                    <a:rPr lang="en-US" sz="1150" dirty="0">
                      <a:solidFill>
                        <a:schemeClr val="bg1">
                          <a:lumMod val="65000"/>
                        </a:schemeClr>
                      </a:solidFill>
                    </a:rPr>
                    <a:t> Rendering engine</a:t>
                  </a:r>
                </a:p>
                <a:p>
                  <a:r>
                    <a:rPr lang="en-US" sz="1150" dirty="0">
                      <a:solidFill>
                        <a:schemeClr val="bg1">
                          <a:lumMod val="65000"/>
                        </a:schemeClr>
                      </a:solidFill>
                    </a:rPr>
                    <a:t>&gt; Light estimation, occlusion</a:t>
                  </a:r>
                </a:p>
                <a:p>
                  <a:r>
                    <a:rPr lang="en-US" sz="1150" b="1" u="sng" dirty="0">
                      <a:solidFill>
                        <a:schemeClr val="bg1">
                          <a:lumMod val="65000"/>
                        </a:schemeClr>
                      </a:solidFill>
                    </a:rPr>
                    <a:t>TR3.</a:t>
                  </a:r>
                  <a:r>
                    <a:rPr lang="en-US" sz="1150" dirty="0">
                      <a:solidFill>
                        <a:schemeClr val="bg1">
                          <a:lumMod val="65000"/>
                        </a:schemeClr>
                      </a:solidFill>
                    </a:rPr>
                    <a:t> Integration with enterprise systems</a:t>
                  </a:r>
                </a:p>
                <a:p>
                  <a:r>
                    <a:rPr lang="en-US" sz="1150" b="1" u="sng" dirty="0">
                      <a:solidFill>
                        <a:schemeClr val="bg1">
                          <a:lumMod val="65000"/>
                        </a:schemeClr>
                      </a:solidFill>
                    </a:rPr>
                    <a:t>TR4.</a:t>
                  </a:r>
                  <a:r>
                    <a:rPr lang="en-US" sz="1150" dirty="0">
                      <a:solidFill>
                        <a:schemeClr val="bg1">
                          <a:lumMod val="65000"/>
                        </a:schemeClr>
                      </a:solidFill>
                    </a:rPr>
                    <a:t> Ease of development</a:t>
                  </a:r>
                </a:p>
                <a:p>
                  <a:r>
                    <a:rPr lang="en-US" sz="1150" dirty="0">
                      <a:solidFill>
                        <a:schemeClr val="bg1">
                          <a:lumMod val="65000"/>
                        </a:schemeClr>
                      </a:solidFill>
                    </a:rPr>
                    <a:t>&gt; Graphic user interface, etc. </a:t>
                  </a:r>
                </a:p>
                <a:p>
                  <a:r>
                    <a:rPr lang="en-US" sz="1150" b="1" u="sng" dirty="0">
                      <a:solidFill>
                        <a:schemeClr val="bg1">
                          <a:lumMod val="65000"/>
                        </a:schemeClr>
                      </a:solidFill>
                    </a:rPr>
                    <a:t>TR5.</a:t>
                  </a:r>
                  <a:r>
                    <a:rPr lang="en-US" sz="1150" dirty="0">
                      <a:solidFill>
                        <a:schemeClr val="bg1">
                          <a:lumMod val="65000"/>
                        </a:schemeClr>
                      </a:solidFill>
                    </a:rPr>
                    <a:t> Licensing cost</a:t>
                  </a:r>
                </a:p>
              </p:txBody>
            </p:sp>
          </p:grpSp>
          <p:sp>
            <p:nvSpPr>
              <p:cNvPr id="56" name="Speech Bubble: Rectangle 12">
                <a:extLst>
                  <a:ext uri="{FF2B5EF4-FFF2-40B4-BE49-F238E27FC236}">
                    <a16:creationId xmlns:a16="http://schemas.microsoft.com/office/drawing/2014/main" id="{4757B7DF-A5D4-EFCB-6E9F-5B78C1AE6745}"/>
                  </a:ext>
                </a:extLst>
              </p:cNvPr>
              <p:cNvSpPr/>
              <p:nvPr/>
            </p:nvSpPr>
            <p:spPr>
              <a:xfrm>
                <a:off x="6705412" y="1507639"/>
                <a:ext cx="4844115" cy="3779195"/>
              </a:xfrm>
              <a:custGeom>
                <a:avLst/>
                <a:gdLst>
                  <a:gd name="connsiteX0" fmla="*/ 0 w 6719888"/>
                  <a:gd name="connsiteY0" fmla="*/ 0 h 2370133"/>
                  <a:gd name="connsiteX1" fmla="*/ 1119981 w 6719888"/>
                  <a:gd name="connsiteY1" fmla="*/ 0 h 2370133"/>
                  <a:gd name="connsiteX2" fmla="*/ 1119981 w 6719888"/>
                  <a:gd name="connsiteY2" fmla="*/ 0 h 2370133"/>
                  <a:gd name="connsiteX3" fmla="*/ 2799953 w 6719888"/>
                  <a:gd name="connsiteY3" fmla="*/ 0 h 2370133"/>
                  <a:gd name="connsiteX4" fmla="*/ 6719888 w 6719888"/>
                  <a:gd name="connsiteY4" fmla="*/ 0 h 2370133"/>
                  <a:gd name="connsiteX5" fmla="*/ 6719888 w 6719888"/>
                  <a:gd name="connsiteY5" fmla="*/ 1382578 h 2370133"/>
                  <a:gd name="connsiteX6" fmla="*/ 6719888 w 6719888"/>
                  <a:gd name="connsiteY6" fmla="*/ 1382578 h 2370133"/>
                  <a:gd name="connsiteX7" fmla="*/ 6719888 w 6719888"/>
                  <a:gd name="connsiteY7" fmla="*/ 1975111 h 2370133"/>
                  <a:gd name="connsiteX8" fmla="*/ 6719888 w 6719888"/>
                  <a:gd name="connsiteY8" fmla="*/ 2370133 h 2370133"/>
                  <a:gd name="connsiteX9" fmla="*/ 2799953 w 6719888"/>
                  <a:gd name="connsiteY9" fmla="*/ 2370133 h 2370133"/>
                  <a:gd name="connsiteX10" fmla="*/ 1959990 w 6719888"/>
                  <a:gd name="connsiteY10" fmla="*/ 2666400 h 2370133"/>
                  <a:gd name="connsiteX11" fmla="*/ 1119981 w 6719888"/>
                  <a:gd name="connsiteY11" fmla="*/ 2370133 h 2370133"/>
                  <a:gd name="connsiteX12" fmla="*/ 0 w 6719888"/>
                  <a:gd name="connsiteY12" fmla="*/ 2370133 h 2370133"/>
                  <a:gd name="connsiteX13" fmla="*/ 0 w 6719888"/>
                  <a:gd name="connsiteY13" fmla="*/ 1975111 h 2370133"/>
                  <a:gd name="connsiteX14" fmla="*/ 0 w 6719888"/>
                  <a:gd name="connsiteY14" fmla="*/ 1382578 h 2370133"/>
                  <a:gd name="connsiteX15" fmla="*/ 0 w 6719888"/>
                  <a:gd name="connsiteY15" fmla="*/ 1382578 h 2370133"/>
                  <a:gd name="connsiteX16" fmla="*/ 0 w 6719888"/>
                  <a:gd name="connsiteY16" fmla="*/ 0 h 2370133"/>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2799953 w 6719888"/>
                  <a:gd name="connsiteY9" fmla="*/ 2370133 h 2666400"/>
                  <a:gd name="connsiteX10" fmla="*/ 1959990 w 6719888"/>
                  <a:gd name="connsiteY10" fmla="*/ 2666400 h 2666400"/>
                  <a:gd name="connsiteX11" fmla="*/ 1762919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2314178 w 6719888"/>
                  <a:gd name="connsiteY9" fmla="*/ 2370133 h 2666400"/>
                  <a:gd name="connsiteX10" fmla="*/ 1959990 w 6719888"/>
                  <a:gd name="connsiteY10" fmla="*/ 2666400 h 2666400"/>
                  <a:gd name="connsiteX11" fmla="*/ 1762919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 name="connsiteX0" fmla="*/ 0 w 6719888"/>
                  <a:gd name="connsiteY0" fmla="*/ 0 h 2678146"/>
                  <a:gd name="connsiteX1" fmla="*/ 1119981 w 6719888"/>
                  <a:gd name="connsiteY1" fmla="*/ 0 h 2678146"/>
                  <a:gd name="connsiteX2" fmla="*/ 1119981 w 6719888"/>
                  <a:gd name="connsiteY2" fmla="*/ 0 h 2678146"/>
                  <a:gd name="connsiteX3" fmla="*/ 2799953 w 6719888"/>
                  <a:gd name="connsiteY3" fmla="*/ 0 h 2678146"/>
                  <a:gd name="connsiteX4" fmla="*/ 6719888 w 6719888"/>
                  <a:gd name="connsiteY4" fmla="*/ 0 h 2678146"/>
                  <a:gd name="connsiteX5" fmla="*/ 6719888 w 6719888"/>
                  <a:gd name="connsiteY5" fmla="*/ 1382578 h 2678146"/>
                  <a:gd name="connsiteX6" fmla="*/ 6719888 w 6719888"/>
                  <a:gd name="connsiteY6" fmla="*/ 1382578 h 2678146"/>
                  <a:gd name="connsiteX7" fmla="*/ 6719888 w 6719888"/>
                  <a:gd name="connsiteY7" fmla="*/ 1975111 h 2678146"/>
                  <a:gd name="connsiteX8" fmla="*/ 6719888 w 6719888"/>
                  <a:gd name="connsiteY8" fmla="*/ 2370133 h 2678146"/>
                  <a:gd name="connsiteX9" fmla="*/ 2314178 w 6719888"/>
                  <a:gd name="connsiteY9" fmla="*/ 2370133 h 2678146"/>
                  <a:gd name="connsiteX10" fmla="*/ 2184616 w 6719888"/>
                  <a:gd name="connsiteY10" fmla="*/ 2678146 h 2678146"/>
                  <a:gd name="connsiteX11" fmla="*/ 1762919 w 6719888"/>
                  <a:gd name="connsiteY11" fmla="*/ 2360608 h 2678146"/>
                  <a:gd name="connsiteX12" fmla="*/ 0 w 6719888"/>
                  <a:gd name="connsiteY12" fmla="*/ 2370133 h 2678146"/>
                  <a:gd name="connsiteX13" fmla="*/ 0 w 6719888"/>
                  <a:gd name="connsiteY13" fmla="*/ 1975111 h 2678146"/>
                  <a:gd name="connsiteX14" fmla="*/ 0 w 6719888"/>
                  <a:gd name="connsiteY14" fmla="*/ 1382578 h 2678146"/>
                  <a:gd name="connsiteX15" fmla="*/ 0 w 6719888"/>
                  <a:gd name="connsiteY15" fmla="*/ 1382578 h 2678146"/>
                  <a:gd name="connsiteX16" fmla="*/ 0 w 6719888"/>
                  <a:gd name="connsiteY16" fmla="*/ 0 h 2678146"/>
                  <a:gd name="connsiteX0" fmla="*/ 0 w 6719888"/>
                  <a:gd name="connsiteY0" fmla="*/ 0 h 3055495"/>
                  <a:gd name="connsiteX1" fmla="*/ 1119981 w 6719888"/>
                  <a:gd name="connsiteY1" fmla="*/ 0 h 3055495"/>
                  <a:gd name="connsiteX2" fmla="*/ 1119981 w 6719888"/>
                  <a:gd name="connsiteY2" fmla="*/ 0 h 3055495"/>
                  <a:gd name="connsiteX3" fmla="*/ 2799953 w 6719888"/>
                  <a:gd name="connsiteY3" fmla="*/ 0 h 3055495"/>
                  <a:gd name="connsiteX4" fmla="*/ 6719888 w 6719888"/>
                  <a:gd name="connsiteY4" fmla="*/ 0 h 3055495"/>
                  <a:gd name="connsiteX5" fmla="*/ 6719888 w 6719888"/>
                  <a:gd name="connsiteY5" fmla="*/ 1382578 h 3055495"/>
                  <a:gd name="connsiteX6" fmla="*/ 6719888 w 6719888"/>
                  <a:gd name="connsiteY6" fmla="*/ 1382578 h 3055495"/>
                  <a:gd name="connsiteX7" fmla="*/ 6719888 w 6719888"/>
                  <a:gd name="connsiteY7" fmla="*/ 1975111 h 3055495"/>
                  <a:gd name="connsiteX8" fmla="*/ 6719888 w 6719888"/>
                  <a:gd name="connsiteY8" fmla="*/ 2370133 h 3055495"/>
                  <a:gd name="connsiteX9" fmla="*/ 2314178 w 6719888"/>
                  <a:gd name="connsiteY9" fmla="*/ 2370133 h 3055495"/>
                  <a:gd name="connsiteX10" fmla="*/ 11023 w 6719888"/>
                  <a:gd name="connsiteY10" fmla="*/ 3055495 h 3055495"/>
                  <a:gd name="connsiteX11" fmla="*/ 1762919 w 6719888"/>
                  <a:gd name="connsiteY11" fmla="*/ 2360608 h 3055495"/>
                  <a:gd name="connsiteX12" fmla="*/ 0 w 6719888"/>
                  <a:gd name="connsiteY12" fmla="*/ 2370133 h 3055495"/>
                  <a:gd name="connsiteX13" fmla="*/ 0 w 6719888"/>
                  <a:gd name="connsiteY13" fmla="*/ 1975111 h 3055495"/>
                  <a:gd name="connsiteX14" fmla="*/ 0 w 6719888"/>
                  <a:gd name="connsiteY14" fmla="*/ 1382578 h 3055495"/>
                  <a:gd name="connsiteX15" fmla="*/ 0 w 6719888"/>
                  <a:gd name="connsiteY15" fmla="*/ 1382578 h 3055495"/>
                  <a:gd name="connsiteX16" fmla="*/ 0 w 6719888"/>
                  <a:gd name="connsiteY16" fmla="*/ 0 h 305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19888" h="3055495">
                    <a:moveTo>
                      <a:pt x="0" y="0"/>
                    </a:moveTo>
                    <a:lnTo>
                      <a:pt x="1119981" y="0"/>
                    </a:lnTo>
                    <a:lnTo>
                      <a:pt x="1119981" y="0"/>
                    </a:lnTo>
                    <a:lnTo>
                      <a:pt x="2799953" y="0"/>
                    </a:lnTo>
                    <a:lnTo>
                      <a:pt x="6719888" y="0"/>
                    </a:lnTo>
                    <a:lnTo>
                      <a:pt x="6719888" y="1382578"/>
                    </a:lnTo>
                    <a:lnTo>
                      <a:pt x="6719888" y="1382578"/>
                    </a:lnTo>
                    <a:lnTo>
                      <a:pt x="6719888" y="1975111"/>
                    </a:lnTo>
                    <a:lnTo>
                      <a:pt x="6719888" y="2370133"/>
                    </a:lnTo>
                    <a:lnTo>
                      <a:pt x="2314178" y="2370133"/>
                    </a:lnTo>
                    <a:lnTo>
                      <a:pt x="11023" y="3055495"/>
                    </a:lnTo>
                    <a:lnTo>
                      <a:pt x="1762919" y="2360608"/>
                    </a:lnTo>
                    <a:lnTo>
                      <a:pt x="0" y="2370133"/>
                    </a:lnTo>
                    <a:lnTo>
                      <a:pt x="0" y="1975111"/>
                    </a:lnTo>
                    <a:lnTo>
                      <a:pt x="0" y="1382578"/>
                    </a:lnTo>
                    <a:lnTo>
                      <a:pt x="0" y="1382578"/>
                    </a:lnTo>
                    <a:lnTo>
                      <a:pt x="0" y="0"/>
                    </a:lnTo>
                    <a:close/>
                  </a:path>
                </a:pathLst>
              </a:cu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Success factor:</a:t>
                </a:r>
                <a:r>
                  <a:rPr lang="en-US" sz="1400" dirty="0">
                    <a:solidFill>
                      <a:schemeClr val="tx1"/>
                    </a:solidFill>
                  </a:rPr>
                  <a:t> Acceptable latency with accurate tracking and rendering.</a:t>
                </a:r>
              </a:p>
              <a:p>
                <a:endParaRPr lang="en-US" sz="1400" dirty="0">
                  <a:solidFill>
                    <a:schemeClr val="tx1"/>
                  </a:solidFill>
                </a:endParaRPr>
              </a:p>
              <a:p>
                <a:r>
                  <a:rPr lang="en-US" sz="1400" b="1" dirty="0">
                    <a:solidFill>
                      <a:schemeClr val="tx1"/>
                    </a:solidFill>
                  </a:rPr>
                  <a:t>High-level requirement (Design – AR dev tool suitability):</a:t>
                </a:r>
                <a:r>
                  <a:rPr lang="en-US" sz="1400" dirty="0">
                    <a:solidFill>
                      <a:schemeClr val="tx1"/>
                    </a:solidFill>
                  </a:rPr>
                  <a:t> Tracking engine</a:t>
                </a:r>
              </a:p>
              <a:p>
                <a:endParaRPr lang="en-US" sz="1400" dirty="0">
                  <a:solidFill>
                    <a:schemeClr val="tx1"/>
                  </a:solidFill>
                </a:endParaRPr>
              </a:p>
              <a:p>
                <a:r>
                  <a:rPr lang="en-US" sz="1400" b="1" dirty="0">
                    <a:solidFill>
                      <a:schemeClr val="tx1"/>
                    </a:solidFill>
                  </a:rPr>
                  <a:t>Use case</a:t>
                </a:r>
                <a:r>
                  <a:rPr lang="en-US" sz="1400" dirty="0">
                    <a:solidFill>
                      <a:schemeClr val="tx1"/>
                    </a:solidFill>
                  </a:rPr>
                  <a:t>: When implementing AR solution for emergency navigation in underground mines, it’s better to rely on spatial mapping instead of markers (no losing markers or compromised tracking because of poor lighting conditions).</a:t>
                </a:r>
              </a:p>
              <a:p>
                <a:endParaRPr lang="en-US" sz="1400" dirty="0">
                  <a:solidFill>
                    <a:schemeClr val="tx1"/>
                  </a:solidFill>
                </a:endParaRPr>
              </a:p>
              <a:p>
                <a:r>
                  <a:rPr lang="en-US" sz="1400" b="1" dirty="0">
                    <a:solidFill>
                      <a:schemeClr val="tx1"/>
                    </a:solidFill>
                  </a:rPr>
                  <a:t>Low-level requirement:</a:t>
                </a:r>
                <a:r>
                  <a:rPr lang="en-US" sz="1400" dirty="0">
                    <a:solidFill>
                      <a:schemeClr val="tx1"/>
                    </a:solidFill>
                  </a:rPr>
                  <a:t> Different tracking technique supports by different AR development tools. </a:t>
                </a:r>
              </a:p>
            </p:txBody>
          </p:sp>
        </p:grpSp>
        <p:cxnSp>
          <p:nvCxnSpPr>
            <p:cNvPr id="47" name="Straight Arrow Connector 46">
              <a:extLst>
                <a:ext uri="{FF2B5EF4-FFF2-40B4-BE49-F238E27FC236}">
                  <a16:creationId xmlns:a16="http://schemas.microsoft.com/office/drawing/2014/main" id="{EF073C0E-669B-AE86-29B7-41B9C99D61B9}"/>
                </a:ext>
              </a:extLst>
            </p:cNvPr>
            <p:cNvCxnSpPr/>
            <p:nvPr/>
          </p:nvCxnSpPr>
          <p:spPr>
            <a:xfrm>
              <a:off x="7019142" y="2658287"/>
              <a:ext cx="0" cy="215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840527-3CA1-E8D7-D7EB-0311E1B701CA}"/>
                </a:ext>
              </a:extLst>
            </p:cNvPr>
            <p:cNvCxnSpPr/>
            <p:nvPr/>
          </p:nvCxnSpPr>
          <p:spPr>
            <a:xfrm>
              <a:off x="7019142" y="3748900"/>
              <a:ext cx="0" cy="215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06806D1-2A63-1CFD-957D-231FCAA9B141}"/>
                </a:ext>
              </a:extLst>
            </p:cNvPr>
            <p:cNvCxnSpPr/>
            <p:nvPr/>
          </p:nvCxnSpPr>
          <p:spPr>
            <a:xfrm>
              <a:off x="7019142" y="2010540"/>
              <a:ext cx="0" cy="215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3408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bg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8" name="TextBox 37">
            <a:extLst>
              <a:ext uri="{FF2B5EF4-FFF2-40B4-BE49-F238E27FC236}">
                <a16:creationId xmlns:a16="http://schemas.microsoft.com/office/drawing/2014/main" id="{F58BA1A0-FE35-2A5F-6D67-119A25014328}"/>
              </a:ext>
            </a:extLst>
          </p:cNvPr>
          <p:cNvSpPr txBox="1"/>
          <p:nvPr/>
        </p:nvSpPr>
        <p:spPr>
          <a:xfrm>
            <a:off x="232362" y="380199"/>
            <a:ext cx="10365017" cy="769441"/>
          </a:xfrm>
          <a:prstGeom prst="rect">
            <a:avLst/>
          </a:prstGeom>
          <a:noFill/>
        </p:spPr>
        <p:txBody>
          <a:bodyPr wrap="none" rtlCol="0">
            <a:spAutoFit/>
          </a:bodyPr>
          <a:lstStyle/>
          <a:p>
            <a:r>
              <a:rPr lang="en-US" sz="2800" b="1" dirty="0">
                <a:solidFill>
                  <a:srgbClr val="A100FF"/>
                </a:solidFill>
              </a:rPr>
              <a:t>AR Implementation Framework (ARIF) Overview</a:t>
            </a:r>
          </a:p>
          <a:p>
            <a:r>
              <a:rPr lang="en-US" sz="1600" i="1" dirty="0"/>
              <a:t>A solution template built on existing literature to accelerate the creation of AR applications for maximized user acceptance.</a:t>
            </a:r>
          </a:p>
        </p:txBody>
      </p:sp>
      <p:sp>
        <p:nvSpPr>
          <p:cNvPr id="18" name="Rectangle 17">
            <a:extLst>
              <a:ext uri="{FF2B5EF4-FFF2-40B4-BE49-F238E27FC236}">
                <a16:creationId xmlns:a16="http://schemas.microsoft.com/office/drawing/2014/main" id="{801E518E-233E-D1F6-EC76-856B646CAD6E}"/>
              </a:ext>
            </a:extLst>
          </p:cNvPr>
          <p:cNvSpPr/>
          <p:nvPr/>
        </p:nvSpPr>
        <p:spPr>
          <a:xfrm>
            <a:off x="528204" y="1379616"/>
            <a:ext cx="6181826" cy="37858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522336" y="1127616"/>
            <a:ext cx="6187693"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2" name="Rectangle 21">
            <a:extLst>
              <a:ext uri="{FF2B5EF4-FFF2-40B4-BE49-F238E27FC236}">
                <a16:creationId xmlns:a16="http://schemas.microsoft.com/office/drawing/2014/main" id="{15B8FE6F-2BAF-7B89-A228-B0D1A3318449}"/>
              </a:ext>
            </a:extLst>
          </p:cNvPr>
          <p:cNvSpPr/>
          <p:nvPr/>
        </p:nvSpPr>
        <p:spPr>
          <a:xfrm>
            <a:off x="6748102" y="1374575"/>
            <a:ext cx="2469075" cy="3791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6748102" y="1127616"/>
            <a:ext cx="2469075"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5" name="Rectangle 24">
            <a:extLst>
              <a:ext uri="{FF2B5EF4-FFF2-40B4-BE49-F238E27FC236}">
                <a16:creationId xmlns:a16="http://schemas.microsoft.com/office/drawing/2014/main" id="{FEDA6A87-8957-B2E5-99BB-588D46C1C032}"/>
              </a:ext>
            </a:extLst>
          </p:cNvPr>
          <p:cNvSpPr/>
          <p:nvPr/>
        </p:nvSpPr>
        <p:spPr>
          <a:xfrm>
            <a:off x="9255250" y="1374575"/>
            <a:ext cx="2469075" cy="379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F1112F-905B-0ED7-30A0-46BDA2B7A494}"/>
              </a:ext>
            </a:extLst>
          </p:cNvPr>
          <p:cNvSpPr/>
          <p:nvPr/>
        </p:nvSpPr>
        <p:spPr>
          <a:xfrm>
            <a:off x="9255250" y="1127616"/>
            <a:ext cx="2461829"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a:t>
            </a:r>
          </a:p>
        </p:txBody>
      </p:sp>
      <p:sp>
        <p:nvSpPr>
          <p:cNvPr id="42" name="Rectangle 41">
            <a:extLst>
              <a:ext uri="{FF2B5EF4-FFF2-40B4-BE49-F238E27FC236}">
                <a16:creationId xmlns:a16="http://schemas.microsoft.com/office/drawing/2014/main" id="{43C24268-3A8E-05CC-82ED-DC9B9FBAC2D9}"/>
              </a:ext>
            </a:extLst>
          </p:cNvPr>
          <p:cNvSpPr/>
          <p:nvPr/>
        </p:nvSpPr>
        <p:spPr>
          <a:xfrm rot="16200000">
            <a:off x="-1544191" y="3137124"/>
            <a:ext cx="3785878" cy="270860"/>
          </a:xfrm>
          <a:prstGeom prst="rect">
            <a:avLst/>
          </a:prstGeom>
          <a:solidFill>
            <a:srgbClr val="CF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RESEARCH OUTPUT: ARIF</a:t>
            </a:r>
          </a:p>
        </p:txBody>
      </p:sp>
      <p:sp>
        <p:nvSpPr>
          <p:cNvPr id="43" name="Rectangle 42">
            <a:extLst>
              <a:ext uri="{FF2B5EF4-FFF2-40B4-BE49-F238E27FC236}">
                <a16:creationId xmlns:a16="http://schemas.microsoft.com/office/drawing/2014/main" id="{F5C9F651-A8DC-9703-5048-94871E817BDE}"/>
              </a:ext>
            </a:extLst>
          </p:cNvPr>
          <p:cNvSpPr/>
          <p:nvPr/>
        </p:nvSpPr>
        <p:spPr>
          <a:xfrm rot="16200000">
            <a:off x="-404083" y="5840055"/>
            <a:ext cx="1486800" cy="2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LITERATURE</a:t>
            </a:r>
          </a:p>
        </p:txBody>
      </p:sp>
      <p:grpSp>
        <p:nvGrpSpPr>
          <p:cNvPr id="69" name="Group 68">
            <a:extLst>
              <a:ext uri="{FF2B5EF4-FFF2-40B4-BE49-F238E27FC236}">
                <a16:creationId xmlns:a16="http://schemas.microsoft.com/office/drawing/2014/main" id="{CBC27083-B948-2883-AA1E-DC736CD94CAE}"/>
              </a:ext>
            </a:extLst>
          </p:cNvPr>
          <p:cNvGrpSpPr/>
          <p:nvPr/>
        </p:nvGrpSpPr>
        <p:grpSpPr>
          <a:xfrm>
            <a:off x="571425" y="1442862"/>
            <a:ext cx="6034031" cy="735189"/>
            <a:chOff x="719876" y="1633971"/>
            <a:chExt cx="5877204" cy="651239"/>
          </a:xfrm>
        </p:grpSpPr>
        <p:sp>
          <p:nvSpPr>
            <p:cNvPr id="60" name="Rectangle 59">
              <a:extLst>
                <a:ext uri="{FF2B5EF4-FFF2-40B4-BE49-F238E27FC236}">
                  <a16:creationId xmlns:a16="http://schemas.microsoft.com/office/drawing/2014/main" id="{00187A11-B4F4-06CE-1A57-5C9CD7C22B90}"/>
                </a:ext>
              </a:extLst>
            </p:cNvPr>
            <p:cNvSpPr/>
            <p:nvPr/>
          </p:nvSpPr>
          <p:spPr>
            <a:xfrm>
              <a:off x="719876" y="1633971"/>
              <a:ext cx="5877204"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04D56DC1-87F4-6660-9A7F-33AA353D0A47}"/>
                </a:ext>
              </a:extLst>
            </p:cNvPr>
            <p:cNvGrpSpPr/>
            <p:nvPr/>
          </p:nvGrpSpPr>
          <p:grpSpPr>
            <a:xfrm>
              <a:off x="820839" y="1707051"/>
              <a:ext cx="5765437" cy="518401"/>
              <a:chOff x="916532" y="1657999"/>
              <a:chExt cx="5765437" cy="518401"/>
            </a:xfrm>
          </p:grpSpPr>
          <p:sp>
            <p:nvSpPr>
              <p:cNvPr id="27" name="Arrow: Pentagon 26">
                <a:extLst>
                  <a:ext uri="{FF2B5EF4-FFF2-40B4-BE49-F238E27FC236}">
                    <a16:creationId xmlns:a16="http://schemas.microsoft.com/office/drawing/2014/main" id="{35ECA967-AEA1-276D-D6A6-AAC1D22EC165}"/>
                  </a:ext>
                </a:extLst>
              </p:cNvPr>
              <p:cNvSpPr/>
              <p:nvPr/>
            </p:nvSpPr>
            <p:spPr>
              <a:xfrm>
                <a:off x="916532" y="1658000"/>
                <a:ext cx="1855342" cy="5184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process suitability for AR</a:t>
                </a:r>
              </a:p>
            </p:txBody>
          </p:sp>
          <p:sp>
            <p:nvSpPr>
              <p:cNvPr id="28" name="Arrow: Chevron 27">
                <a:extLst>
                  <a:ext uri="{FF2B5EF4-FFF2-40B4-BE49-F238E27FC236}">
                    <a16:creationId xmlns:a16="http://schemas.microsoft.com/office/drawing/2014/main" id="{B341FA46-D963-931A-5C26-947B59F47977}"/>
                  </a:ext>
                </a:extLst>
              </p:cNvPr>
              <p:cNvSpPr/>
              <p:nvPr/>
            </p:nvSpPr>
            <p:spPr>
              <a:xfrm>
                <a:off x="2640898" y="1657999"/>
                <a:ext cx="2145446"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platform suitability:</a:t>
                </a:r>
              </a:p>
              <a:p>
                <a:pPr algn="ctr"/>
                <a:r>
                  <a:rPr lang="en-US" sz="700" dirty="0">
                    <a:solidFill>
                      <a:schemeClr val="tx1"/>
                    </a:solidFill>
                  </a:rPr>
                  <a:t>web AR vs. native AR vs. AR on headset</a:t>
                </a:r>
                <a:endParaRPr lang="en-US" sz="1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4653934" y="1658000"/>
                <a:ext cx="2028035"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dev. tool suitability</a:t>
                </a:r>
              </a:p>
            </p:txBody>
          </p:sp>
        </p:grpSp>
      </p:grpSp>
      <p:sp>
        <p:nvSpPr>
          <p:cNvPr id="44" name="Rectangle 43">
            <a:extLst>
              <a:ext uri="{FF2B5EF4-FFF2-40B4-BE49-F238E27FC236}">
                <a16:creationId xmlns:a16="http://schemas.microsoft.com/office/drawing/2014/main" id="{C11123E4-EE87-4798-AF31-4978B9459386}"/>
              </a:ext>
            </a:extLst>
          </p:cNvPr>
          <p:cNvSpPr/>
          <p:nvPr/>
        </p:nvSpPr>
        <p:spPr>
          <a:xfrm>
            <a:off x="528205" y="5222655"/>
            <a:ext cx="6181825" cy="1478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89D8F26-1F19-2924-5984-68ADDF5E43F0}"/>
              </a:ext>
            </a:extLst>
          </p:cNvPr>
          <p:cNvSpPr/>
          <p:nvPr/>
        </p:nvSpPr>
        <p:spPr>
          <a:xfrm>
            <a:off x="568964" y="5268979"/>
            <a:ext cx="1997088" cy="6512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CF9B69C-B638-ED07-C3D4-929A477943F9}"/>
              </a:ext>
            </a:extLst>
          </p:cNvPr>
          <p:cNvSpPr/>
          <p:nvPr/>
        </p:nvSpPr>
        <p:spPr>
          <a:xfrm>
            <a:off x="6748102" y="5215045"/>
            <a:ext cx="2469600" cy="1486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9E6C18-3B55-7841-E0F4-6F7FD2A771D0}"/>
              </a:ext>
            </a:extLst>
          </p:cNvPr>
          <p:cNvSpPr/>
          <p:nvPr/>
        </p:nvSpPr>
        <p:spPr>
          <a:xfrm>
            <a:off x="9255250" y="5222767"/>
            <a:ext cx="2469600" cy="14788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924FFE-12F5-95B4-7FCE-B2FDE062A514}"/>
              </a:ext>
            </a:extLst>
          </p:cNvPr>
          <p:cNvSpPr/>
          <p:nvPr/>
        </p:nvSpPr>
        <p:spPr>
          <a:xfrm>
            <a:off x="5074132" y="5287056"/>
            <a:ext cx="1520232" cy="65123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31A33DF-8B27-9D34-A901-E2AB717E7706}"/>
              </a:ext>
            </a:extLst>
          </p:cNvPr>
          <p:cNvSpPr/>
          <p:nvPr/>
        </p:nvSpPr>
        <p:spPr>
          <a:xfrm>
            <a:off x="5167361" y="5350084"/>
            <a:ext cx="1339206"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Success factors for AR adoption</a:t>
            </a:r>
          </a:p>
        </p:txBody>
      </p:sp>
      <p:sp>
        <p:nvSpPr>
          <p:cNvPr id="53" name="Rectangle 52">
            <a:extLst>
              <a:ext uri="{FF2B5EF4-FFF2-40B4-BE49-F238E27FC236}">
                <a16:creationId xmlns:a16="http://schemas.microsoft.com/office/drawing/2014/main" id="{A014207B-317D-6ECF-52D8-C94348AFF07D}"/>
              </a:ext>
            </a:extLst>
          </p:cNvPr>
          <p:cNvSpPr/>
          <p:nvPr/>
        </p:nvSpPr>
        <p:spPr>
          <a:xfrm>
            <a:off x="681713" y="5336164"/>
            <a:ext cx="177159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 use cases &gt; No design process</a:t>
            </a:r>
          </a:p>
        </p:txBody>
      </p:sp>
      <p:sp>
        <p:nvSpPr>
          <p:cNvPr id="59" name="Rectangle 58">
            <a:extLst>
              <a:ext uri="{FF2B5EF4-FFF2-40B4-BE49-F238E27FC236}">
                <a16:creationId xmlns:a16="http://schemas.microsoft.com/office/drawing/2014/main" id="{A6BB8873-7B6C-37F8-58C5-B36994C77E14}"/>
              </a:ext>
            </a:extLst>
          </p:cNvPr>
          <p:cNvSpPr/>
          <p:nvPr/>
        </p:nvSpPr>
        <p:spPr>
          <a:xfrm>
            <a:off x="568964" y="5971997"/>
            <a:ext cx="6036709"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3E676DB-338B-15F4-5840-9AC17ABA7264}"/>
              </a:ext>
            </a:extLst>
          </p:cNvPr>
          <p:cNvSpPr/>
          <p:nvPr/>
        </p:nvSpPr>
        <p:spPr>
          <a:xfrm>
            <a:off x="666746" y="6038899"/>
            <a:ext cx="3100041"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Select process &gt; No concrete guidance for process selection</a:t>
            </a:r>
          </a:p>
        </p:txBody>
      </p:sp>
      <p:sp>
        <p:nvSpPr>
          <p:cNvPr id="55" name="Rectangle 54">
            <a:extLst>
              <a:ext uri="{FF2B5EF4-FFF2-40B4-BE49-F238E27FC236}">
                <a16:creationId xmlns:a16="http://schemas.microsoft.com/office/drawing/2014/main" id="{AA472B48-9230-6480-ADF0-DBC2FFA2DCE0}"/>
              </a:ext>
            </a:extLst>
          </p:cNvPr>
          <p:cNvSpPr/>
          <p:nvPr/>
        </p:nvSpPr>
        <p:spPr>
          <a:xfrm>
            <a:off x="3891510" y="6038899"/>
            <a:ext cx="2628000"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 Select technology &gt; No selection criteria</a:t>
            </a:r>
          </a:p>
        </p:txBody>
      </p:sp>
      <p:sp>
        <p:nvSpPr>
          <p:cNvPr id="77" name="Rectangle 76">
            <a:extLst>
              <a:ext uri="{FF2B5EF4-FFF2-40B4-BE49-F238E27FC236}">
                <a16:creationId xmlns:a16="http://schemas.microsoft.com/office/drawing/2014/main" id="{A04BF820-F02C-01D7-8FF3-011DE1590570}"/>
              </a:ext>
            </a:extLst>
          </p:cNvPr>
          <p:cNvSpPr/>
          <p:nvPr/>
        </p:nvSpPr>
        <p:spPr>
          <a:xfrm>
            <a:off x="6851749" y="5285128"/>
            <a:ext cx="4796231" cy="1338107"/>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788AD42-6B35-BF4D-D942-B70993594F3A}"/>
              </a:ext>
            </a:extLst>
          </p:cNvPr>
          <p:cNvSpPr/>
          <p:nvPr/>
        </p:nvSpPr>
        <p:spPr>
          <a:xfrm>
            <a:off x="6949534" y="6038899"/>
            <a:ext cx="4597424"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Implement AR solution using external/ in-house capabilities &gt; No technical guidance</a:t>
            </a:r>
          </a:p>
        </p:txBody>
      </p:sp>
      <p:sp>
        <p:nvSpPr>
          <p:cNvPr id="58" name="Rectangle 57">
            <a:extLst>
              <a:ext uri="{FF2B5EF4-FFF2-40B4-BE49-F238E27FC236}">
                <a16:creationId xmlns:a16="http://schemas.microsoft.com/office/drawing/2014/main" id="{FE02B64F-B9A8-0884-7400-C721D2759BE8}"/>
              </a:ext>
            </a:extLst>
          </p:cNvPr>
          <p:cNvSpPr/>
          <p:nvPr/>
        </p:nvSpPr>
        <p:spPr>
          <a:xfrm>
            <a:off x="6941708" y="5346078"/>
            <a:ext cx="460525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Abundant research on native AR + AR on headset, but limited on web AR</a:t>
            </a:r>
          </a:p>
        </p:txBody>
      </p:sp>
      <p:grpSp>
        <p:nvGrpSpPr>
          <p:cNvPr id="64" name="Group 63">
            <a:extLst>
              <a:ext uri="{FF2B5EF4-FFF2-40B4-BE49-F238E27FC236}">
                <a16:creationId xmlns:a16="http://schemas.microsoft.com/office/drawing/2014/main" id="{B4052223-B045-E33F-7A5C-D51805CE5FD9}"/>
              </a:ext>
            </a:extLst>
          </p:cNvPr>
          <p:cNvGrpSpPr/>
          <p:nvPr/>
        </p:nvGrpSpPr>
        <p:grpSpPr>
          <a:xfrm>
            <a:off x="575463" y="2199083"/>
            <a:ext cx="1865521" cy="2034257"/>
            <a:chOff x="750833" y="2311987"/>
            <a:chExt cx="1807130" cy="1857066"/>
          </a:xfrm>
        </p:grpSpPr>
        <p:sp>
          <p:nvSpPr>
            <p:cNvPr id="63" name="Rectangle 62">
              <a:extLst>
                <a:ext uri="{FF2B5EF4-FFF2-40B4-BE49-F238E27FC236}">
                  <a16:creationId xmlns:a16="http://schemas.microsoft.com/office/drawing/2014/main" id="{314A3CCD-FE35-10B4-D004-18A72184FACD}"/>
                </a:ext>
              </a:extLst>
            </p:cNvPr>
            <p:cNvSpPr/>
            <p:nvPr/>
          </p:nvSpPr>
          <p:spPr>
            <a:xfrm>
              <a:off x="751276" y="2329154"/>
              <a:ext cx="1792998" cy="18398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8611AC0-AC13-CE23-8377-32F5B3DD36CF}"/>
                </a:ext>
              </a:extLst>
            </p:cNvPr>
            <p:cNvSpPr txBox="1"/>
            <p:nvPr/>
          </p:nvSpPr>
          <p:spPr>
            <a:xfrm flipH="1">
              <a:off x="750833" y="2311987"/>
              <a:ext cx="1807130" cy="1699857"/>
            </a:xfrm>
            <a:prstGeom prst="rect">
              <a:avLst/>
            </a:prstGeom>
            <a:noFill/>
          </p:spPr>
          <p:txBody>
            <a:bodyPr wrap="square" rtlCol="0">
              <a:spAutoFit/>
            </a:bodyPr>
            <a:lstStyle/>
            <a:p>
              <a:r>
                <a:rPr lang="en-US" sz="1150" b="1" dirty="0"/>
                <a:t>Process characteristics (synthesized from 82 use cases reviewed):</a:t>
              </a:r>
            </a:p>
            <a:p>
              <a:r>
                <a:rPr lang="en-US" sz="1150" b="1" u="sng" dirty="0"/>
                <a:t>PC1.</a:t>
              </a:r>
              <a:r>
                <a:rPr lang="en-US" sz="1150" dirty="0"/>
                <a:t> Information enriching</a:t>
              </a:r>
            </a:p>
            <a:p>
              <a:r>
                <a:rPr lang="en-US" sz="1150" b="1" u="sng" dirty="0"/>
                <a:t>PC2.</a:t>
              </a:r>
              <a:r>
                <a:rPr lang="en-US" sz="1150" dirty="0"/>
                <a:t> Work instructions</a:t>
              </a:r>
            </a:p>
            <a:p>
              <a:r>
                <a:rPr lang="en-US" sz="1150" b="1" dirty="0"/>
                <a:t>PC3.</a:t>
              </a:r>
              <a:r>
                <a:rPr lang="en-US" sz="1150" dirty="0"/>
                <a:t> Navigation</a:t>
              </a:r>
            </a:p>
            <a:p>
              <a:r>
                <a:rPr lang="en-US" sz="1150" b="1" u="sng" dirty="0"/>
                <a:t>PC4.</a:t>
              </a:r>
              <a:r>
                <a:rPr lang="en-US" sz="1150" dirty="0"/>
                <a:t> Collaboration</a:t>
              </a:r>
            </a:p>
            <a:p>
              <a:r>
                <a:rPr lang="en-US" sz="1150" b="1" u="sng" dirty="0"/>
                <a:t>PC5.</a:t>
              </a:r>
              <a:r>
                <a:rPr lang="en-US" sz="1150" dirty="0"/>
                <a:t> Hard-to-simulate environment</a:t>
              </a:r>
            </a:p>
            <a:p>
              <a:r>
                <a:rPr lang="en-US" sz="1150" b="1" u="sng" dirty="0"/>
                <a:t>PC6.</a:t>
              </a:r>
              <a:r>
                <a:rPr lang="en-US" sz="1150" dirty="0"/>
                <a:t> Hand-free control</a:t>
              </a:r>
            </a:p>
          </p:txBody>
        </p:sp>
      </p:grpSp>
      <p:sp>
        <p:nvSpPr>
          <p:cNvPr id="68" name="Rectangle 67">
            <a:extLst>
              <a:ext uri="{FF2B5EF4-FFF2-40B4-BE49-F238E27FC236}">
                <a16:creationId xmlns:a16="http://schemas.microsoft.com/office/drawing/2014/main" id="{E34388FA-DB4C-31A4-3E45-34984A301583}"/>
              </a:ext>
            </a:extLst>
          </p:cNvPr>
          <p:cNvSpPr/>
          <p:nvPr/>
        </p:nvSpPr>
        <p:spPr>
          <a:xfrm>
            <a:off x="2642922" y="5338583"/>
            <a:ext cx="2343967"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Technical specifications of different AR platforms + tools &gt; Too much into the weeds</a:t>
            </a:r>
          </a:p>
        </p:txBody>
      </p:sp>
      <p:sp>
        <p:nvSpPr>
          <p:cNvPr id="80" name="Rectangle 79">
            <a:extLst>
              <a:ext uri="{FF2B5EF4-FFF2-40B4-BE49-F238E27FC236}">
                <a16:creationId xmlns:a16="http://schemas.microsoft.com/office/drawing/2014/main" id="{6E3C67C1-3F3A-D600-CDD4-8689640843E1}"/>
              </a:ext>
            </a:extLst>
          </p:cNvPr>
          <p:cNvSpPr/>
          <p:nvPr/>
        </p:nvSpPr>
        <p:spPr>
          <a:xfrm>
            <a:off x="6833906" y="1439458"/>
            <a:ext cx="4810363" cy="73647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Pentagon 74">
            <a:extLst>
              <a:ext uri="{FF2B5EF4-FFF2-40B4-BE49-F238E27FC236}">
                <a16:creationId xmlns:a16="http://schemas.microsoft.com/office/drawing/2014/main" id="{02CA2B4F-02AA-EB06-9A24-05C224127603}"/>
              </a:ext>
            </a:extLst>
          </p:cNvPr>
          <p:cNvSpPr/>
          <p:nvPr/>
        </p:nvSpPr>
        <p:spPr>
          <a:xfrm>
            <a:off x="9302981" y="1525363"/>
            <a:ext cx="2285283"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Deploy AR app using cloud resources</a:t>
            </a:r>
          </a:p>
        </p:txBody>
      </p:sp>
      <p:sp>
        <p:nvSpPr>
          <p:cNvPr id="78" name="Arrow: Pentagon 77">
            <a:extLst>
              <a:ext uri="{FF2B5EF4-FFF2-40B4-BE49-F238E27FC236}">
                <a16:creationId xmlns:a16="http://schemas.microsoft.com/office/drawing/2014/main" id="{47DC3520-8266-B596-7203-D1117C3288B1}"/>
              </a:ext>
            </a:extLst>
          </p:cNvPr>
          <p:cNvSpPr/>
          <p:nvPr/>
        </p:nvSpPr>
        <p:spPr>
          <a:xfrm>
            <a:off x="6940607" y="1525363"/>
            <a:ext cx="2206426"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 AR app using the selected AR dev. tools</a:t>
            </a:r>
          </a:p>
        </p:txBody>
      </p:sp>
      <p:sp>
        <p:nvSpPr>
          <p:cNvPr id="4" name="Rectangle 3">
            <a:extLst>
              <a:ext uri="{FF2B5EF4-FFF2-40B4-BE49-F238E27FC236}">
                <a16:creationId xmlns:a16="http://schemas.microsoft.com/office/drawing/2014/main" id="{41EBD190-25B6-18CE-12A0-7424A0E7B72F}"/>
              </a:ext>
            </a:extLst>
          </p:cNvPr>
          <p:cNvSpPr/>
          <p:nvPr/>
        </p:nvSpPr>
        <p:spPr>
          <a:xfrm>
            <a:off x="190994" y="1113625"/>
            <a:ext cx="11592921" cy="5573361"/>
          </a:xfrm>
          <a:prstGeom prst="rect">
            <a:avLst/>
          </a:prstGeom>
          <a:solidFill>
            <a:schemeClr val="bg2">
              <a:lumMod val="10000"/>
              <a:alpha val="50000"/>
            </a:schemeClr>
          </a:solidFill>
          <a:ln w="38100">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25B420C-3CC3-E5A1-B343-569F0559D99C}"/>
              </a:ext>
            </a:extLst>
          </p:cNvPr>
          <p:cNvGrpSpPr/>
          <p:nvPr/>
        </p:nvGrpSpPr>
        <p:grpSpPr>
          <a:xfrm>
            <a:off x="571425" y="2806625"/>
            <a:ext cx="11003719" cy="2473299"/>
            <a:chOff x="571425" y="2806625"/>
            <a:chExt cx="11003719" cy="2473299"/>
          </a:xfrm>
        </p:grpSpPr>
        <p:grpSp>
          <p:nvGrpSpPr>
            <p:cNvPr id="41" name="Group 40">
              <a:extLst>
                <a:ext uri="{FF2B5EF4-FFF2-40B4-BE49-F238E27FC236}">
                  <a16:creationId xmlns:a16="http://schemas.microsoft.com/office/drawing/2014/main" id="{D2E7B081-90E5-8BC0-09B1-4B1DF40B8DC7}"/>
                </a:ext>
              </a:extLst>
            </p:cNvPr>
            <p:cNvGrpSpPr/>
            <p:nvPr/>
          </p:nvGrpSpPr>
          <p:grpSpPr>
            <a:xfrm>
              <a:off x="6607741" y="2806625"/>
              <a:ext cx="4967403" cy="2473299"/>
              <a:chOff x="5173775" y="2661805"/>
              <a:chExt cx="5128003" cy="4272814"/>
            </a:xfrm>
          </p:grpSpPr>
          <p:sp>
            <p:nvSpPr>
              <p:cNvPr id="50" name="Speech Bubble: Rectangle 12">
                <a:extLst>
                  <a:ext uri="{FF2B5EF4-FFF2-40B4-BE49-F238E27FC236}">
                    <a16:creationId xmlns:a16="http://schemas.microsoft.com/office/drawing/2014/main" id="{0E1ECB5D-E246-EEDE-EF85-18B5B7B1EBBF}"/>
                  </a:ext>
                </a:extLst>
              </p:cNvPr>
              <p:cNvSpPr/>
              <p:nvPr/>
            </p:nvSpPr>
            <p:spPr>
              <a:xfrm>
                <a:off x="5173775" y="2661805"/>
                <a:ext cx="5128003" cy="4272814"/>
              </a:xfrm>
              <a:custGeom>
                <a:avLst/>
                <a:gdLst>
                  <a:gd name="connsiteX0" fmla="*/ 0 w 6719888"/>
                  <a:gd name="connsiteY0" fmla="*/ 0 h 2370133"/>
                  <a:gd name="connsiteX1" fmla="*/ 1119981 w 6719888"/>
                  <a:gd name="connsiteY1" fmla="*/ 0 h 2370133"/>
                  <a:gd name="connsiteX2" fmla="*/ 1119981 w 6719888"/>
                  <a:gd name="connsiteY2" fmla="*/ 0 h 2370133"/>
                  <a:gd name="connsiteX3" fmla="*/ 2799953 w 6719888"/>
                  <a:gd name="connsiteY3" fmla="*/ 0 h 2370133"/>
                  <a:gd name="connsiteX4" fmla="*/ 6719888 w 6719888"/>
                  <a:gd name="connsiteY4" fmla="*/ 0 h 2370133"/>
                  <a:gd name="connsiteX5" fmla="*/ 6719888 w 6719888"/>
                  <a:gd name="connsiteY5" fmla="*/ 1382578 h 2370133"/>
                  <a:gd name="connsiteX6" fmla="*/ 6719888 w 6719888"/>
                  <a:gd name="connsiteY6" fmla="*/ 1382578 h 2370133"/>
                  <a:gd name="connsiteX7" fmla="*/ 6719888 w 6719888"/>
                  <a:gd name="connsiteY7" fmla="*/ 1975111 h 2370133"/>
                  <a:gd name="connsiteX8" fmla="*/ 6719888 w 6719888"/>
                  <a:gd name="connsiteY8" fmla="*/ 2370133 h 2370133"/>
                  <a:gd name="connsiteX9" fmla="*/ 2799953 w 6719888"/>
                  <a:gd name="connsiteY9" fmla="*/ 2370133 h 2370133"/>
                  <a:gd name="connsiteX10" fmla="*/ 1959990 w 6719888"/>
                  <a:gd name="connsiteY10" fmla="*/ 2666400 h 2370133"/>
                  <a:gd name="connsiteX11" fmla="*/ 1119981 w 6719888"/>
                  <a:gd name="connsiteY11" fmla="*/ 2370133 h 2370133"/>
                  <a:gd name="connsiteX12" fmla="*/ 0 w 6719888"/>
                  <a:gd name="connsiteY12" fmla="*/ 2370133 h 2370133"/>
                  <a:gd name="connsiteX13" fmla="*/ 0 w 6719888"/>
                  <a:gd name="connsiteY13" fmla="*/ 1975111 h 2370133"/>
                  <a:gd name="connsiteX14" fmla="*/ 0 w 6719888"/>
                  <a:gd name="connsiteY14" fmla="*/ 1382578 h 2370133"/>
                  <a:gd name="connsiteX15" fmla="*/ 0 w 6719888"/>
                  <a:gd name="connsiteY15" fmla="*/ 1382578 h 2370133"/>
                  <a:gd name="connsiteX16" fmla="*/ 0 w 6719888"/>
                  <a:gd name="connsiteY16" fmla="*/ 0 h 2370133"/>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2799953 w 6719888"/>
                  <a:gd name="connsiteY9" fmla="*/ 2370133 h 2666400"/>
                  <a:gd name="connsiteX10" fmla="*/ 1959990 w 6719888"/>
                  <a:gd name="connsiteY10" fmla="*/ 2666400 h 2666400"/>
                  <a:gd name="connsiteX11" fmla="*/ 1762919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2314178 w 6719888"/>
                  <a:gd name="connsiteY9" fmla="*/ 2370133 h 2666400"/>
                  <a:gd name="connsiteX10" fmla="*/ 1959990 w 6719888"/>
                  <a:gd name="connsiteY10" fmla="*/ 2666400 h 2666400"/>
                  <a:gd name="connsiteX11" fmla="*/ 1762919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 name="connsiteX0" fmla="*/ 259851 w 6979739"/>
                  <a:gd name="connsiteY0" fmla="*/ 0 h 4368387"/>
                  <a:gd name="connsiteX1" fmla="*/ 1379832 w 6979739"/>
                  <a:gd name="connsiteY1" fmla="*/ 0 h 4368387"/>
                  <a:gd name="connsiteX2" fmla="*/ 1379832 w 6979739"/>
                  <a:gd name="connsiteY2" fmla="*/ 0 h 4368387"/>
                  <a:gd name="connsiteX3" fmla="*/ 3059804 w 6979739"/>
                  <a:gd name="connsiteY3" fmla="*/ 0 h 4368387"/>
                  <a:gd name="connsiteX4" fmla="*/ 6979739 w 6979739"/>
                  <a:gd name="connsiteY4" fmla="*/ 0 h 4368387"/>
                  <a:gd name="connsiteX5" fmla="*/ 6979739 w 6979739"/>
                  <a:gd name="connsiteY5" fmla="*/ 1382578 h 4368387"/>
                  <a:gd name="connsiteX6" fmla="*/ 6979739 w 6979739"/>
                  <a:gd name="connsiteY6" fmla="*/ 1382578 h 4368387"/>
                  <a:gd name="connsiteX7" fmla="*/ 6979739 w 6979739"/>
                  <a:gd name="connsiteY7" fmla="*/ 1975111 h 4368387"/>
                  <a:gd name="connsiteX8" fmla="*/ 6979739 w 6979739"/>
                  <a:gd name="connsiteY8" fmla="*/ 2370133 h 4368387"/>
                  <a:gd name="connsiteX9" fmla="*/ 2574029 w 6979739"/>
                  <a:gd name="connsiteY9" fmla="*/ 2370133 h 4368387"/>
                  <a:gd name="connsiteX10" fmla="*/ 0 w 6979739"/>
                  <a:gd name="connsiteY10" fmla="*/ 4368387 h 4368387"/>
                  <a:gd name="connsiteX11" fmla="*/ 2022770 w 6979739"/>
                  <a:gd name="connsiteY11" fmla="*/ 2360608 h 4368387"/>
                  <a:gd name="connsiteX12" fmla="*/ 259851 w 6979739"/>
                  <a:gd name="connsiteY12" fmla="*/ 2370133 h 4368387"/>
                  <a:gd name="connsiteX13" fmla="*/ 259851 w 6979739"/>
                  <a:gd name="connsiteY13" fmla="*/ 1975111 h 4368387"/>
                  <a:gd name="connsiteX14" fmla="*/ 259851 w 6979739"/>
                  <a:gd name="connsiteY14" fmla="*/ 1382578 h 4368387"/>
                  <a:gd name="connsiteX15" fmla="*/ 259851 w 6979739"/>
                  <a:gd name="connsiteY15" fmla="*/ 1382578 h 4368387"/>
                  <a:gd name="connsiteX16" fmla="*/ 259851 w 6979739"/>
                  <a:gd name="connsiteY16" fmla="*/ 0 h 4368387"/>
                  <a:gd name="connsiteX0" fmla="*/ 259851 w 6979739"/>
                  <a:gd name="connsiteY0" fmla="*/ 0 h 4368387"/>
                  <a:gd name="connsiteX1" fmla="*/ 1379832 w 6979739"/>
                  <a:gd name="connsiteY1" fmla="*/ 0 h 4368387"/>
                  <a:gd name="connsiteX2" fmla="*/ 1379832 w 6979739"/>
                  <a:gd name="connsiteY2" fmla="*/ 0 h 4368387"/>
                  <a:gd name="connsiteX3" fmla="*/ 3059804 w 6979739"/>
                  <a:gd name="connsiteY3" fmla="*/ 0 h 4368387"/>
                  <a:gd name="connsiteX4" fmla="*/ 6979739 w 6979739"/>
                  <a:gd name="connsiteY4" fmla="*/ 0 h 4368387"/>
                  <a:gd name="connsiteX5" fmla="*/ 6979739 w 6979739"/>
                  <a:gd name="connsiteY5" fmla="*/ 1382578 h 4368387"/>
                  <a:gd name="connsiteX6" fmla="*/ 6979739 w 6979739"/>
                  <a:gd name="connsiteY6" fmla="*/ 1382578 h 4368387"/>
                  <a:gd name="connsiteX7" fmla="*/ 6979739 w 6979739"/>
                  <a:gd name="connsiteY7" fmla="*/ 1975111 h 4368387"/>
                  <a:gd name="connsiteX8" fmla="*/ 6979739 w 6979739"/>
                  <a:gd name="connsiteY8" fmla="*/ 2370133 h 4368387"/>
                  <a:gd name="connsiteX9" fmla="*/ 2574029 w 6979739"/>
                  <a:gd name="connsiteY9" fmla="*/ 2370133 h 4368387"/>
                  <a:gd name="connsiteX10" fmla="*/ 0 w 6979739"/>
                  <a:gd name="connsiteY10" fmla="*/ 4368387 h 4368387"/>
                  <a:gd name="connsiteX11" fmla="*/ 899636 w 6979739"/>
                  <a:gd name="connsiteY11" fmla="*/ 2386138 h 4368387"/>
                  <a:gd name="connsiteX12" fmla="*/ 259851 w 6979739"/>
                  <a:gd name="connsiteY12" fmla="*/ 2370133 h 4368387"/>
                  <a:gd name="connsiteX13" fmla="*/ 259851 w 6979739"/>
                  <a:gd name="connsiteY13" fmla="*/ 1975111 h 4368387"/>
                  <a:gd name="connsiteX14" fmla="*/ 259851 w 6979739"/>
                  <a:gd name="connsiteY14" fmla="*/ 1382578 h 4368387"/>
                  <a:gd name="connsiteX15" fmla="*/ 259851 w 6979739"/>
                  <a:gd name="connsiteY15" fmla="*/ 1382578 h 4368387"/>
                  <a:gd name="connsiteX16" fmla="*/ 259851 w 6979739"/>
                  <a:gd name="connsiteY16" fmla="*/ 0 h 4368387"/>
                  <a:gd name="connsiteX0" fmla="*/ 259851 w 6979739"/>
                  <a:gd name="connsiteY0" fmla="*/ 0 h 4368387"/>
                  <a:gd name="connsiteX1" fmla="*/ 1379832 w 6979739"/>
                  <a:gd name="connsiteY1" fmla="*/ 0 h 4368387"/>
                  <a:gd name="connsiteX2" fmla="*/ 1379832 w 6979739"/>
                  <a:gd name="connsiteY2" fmla="*/ 0 h 4368387"/>
                  <a:gd name="connsiteX3" fmla="*/ 3059804 w 6979739"/>
                  <a:gd name="connsiteY3" fmla="*/ 0 h 4368387"/>
                  <a:gd name="connsiteX4" fmla="*/ 6979739 w 6979739"/>
                  <a:gd name="connsiteY4" fmla="*/ 0 h 4368387"/>
                  <a:gd name="connsiteX5" fmla="*/ 6979739 w 6979739"/>
                  <a:gd name="connsiteY5" fmla="*/ 1382578 h 4368387"/>
                  <a:gd name="connsiteX6" fmla="*/ 6979739 w 6979739"/>
                  <a:gd name="connsiteY6" fmla="*/ 1382578 h 4368387"/>
                  <a:gd name="connsiteX7" fmla="*/ 6979739 w 6979739"/>
                  <a:gd name="connsiteY7" fmla="*/ 1975111 h 4368387"/>
                  <a:gd name="connsiteX8" fmla="*/ 6979739 w 6979739"/>
                  <a:gd name="connsiteY8" fmla="*/ 2370133 h 4368387"/>
                  <a:gd name="connsiteX9" fmla="*/ 1450895 w 6979739"/>
                  <a:gd name="connsiteY9" fmla="*/ 2387153 h 4368387"/>
                  <a:gd name="connsiteX10" fmla="*/ 0 w 6979739"/>
                  <a:gd name="connsiteY10" fmla="*/ 4368387 h 4368387"/>
                  <a:gd name="connsiteX11" fmla="*/ 899636 w 6979739"/>
                  <a:gd name="connsiteY11" fmla="*/ 2386138 h 4368387"/>
                  <a:gd name="connsiteX12" fmla="*/ 259851 w 6979739"/>
                  <a:gd name="connsiteY12" fmla="*/ 2370133 h 4368387"/>
                  <a:gd name="connsiteX13" fmla="*/ 259851 w 6979739"/>
                  <a:gd name="connsiteY13" fmla="*/ 1975111 h 4368387"/>
                  <a:gd name="connsiteX14" fmla="*/ 259851 w 6979739"/>
                  <a:gd name="connsiteY14" fmla="*/ 1382578 h 4368387"/>
                  <a:gd name="connsiteX15" fmla="*/ 259851 w 6979739"/>
                  <a:gd name="connsiteY15" fmla="*/ 1382578 h 4368387"/>
                  <a:gd name="connsiteX16" fmla="*/ 259851 w 6979739"/>
                  <a:gd name="connsiteY16" fmla="*/ 0 h 4368387"/>
                  <a:gd name="connsiteX0" fmla="*/ 0 w 6719888"/>
                  <a:gd name="connsiteY0" fmla="*/ 0 h 4419447"/>
                  <a:gd name="connsiteX1" fmla="*/ 1119981 w 6719888"/>
                  <a:gd name="connsiteY1" fmla="*/ 0 h 4419447"/>
                  <a:gd name="connsiteX2" fmla="*/ 1119981 w 6719888"/>
                  <a:gd name="connsiteY2" fmla="*/ 0 h 4419447"/>
                  <a:gd name="connsiteX3" fmla="*/ 2799953 w 6719888"/>
                  <a:gd name="connsiteY3" fmla="*/ 0 h 4419447"/>
                  <a:gd name="connsiteX4" fmla="*/ 6719888 w 6719888"/>
                  <a:gd name="connsiteY4" fmla="*/ 0 h 4419447"/>
                  <a:gd name="connsiteX5" fmla="*/ 6719888 w 6719888"/>
                  <a:gd name="connsiteY5" fmla="*/ 1382578 h 4419447"/>
                  <a:gd name="connsiteX6" fmla="*/ 6719888 w 6719888"/>
                  <a:gd name="connsiteY6" fmla="*/ 1382578 h 4419447"/>
                  <a:gd name="connsiteX7" fmla="*/ 6719888 w 6719888"/>
                  <a:gd name="connsiteY7" fmla="*/ 1975111 h 4419447"/>
                  <a:gd name="connsiteX8" fmla="*/ 6719888 w 6719888"/>
                  <a:gd name="connsiteY8" fmla="*/ 2370133 h 4419447"/>
                  <a:gd name="connsiteX9" fmla="*/ 1191044 w 6719888"/>
                  <a:gd name="connsiteY9" fmla="*/ 2387153 h 4419447"/>
                  <a:gd name="connsiteX10" fmla="*/ 4300 w 6719888"/>
                  <a:gd name="connsiteY10" fmla="*/ 4419447 h 4419447"/>
                  <a:gd name="connsiteX11" fmla="*/ 639785 w 6719888"/>
                  <a:gd name="connsiteY11" fmla="*/ 2386138 h 4419447"/>
                  <a:gd name="connsiteX12" fmla="*/ 0 w 6719888"/>
                  <a:gd name="connsiteY12" fmla="*/ 2370133 h 4419447"/>
                  <a:gd name="connsiteX13" fmla="*/ 0 w 6719888"/>
                  <a:gd name="connsiteY13" fmla="*/ 1975111 h 4419447"/>
                  <a:gd name="connsiteX14" fmla="*/ 0 w 6719888"/>
                  <a:gd name="connsiteY14" fmla="*/ 1382578 h 4419447"/>
                  <a:gd name="connsiteX15" fmla="*/ 0 w 6719888"/>
                  <a:gd name="connsiteY15" fmla="*/ 1382578 h 4419447"/>
                  <a:gd name="connsiteX16" fmla="*/ 0 w 6719888"/>
                  <a:gd name="connsiteY16" fmla="*/ 0 h 441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19888" h="4419447">
                    <a:moveTo>
                      <a:pt x="0" y="0"/>
                    </a:moveTo>
                    <a:lnTo>
                      <a:pt x="1119981" y="0"/>
                    </a:lnTo>
                    <a:lnTo>
                      <a:pt x="1119981" y="0"/>
                    </a:lnTo>
                    <a:lnTo>
                      <a:pt x="2799953" y="0"/>
                    </a:lnTo>
                    <a:lnTo>
                      <a:pt x="6719888" y="0"/>
                    </a:lnTo>
                    <a:lnTo>
                      <a:pt x="6719888" y="1382578"/>
                    </a:lnTo>
                    <a:lnTo>
                      <a:pt x="6719888" y="1382578"/>
                    </a:lnTo>
                    <a:lnTo>
                      <a:pt x="6719888" y="1975111"/>
                    </a:lnTo>
                    <a:lnTo>
                      <a:pt x="6719888" y="2370133"/>
                    </a:lnTo>
                    <a:lnTo>
                      <a:pt x="1191044" y="2387153"/>
                    </a:lnTo>
                    <a:lnTo>
                      <a:pt x="4300" y="4419447"/>
                    </a:lnTo>
                    <a:lnTo>
                      <a:pt x="639785" y="2386138"/>
                    </a:lnTo>
                    <a:lnTo>
                      <a:pt x="0" y="2370133"/>
                    </a:lnTo>
                    <a:lnTo>
                      <a:pt x="0" y="1975111"/>
                    </a:lnTo>
                    <a:lnTo>
                      <a:pt x="0" y="1382578"/>
                    </a:lnTo>
                    <a:lnTo>
                      <a:pt x="0" y="1382578"/>
                    </a:lnTo>
                    <a:lnTo>
                      <a:pt x="0" y="0"/>
                    </a:lnTo>
                    <a:close/>
                  </a:path>
                </a:pathLst>
              </a:cu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Success factor:</a:t>
                </a:r>
                <a:r>
                  <a:rPr lang="en-US" sz="1400" dirty="0">
                    <a:solidFill>
                      <a:schemeClr val="tx1"/>
                    </a:solidFill>
                  </a:rPr>
                  <a:t> AR solution is ergonomic and does not interfere with worker’s tasks. </a:t>
                </a:r>
              </a:p>
              <a:p>
                <a:endParaRPr lang="en-US" sz="1400" dirty="0">
                  <a:solidFill>
                    <a:schemeClr val="tx1"/>
                  </a:solidFill>
                </a:endParaRPr>
              </a:p>
              <a:p>
                <a:r>
                  <a:rPr lang="en-US" sz="1400" b="1" dirty="0">
                    <a:solidFill>
                      <a:schemeClr val="tx1"/>
                    </a:solidFill>
                  </a:rPr>
                  <a:t>Requirement (Design &gt; User Journey Exploration): </a:t>
                </a:r>
                <a:r>
                  <a:rPr lang="en-US" sz="1400" dirty="0">
                    <a:solidFill>
                      <a:schemeClr val="tx1"/>
                    </a:solidFill>
                  </a:rPr>
                  <a:t>Have user try out a mock prototype to test for ergonomics + usage conditions.</a:t>
                </a:r>
              </a:p>
            </p:txBody>
          </p:sp>
          <p:cxnSp>
            <p:nvCxnSpPr>
              <p:cNvPr id="51" name="Straight Arrow Connector 50">
                <a:extLst>
                  <a:ext uri="{FF2B5EF4-FFF2-40B4-BE49-F238E27FC236}">
                    <a16:creationId xmlns:a16="http://schemas.microsoft.com/office/drawing/2014/main" id="{BE61425F-5D7E-4938-33D0-61C57633CB0A}"/>
                  </a:ext>
                </a:extLst>
              </p:cNvPr>
              <p:cNvCxnSpPr/>
              <p:nvPr/>
            </p:nvCxnSpPr>
            <p:spPr>
              <a:xfrm>
                <a:off x="5499434" y="3478360"/>
                <a:ext cx="0" cy="373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6CF4B931-DF90-D445-9A63-C4EBFBA6D6DB}"/>
                </a:ext>
              </a:extLst>
            </p:cNvPr>
            <p:cNvGrpSpPr/>
            <p:nvPr/>
          </p:nvGrpSpPr>
          <p:grpSpPr>
            <a:xfrm>
              <a:off x="571425" y="4335680"/>
              <a:ext cx="6034032" cy="757805"/>
              <a:chOff x="571425" y="4126126"/>
              <a:chExt cx="6034032" cy="757805"/>
            </a:xfrm>
            <a:solidFill>
              <a:schemeClr val="accent6">
                <a:lumMod val="40000"/>
                <a:lumOff val="60000"/>
              </a:schemeClr>
            </a:solidFill>
          </p:grpSpPr>
          <p:sp>
            <p:nvSpPr>
              <p:cNvPr id="48" name="Rectangle 47">
                <a:extLst>
                  <a:ext uri="{FF2B5EF4-FFF2-40B4-BE49-F238E27FC236}">
                    <a16:creationId xmlns:a16="http://schemas.microsoft.com/office/drawing/2014/main" id="{53CB37D6-F591-C2E5-422A-8E102DD37A93}"/>
                  </a:ext>
                </a:extLst>
              </p:cNvPr>
              <p:cNvSpPr/>
              <p:nvPr/>
            </p:nvSpPr>
            <p:spPr>
              <a:xfrm>
                <a:off x="571425" y="4126126"/>
                <a:ext cx="6034032" cy="757805"/>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Chevron 48">
                <a:extLst>
                  <a:ext uri="{FF2B5EF4-FFF2-40B4-BE49-F238E27FC236}">
                    <a16:creationId xmlns:a16="http://schemas.microsoft.com/office/drawing/2014/main" id="{D8512646-D20B-43A4-6A24-AF5AB2FCC5BA}"/>
                  </a:ext>
                </a:extLst>
              </p:cNvPr>
              <p:cNvSpPr/>
              <p:nvPr/>
            </p:nvSpPr>
            <p:spPr>
              <a:xfrm>
                <a:off x="575920" y="4168171"/>
                <a:ext cx="6016971" cy="681567"/>
              </a:xfrm>
              <a:prstGeom prst="chevron">
                <a:avLst/>
              </a:prstGeom>
              <a:solidFill>
                <a:srgbClr val="CF7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Conduct user journey exploration with following objectives</a:t>
                </a:r>
                <a:r>
                  <a:rPr lang="en-US" sz="1400" dirty="0">
                    <a:solidFill>
                      <a:schemeClr val="tx1"/>
                    </a:solidFill>
                  </a:rPr>
                  <a:t>:</a:t>
                </a:r>
              </a:p>
              <a:p>
                <a:pPr algn="ctr"/>
                <a:r>
                  <a:rPr lang="en-US" sz="1150" b="1" u="sng" dirty="0">
                    <a:solidFill>
                      <a:schemeClr val="bg1">
                        <a:lumMod val="85000"/>
                      </a:schemeClr>
                    </a:solidFill>
                  </a:rPr>
                  <a:t>UR1.</a:t>
                </a:r>
                <a:r>
                  <a:rPr lang="en-US" sz="1150" dirty="0">
                    <a:solidFill>
                      <a:schemeClr val="bg1">
                        <a:lumMod val="85000"/>
                      </a:schemeClr>
                    </a:solidFill>
                  </a:rPr>
                  <a:t> Define KPIs </a:t>
                </a:r>
                <a:r>
                  <a:rPr lang="en-US" sz="1150" b="1" u="sng" dirty="0">
                    <a:solidFill>
                      <a:schemeClr val="bg1">
                        <a:lumMod val="85000"/>
                      </a:schemeClr>
                    </a:solidFill>
                  </a:rPr>
                  <a:t>UR2.</a:t>
                </a:r>
                <a:r>
                  <a:rPr lang="en-US" sz="1150" dirty="0">
                    <a:solidFill>
                      <a:schemeClr val="bg1">
                        <a:lumMod val="85000"/>
                      </a:schemeClr>
                    </a:solidFill>
                  </a:rPr>
                  <a:t> Check health/safety + data/ privacy regulation  </a:t>
                </a:r>
                <a:r>
                  <a:rPr lang="en-US" sz="1150" b="1" u="sng" dirty="0">
                    <a:solidFill>
                      <a:schemeClr val="bg1">
                        <a:lumMod val="85000"/>
                      </a:schemeClr>
                    </a:solidFill>
                  </a:rPr>
                  <a:t>UR3</a:t>
                </a:r>
                <a:r>
                  <a:rPr lang="en-US" sz="1150" dirty="0">
                    <a:solidFill>
                      <a:schemeClr val="bg1">
                        <a:lumMod val="85000"/>
                      </a:schemeClr>
                    </a:solidFill>
                  </a:rPr>
                  <a:t>. Define training </a:t>
                </a:r>
                <a:r>
                  <a:rPr lang="en-US" sz="1150" b="1" u="sng" dirty="0">
                    <a:solidFill>
                      <a:schemeClr val="bg1">
                        <a:lumMod val="85000"/>
                      </a:schemeClr>
                    </a:solidFill>
                  </a:rPr>
                  <a:t>UR4.</a:t>
                </a:r>
                <a:r>
                  <a:rPr lang="en-US" sz="1150" dirty="0">
                    <a:solidFill>
                      <a:schemeClr val="bg1">
                        <a:lumMod val="85000"/>
                      </a:schemeClr>
                    </a:solidFill>
                  </a:rPr>
                  <a:t> Survey psychological risks </a:t>
                </a:r>
                <a:r>
                  <a:rPr lang="en-US" sz="1150" b="1" u="sng" dirty="0">
                    <a:solidFill>
                      <a:schemeClr val="tx1"/>
                    </a:solidFill>
                  </a:rPr>
                  <a:t>UR5.</a:t>
                </a:r>
                <a:r>
                  <a:rPr lang="en-US" sz="1150" dirty="0">
                    <a:solidFill>
                      <a:schemeClr val="tx1"/>
                    </a:solidFill>
                  </a:rPr>
                  <a:t> Test ergonomics + usage conditions</a:t>
                </a:r>
              </a:p>
            </p:txBody>
          </p:sp>
        </p:grpSp>
      </p:grpSp>
    </p:spTree>
    <p:extLst>
      <p:ext uri="{BB962C8B-B14F-4D97-AF65-F5344CB8AC3E}">
        <p14:creationId xmlns:p14="http://schemas.microsoft.com/office/powerpoint/2010/main" val="3508603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bg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8" name="TextBox 37">
            <a:extLst>
              <a:ext uri="{FF2B5EF4-FFF2-40B4-BE49-F238E27FC236}">
                <a16:creationId xmlns:a16="http://schemas.microsoft.com/office/drawing/2014/main" id="{F58BA1A0-FE35-2A5F-6D67-119A25014328}"/>
              </a:ext>
            </a:extLst>
          </p:cNvPr>
          <p:cNvSpPr txBox="1"/>
          <p:nvPr/>
        </p:nvSpPr>
        <p:spPr>
          <a:xfrm>
            <a:off x="232362" y="380199"/>
            <a:ext cx="10365017" cy="769441"/>
          </a:xfrm>
          <a:prstGeom prst="rect">
            <a:avLst/>
          </a:prstGeom>
          <a:noFill/>
        </p:spPr>
        <p:txBody>
          <a:bodyPr wrap="none" rtlCol="0">
            <a:spAutoFit/>
          </a:bodyPr>
          <a:lstStyle/>
          <a:p>
            <a:r>
              <a:rPr lang="en-US" sz="2800" b="1" dirty="0">
                <a:solidFill>
                  <a:srgbClr val="A100FF"/>
                </a:solidFill>
              </a:rPr>
              <a:t>AR Implementation Framework (ARIF) Overview</a:t>
            </a:r>
          </a:p>
          <a:p>
            <a:r>
              <a:rPr lang="en-US" sz="1600" i="1" dirty="0"/>
              <a:t>A solution template built on existing literature to accelerate the creation of AR applications for maximized user acceptance.</a:t>
            </a:r>
          </a:p>
        </p:txBody>
      </p:sp>
      <p:sp>
        <p:nvSpPr>
          <p:cNvPr id="18" name="Rectangle 17">
            <a:extLst>
              <a:ext uri="{FF2B5EF4-FFF2-40B4-BE49-F238E27FC236}">
                <a16:creationId xmlns:a16="http://schemas.microsoft.com/office/drawing/2014/main" id="{801E518E-233E-D1F6-EC76-856B646CAD6E}"/>
              </a:ext>
            </a:extLst>
          </p:cNvPr>
          <p:cNvSpPr/>
          <p:nvPr/>
        </p:nvSpPr>
        <p:spPr>
          <a:xfrm>
            <a:off x="528204" y="1379616"/>
            <a:ext cx="6181826" cy="37858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522336" y="1127616"/>
            <a:ext cx="6187693"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2" name="Rectangle 21">
            <a:extLst>
              <a:ext uri="{FF2B5EF4-FFF2-40B4-BE49-F238E27FC236}">
                <a16:creationId xmlns:a16="http://schemas.microsoft.com/office/drawing/2014/main" id="{15B8FE6F-2BAF-7B89-A228-B0D1A3318449}"/>
              </a:ext>
            </a:extLst>
          </p:cNvPr>
          <p:cNvSpPr/>
          <p:nvPr/>
        </p:nvSpPr>
        <p:spPr>
          <a:xfrm>
            <a:off x="6748102" y="1374575"/>
            <a:ext cx="2469075" cy="3791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6748102" y="1127616"/>
            <a:ext cx="2469075"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5" name="Rectangle 24">
            <a:extLst>
              <a:ext uri="{FF2B5EF4-FFF2-40B4-BE49-F238E27FC236}">
                <a16:creationId xmlns:a16="http://schemas.microsoft.com/office/drawing/2014/main" id="{FEDA6A87-8957-B2E5-99BB-588D46C1C032}"/>
              </a:ext>
            </a:extLst>
          </p:cNvPr>
          <p:cNvSpPr/>
          <p:nvPr/>
        </p:nvSpPr>
        <p:spPr>
          <a:xfrm>
            <a:off x="9255250" y="1374575"/>
            <a:ext cx="2469075" cy="379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F1112F-905B-0ED7-30A0-46BDA2B7A494}"/>
              </a:ext>
            </a:extLst>
          </p:cNvPr>
          <p:cNvSpPr/>
          <p:nvPr/>
        </p:nvSpPr>
        <p:spPr>
          <a:xfrm>
            <a:off x="9255250" y="1127616"/>
            <a:ext cx="2461829"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a:t>
            </a:r>
          </a:p>
        </p:txBody>
      </p:sp>
      <p:sp>
        <p:nvSpPr>
          <p:cNvPr id="42" name="Rectangle 41">
            <a:extLst>
              <a:ext uri="{FF2B5EF4-FFF2-40B4-BE49-F238E27FC236}">
                <a16:creationId xmlns:a16="http://schemas.microsoft.com/office/drawing/2014/main" id="{43C24268-3A8E-05CC-82ED-DC9B9FBAC2D9}"/>
              </a:ext>
            </a:extLst>
          </p:cNvPr>
          <p:cNvSpPr/>
          <p:nvPr/>
        </p:nvSpPr>
        <p:spPr>
          <a:xfrm rot="16200000">
            <a:off x="-1544191" y="3137124"/>
            <a:ext cx="3785878" cy="270860"/>
          </a:xfrm>
          <a:prstGeom prst="rect">
            <a:avLst/>
          </a:prstGeom>
          <a:solidFill>
            <a:srgbClr val="CF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RESEARCH OUTPUT: ARIF</a:t>
            </a:r>
          </a:p>
        </p:txBody>
      </p:sp>
      <p:sp>
        <p:nvSpPr>
          <p:cNvPr id="43" name="Rectangle 42">
            <a:extLst>
              <a:ext uri="{FF2B5EF4-FFF2-40B4-BE49-F238E27FC236}">
                <a16:creationId xmlns:a16="http://schemas.microsoft.com/office/drawing/2014/main" id="{F5C9F651-A8DC-9703-5048-94871E817BDE}"/>
              </a:ext>
            </a:extLst>
          </p:cNvPr>
          <p:cNvSpPr/>
          <p:nvPr/>
        </p:nvSpPr>
        <p:spPr>
          <a:xfrm rot="16200000">
            <a:off x="-404083" y="5840055"/>
            <a:ext cx="1486800" cy="2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LITERATURE</a:t>
            </a:r>
          </a:p>
        </p:txBody>
      </p:sp>
      <p:grpSp>
        <p:nvGrpSpPr>
          <p:cNvPr id="69" name="Group 68">
            <a:extLst>
              <a:ext uri="{FF2B5EF4-FFF2-40B4-BE49-F238E27FC236}">
                <a16:creationId xmlns:a16="http://schemas.microsoft.com/office/drawing/2014/main" id="{CBC27083-B948-2883-AA1E-DC736CD94CAE}"/>
              </a:ext>
            </a:extLst>
          </p:cNvPr>
          <p:cNvGrpSpPr/>
          <p:nvPr/>
        </p:nvGrpSpPr>
        <p:grpSpPr>
          <a:xfrm>
            <a:off x="571425" y="1442862"/>
            <a:ext cx="6034031" cy="735189"/>
            <a:chOff x="719876" y="1633971"/>
            <a:chExt cx="5877204" cy="651239"/>
          </a:xfrm>
        </p:grpSpPr>
        <p:sp>
          <p:nvSpPr>
            <p:cNvPr id="60" name="Rectangle 59">
              <a:extLst>
                <a:ext uri="{FF2B5EF4-FFF2-40B4-BE49-F238E27FC236}">
                  <a16:creationId xmlns:a16="http://schemas.microsoft.com/office/drawing/2014/main" id="{00187A11-B4F4-06CE-1A57-5C9CD7C22B90}"/>
                </a:ext>
              </a:extLst>
            </p:cNvPr>
            <p:cNvSpPr/>
            <p:nvPr/>
          </p:nvSpPr>
          <p:spPr>
            <a:xfrm>
              <a:off x="719876" y="1633971"/>
              <a:ext cx="5877204"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04D56DC1-87F4-6660-9A7F-33AA353D0A47}"/>
                </a:ext>
              </a:extLst>
            </p:cNvPr>
            <p:cNvGrpSpPr/>
            <p:nvPr/>
          </p:nvGrpSpPr>
          <p:grpSpPr>
            <a:xfrm>
              <a:off x="820839" y="1707051"/>
              <a:ext cx="5765437" cy="518401"/>
              <a:chOff x="916532" y="1657999"/>
              <a:chExt cx="5765437" cy="518401"/>
            </a:xfrm>
          </p:grpSpPr>
          <p:sp>
            <p:nvSpPr>
              <p:cNvPr id="27" name="Arrow: Pentagon 26">
                <a:extLst>
                  <a:ext uri="{FF2B5EF4-FFF2-40B4-BE49-F238E27FC236}">
                    <a16:creationId xmlns:a16="http://schemas.microsoft.com/office/drawing/2014/main" id="{35ECA967-AEA1-276D-D6A6-AAC1D22EC165}"/>
                  </a:ext>
                </a:extLst>
              </p:cNvPr>
              <p:cNvSpPr/>
              <p:nvPr/>
            </p:nvSpPr>
            <p:spPr>
              <a:xfrm>
                <a:off x="916532" y="1658000"/>
                <a:ext cx="1855342" cy="5184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process suitability for AR</a:t>
                </a:r>
              </a:p>
            </p:txBody>
          </p:sp>
          <p:sp>
            <p:nvSpPr>
              <p:cNvPr id="28" name="Arrow: Chevron 27">
                <a:extLst>
                  <a:ext uri="{FF2B5EF4-FFF2-40B4-BE49-F238E27FC236}">
                    <a16:creationId xmlns:a16="http://schemas.microsoft.com/office/drawing/2014/main" id="{B341FA46-D963-931A-5C26-947B59F47977}"/>
                  </a:ext>
                </a:extLst>
              </p:cNvPr>
              <p:cNvSpPr/>
              <p:nvPr/>
            </p:nvSpPr>
            <p:spPr>
              <a:xfrm>
                <a:off x="2640898" y="1657999"/>
                <a:ext cx="2145446"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platform suitability:</a:t>
                </a:r>
              </a:p>
              <a:p>
                <a:pPr algn="ctr"/>
                <a:r>
                  <a:rPr lang="en-US" sz="700" dirty="0">
                    <a:solidFill>
                      <a:schemeClr val="tx1"/>
                    </a:solidFill>
                  </a:rPr>
                  <a:t>web AR vs. native AR vs. AR on headset</a:t>
                </a:r>
                <a:endParaRPr lang="en-US" sz="1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4653934" y="1658000"/>
                <a:ext cx="2028035"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dev. tool suitability</a:t>
                </a:r>
              </a:p>
            </p:txBody>
          </p:sp>
        </p:grpSp>
      </p:grpSp>
      <p:sp>
        <p:nvSpPr>
          <p:cNvPr id="44" name="Rectangle 43">
            <a:extLst>
              <a:ext uri="{FF2B5EF4-FFF2-40B4-BE49-F238E27FC236}">
                <a16:creationId xmlns:a16="http://schemas.microsoft.com/office/drawing/2014/main" id="{C11123E4-EE87-4798-AF31-4978B9459386}"/>
              </a:ext>
            </a:extLst>
          </p:cNvPr>
          <p:cNvSpPr/>
          <p:nvPr/>
        </p:nvSpPr>
        <p:spPr>
          <a:xfrm>
            <a:off x="528205" y="5222655"/>
            <a:ext cx="6181825" cy="1478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89D8F26-1F19-2924-5984-68ADDF5E43F0}"/>
              </a:ext>
            </a:extLst>
          </p:cNvPr>
          <p:cNvSpPr/>
          <p:nvPr/>
        </p:nvSpPr>
        <p:spPr>
          <a:xfrm>
            <a:off x="568964" y="5268979"/>
            <a:ext cx="1997088" cy="6512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CF9B69C-B638-ED07-C3D4-929A477943F9}"/>
              </a:ext>
            </a:extLst>
          </p:cNvPr>
          <p:cNvSpPr/>
          <p:nvPr/>
        </p:nvSpPr>
        <p:spPr>
          <a:xfrm>
            <a:off x="6748102" y="5215045"/>
            <a:ext cx="2469600" cy="1486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9E6C18-3B55-7841-E0F4-6F7FD2A771D0}"/>
              </a:ext>
            </a:extLst>
          </p:cNvPr>
          <p:cNvSpPr/>
          <p:nvPr/>
        </p:nvSpPr>
        <p:spPr>
          <a:xfrm>
            <a:off x="9255250" y="5222767"/>
            <a:ext cx="2469600" cy="14788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924FFE-12F5-95B4-7FCE-B2FDE062A514}"/>
              </a:ext>
            </a:extLst>
          </p:cNvPr>
          <p:cNvSpPr/>
          <p:nvPr/>
        </p:nvSpPr>
        <p:spPr>
          <a:xfrm>
            <a:off x="5074132" y="5287056"/>
            <a:ext cx="1520232" cy="65123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31A33DF-8B27-9D34-A901-E2AB717E7706}"/>
              </a:ext>
            </a:extLst>
          </p:cNvPr>
          <p:cNvSpPr/>
          <p:nvPr/>
        </p:nvSpPr>
        <p:spPr>
          <a:xfrm>
            <a:off x="5167361" y="5350084"/>
            <a:ext cx="1339206"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Success factors for AR adoption</a:t>
            </a:r>
          </a:p>
        </p:txBody>
      </p:sp>
      <p:sp>
        <p:nvSpPr>
          <p:cNvPr id="53" name="Rectangle 52">
            <a:extLst>
              <a:ext uri="{FF2B5EF4-FFF2-40B4-BE49-F238E27FC236}">
                <a16:creationId xmlns:a16="http://schemas.microsoft.com/office/drawing/2014/main" id="{A014207B-317D-6ECF-52D8-C94348AFF07D}"/>
              </a:ext>
            </a:extLst>
          </p:cNvPr>
          <p:cNvSpPr/>
          <p:nvPr/>
        </p:nvSpPr>
        <p:spPr>
          <a:xfrm>
            <a:off x="681713" y="5336164"/>
            <a:ext cx="177159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 use cases &gt; No design process</a:t>
            </a:r>
          </a:p>
        </p:txBody>
      </p:sp>
      <p:sp>
        <p:nvSpPr>
          <p:cNvPr id="59" name="Rectangle 58">
            <a:extLst>
              <a:ext uri="{FF2B5EF4-FFF2-40B4-BE49-F238E27FC236}">
                <a16:creationId xmlns:a16="http://schemas.microsoft.com/office/drawing/2014/main" id="{A6BB8873-7B6C-37F8-58C5-B36994C77E14}"/>
              </a:ext>
            </a:extLst>
          </p:cNvPr>
          <p:cNvSpPr/>
          <p:nvPr/>
        </p:nvSpPr>
        <p:spPr>
          <a:xfrm>
            <a:off x="568964" y="5971997"/>
            <a:ext cx="6036709"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3E676DB-338B-15F4-5840-9AC17ABA7264}"/>
              </a:ext>
            </a:extLst>
          </p:cNvPr>
          <p:cNvSpPr/>
          <p:nvPr/>
        </p:nvSpPr>
        <p:spPr>
          <a:xfrm>
            <a:off x="666746" y="6038899"/>
            <a:ext cx="3100041"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Select process &gt; No concrete guidance for process selection</a:t>
            </a:r>
          </a:p>
        </p:txBody>
      </p:sp>
      <p:sp>
        <p:nvSpPr>
          <p:cNvPr id="55" name="Rectangle 54">
            <a:extLst>
              <a:ext uri="{FF2B5EF4-FFF2-40B4-BE49-F238E27FC236}">
                <a16:creationId xmlns:a16="http://schemas.microsoft.com/office/drawing/2014/main" id="{AA472B48-9230-6480-ADF0-DBC2FFA2DCE0}"/>
              </a:ext>
            </a:extLst>
          </p:cNvPr>
          <p:cNvSpPr/>
          <p:nvPr/>
        </p:nvSpPr>
        <p:spPr>
          <a:xfrm>
            <a:off x="3891510" y="6038899"/>
            <a:ext cx="2628000"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 Select technology &gt; No selection criteria</a:t>
            </a:r>
          </a:p>
        </p:txBody>
      </p:sp>
      <p:sp>
        <p:nvSpPr>
          <p:cNvPr id="77" name="Rectangle 76">
            <a:extLst>
              <a:ext uri="{FF2B5EF4-FFF2-40B4-BE49-F238E27FC236}">
                <a16:creationId xmlns:a16="http://schemas.microsoft.com/office/drawing/2014/main" id="{A04BF820-F02C-01D7-8FF3-011DE1590570}"/>
              </a:ext>
            </a:extLst>
          </p:cNvPr>
          <p:cNvSpPr/>
          <p:nvPr/>
        </p:nvSpPr>
        <p:spPr>
          <a:xfrm>
            <a:off x="6851749" y="5285128"/>
            <a:ext cx="4796231" cy="1338107"/>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788AD42-6B35-BF4D-D942-B70993594F3A}"/>
              </a:ext>
            </a:extLst>
          </p:cNvPr>
          <p:cNvSpPr/>
          <p:nvPr/>
        </p:nvSpPr>
        <p:spPr>
          <a:xfrm>
            <a:off x="6949534" y="6038899"/>
            <a:ext cx="4597424"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Implement AR solution using external/ in-house capabilities &gt; No technical guidance</a:t>
            </a:r>
          </a:p>
        </p:txBody>
      </p:sp>
      <p:sp>
        <p:nvSpPr>
          <p:cNvPr id="58" name="Rectangle 57">
            <a:extLst>
              <a:ext uri="{FF2B5EF4-FFF2-40B4-BE49-F238E27FC236}">
                <a16:creationId xmlns:a16="http://schemas.microsoft.com/office/drawing/2014/main" id="{FE02B64F-B9A8-0884-7400-C721D2759BE8}"/>
              </a:ext>
            </a:extLst>
          </p:cNvPr>
          <p:cNvSpPr/>
          <p:nvPr/>
        </p:nvSpPr>
        <p:spPr>
          <a:xfrm>
            <a:off x="6941708" y="5346078"/>
            <a:ext cx="460525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Abundant research on native AR + AR on headset, but limited on web AR</a:t>
            </a:r>
          </a:p>
        </p:txBody>
      </p:sp>
      <p:grpSp>
        <p:nvGrpSpPr>
          <p:cNvPr id="64" name="Group 63">
            <a:extLst>
              <a:ext uri="{FF2B5EF4-FFF2-40B4-BE49-F238E27FC236}">
                <a16:creationId xmlns:a16="http://schemas.microsoft.com/office/drawing/2014/main" id="{B4052223-B045-E33F-7A5C-D51805CE5FD9}"/>
              </a:ext>
            </a:extLst>
          </p:cNvPr>
          <p:cNvGrpSpPr/>
          <p:nvPr/>
        </p:nvGrpSpPr>
        <p:grpSpPr>
          <a:xfrm>
            <a:off x="575463" y="2199083"/>
            <a:ext cx="1865521" cy="2034257"/>
            <a:chOff x="750833" y="2311987"/>
            <a:chExt cx="1807130" cy="1857066"/>
          </a:xfrm>
        </p:grpSpPr>
        <p:sp>
          <p:nvSpPr>
            <p:cNvPr id="63" name="Rectangle 62">
              <a:extLst>
                <a:ext uri="{FF2B5EF4-FFF2-40B4-BE49-F238E27FC236}">
                  <a16:creationId xmlns:a16="http://schemas.microsoft.com/office/drawing/2014/main" id="{314A3CCD-FE35-10B4-D004-18A72184FACD}"/>
                </a:ext>
              </a:extLst>
            </p:cNvPr>
            <p:cNvSpPr/>
            <p:nvPr/>
          </p:nvSpPr>
          <p:spPr>
            <a:xfrm>
              <a:off x="751276" y="2329154"/>
              <a:ext cx="1792998" cy="18398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8611AC0-AC13-CE23-8377-32F5B3DD36CF}"/>
                </a:ext>
              </a:extLst>
            </p:cNvPr>
            <p:cNvSpPr txBox="1"/>
            <p:nvPr/>
          </p:nvSpPr>
          <p:spPr>
            <a:xfrm flipH="1">
              <a:off x="750833" y="2311987"/>
              <a:ext cx="1807130" cy="1699857"/>
            </a:xfrm>
            <a:prstGeom prst="rect">
              <a:avLst/>
            </a:prstGeom>
            <a:noFill/>
          </p:spPr>
          <p:txBody>
            <a:bodyPr wrap="square" rtlCol="0">
              <a:spAutoFit/>
            </a:bodyPr>
            <a:lstStyle/>
            <a:p>
              <a:r>
                <a:rPr lang="en-US" sz="1150" b="1" dirty="0"/>
                <a:t>Process characteristics (synthesized from 82 use cases reviewed):</a:t>
              </a:r>
            </a:p>
            <a:p>
              <a:r>
                <a:rPr lang="en-US" sz="1150" b="1" u="sng" dirty="0"/>
                <a:t>PC1.</a:t>
              </a:r>
              <a:r>
                <a:rPr lang="en-US" sz="1150" dirty="0"/>
                <a:t> Information enriching</a:t>
              </a:r>
            </a:p>
            <a:p>
              <a:r>
                <a:rPr lang="en-US" sz="1150" b="1" u="sng" dirty="0"/>
                <a:t>PC2.</a:t>
              </a:r>
              <a:r>
                <a:rPr lang="en-US" sz="1150" dirty="0"/>
                <a:t> Work instructions</a:t>
              </a:r>
            </a:p>
            <a:p>
              <a:r>
                <a:rPr lang="en-US" sz="1150" b="1" dirty="0"/>
                <a:t>PC3.</a:t>
              </a:r>
              <a:r>
                <a:rPr lang="en-US" sz="1150" dirty="0"/>
                <a:t> Navigation</a:t>
              </a:r>
            </a:p>
            <a:p>
              <a:r>
                <a:rPr lang="en-US" sz="1150" b="1" u="sng" dirty="0"/>
                <a:t>PC4.</a:t>
              </a:r>
              <a:r>
                <a:rPr lang="en-US" sz="1150" dirty="0"/>
                <a:t> Collaboration</a:t>
              </a:r>
            </a:p>
            <a:p>
              <a:r>
                <a:rPr lang="en-US" sz="1150" b="1" u="sng" dirty="0"/>
                <a:t>PC5.</a:t>
              </a:r>
              <a:r>
                <a:rPr lang="en-US" sz="1150" dirty="0"/>
                <a:t> Hard-to-simulate environment</a:t>
              </a:r>
            </a:p>
            <a:p>
              <a:r>
                <a:rPr lang="en-US" sz="1150" b="1" u="sng" dirty="0"/>
                <a:t>PC6.</a:t>
              </a:r>
              <a:r>
                <a:rPr lang="en-US" sz="1150" dirty="0"/>
                <a:t> Hand-free control</a:t>
              </a:r>
            </a:p>
          </p:txBody>
        </p:sp>
      </p:grpSp>
      <p:sp>
        <p:nvSpPr>
          <p:cNvPr id="68" name="Rectangle 67">
            <a:extLst>
              <a:ext uri="{FF2B5EF4-FFF2-40B4-BE49-F238E27FC236}">
                <a16:creationId xmlns:a16="http://schemas.microsoft.com/office/drawing/2014/main" id="{E34388FA-DB4C-31A4-3E45-34984A301583}"/>
              </a:ext>
            </a:extLst>
          </p:cNvPr>
          <p:cNvSpPr/>
          <p:nvPr/>
        </p:nvSpPr>
        <p:spPr>
          <a:xfrm>
            <a:off x="2642922" y="5338583"/>
            <a:ext cx="2343967"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Technical specifications of different AR platforms + tools &gt; Too much into the weeds</a:t>
            </a:r>
          </a:p>
        </p:txBody>
      </p:sp>
      <p:sp>
        <p:nvSpPr>
          <p:cNvPr id="80" name="Rectangle 79">
            <a:extLst>
              <a:ext uri="{FF2B5EF4-FFF2-40B4-BE49-F238E27FC236}">
                <a16:creationId xmlns:a16="http://schemas.microsoft.com/office/drawing/2014/main" id="{6E3C67C1-3F3A-D600-CDD4-8689640843E1}"/>
              </a:ext>
            </a:extLst>
          </p:cNvPr>
          <p:cNvSpPr/>
          <p:nvPr/>
        </p:nvSpPr>
        <p:spPr>
          <a:xfrm>
            <a:off x="6833906" y="1439458"/>
            <a:ext cx="4810363" cy="73647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Pentagon 74">
            <a:extLst>
              <a:ext uri="{FF2B5EF4-FFF2-40B4-BE49-F238E27FC236}">
                <a16:creationId xmlns:a16="http://schemas.microsoft.com/office/drawing/2014/main" id="{02CA2B4F-02AA-EB06-9A24-05C224127603}"/>
              </a:ext>
            </a:extLst>
          </p:cNvPr>
          <p:cNvSpPr/>
          <p:nvPr/>
        </p:nvSpPr>
        <p:spPr>
          <a:xfrm>
            <a:off x="9302981" y="1525363"/>
            <a:ext cx="2285283"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Deploy AR app using cloud resources</a:t>
            </a:r>
          </a:p>
        </p:txBody>
      </p:sp>
      <p:sp>
        <p:nvSpPr>
          <p:cNvPr id="78" name="Arrow: Pentagon 77">
            <a:extLst>
              <a:ext uri="{FF2B5EF4-FFF2-40B4-BE49-F238E27FC236}">
                <a16:creationId xmlns:a16="http://schemas.microsoft.com/office/drawing/2014/main" id="{47DC3520-8266-B596-7203-D1117C3288B1}"/>
              </a:ext>
            </a:extLst>
          </p:cNvPr>
          <p:cNvSpPr/>
          <p:nvPr/>
        </p:nvSpPr>
        <p:spPr>
          <a:xfrm>
            <a:off x="6940607" y="1525363"/>
            <a:ext cx="2206426"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 AR app using the selected AR dev. tools</a:t>
            </a:r>
          </a:p>
        </p:txBody>
      </p:sp>
      <p:sp>
        <p:nvSpPr>
          <p:cNvPr id="4" name="Rectangle 3">
            <a:extLst>
              <a:ext uri="{FF2B5EF4-FFF2-40B4-BE49-F238E27FC236}">
                <a16:creationId xmlns:a16="http://schemas.microsoft.com/office/drawing/2014/main" id="{41EBD190-25B6-18CE-12A0-7424A0E7B72F}"/>
              </a:ext>
            </a:extLst>
          </p:cNvPr>
          <p:cNvSpPr/>
          <p:nvPr/>
        </p:nvSpPr>
        <p:spPr>
          <a:xfrm>
            <a:off x="190994" y="1113851"/>
            <a:ext cx="11592921" cy="5573361"/>
          </a:xfrm>
          <a:prstGeom prst="rect">
            <a:avLst/>
          </a:prstGeom>
          <a:solidFill>
            <a:schemeClr val="bg2">
              <a:lumMod val="10000"/>
              <a:alpha val="50000"/>
            </a:schemeClr>
          </a:solidFill>
          <a:ln w="38100">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7C203B0F-3B69-3E60-6A6D-0BE756E40892}"/>
              </a:ext>
            </a:extLst>
          </p:cNvPr>
          <p:cNvGrpSpPr/>
          <p:nvPr/>
        </p:nvGrpSpPr>
        <p:grpSpPr>
          <a:xfrm>
            <a:off x="1844397" y="1525363"/>
            <a:ext cx="7305895" cy="3729890"/>
            <a:chOff x="1844397" y="1525363"/>
            <a:chExt cx="7305895" cy="3729890"/>
          </a:xfrm>
        </p:grpSpPr>
        <p:grpSp>
          <p:nvGrpSpPr>
            <p:cNvPr id="81" name="Group 80">
              <a:extLst>
                <a:ext uri="{FF2B5EF4-FFF2-40B4-BE49-F238E27FC236}">
                  <a16:creationId xmlns:a16="http://schemas.microsoft.com/office/drawing/2014/main" id="{20EF5701-409A-E341-F6A8-CD4197F9CCFE}"/>
                </a:ext>
              </a:extLst>
            </p:cNvPr>
            <p:cNvGrpSpPr/>
            <p:nvPr/>
          </p:nvGrpSpPr>
          <p:grpSpPr>
            <a:xfrm>
              <a:off x="1844397" y="1525363"/>
              <a:ext cx="7305895" cy="3729890"/>
              <a:chOff x="1844397" y="1525363"/>
              <a:chExt cx="7305895" cy="3729890"/>
            </a:xfrm>
          </p:grpSpPr>
          <p:sp>
            <p:nvSpPr>
              <p:cNvPr id="72" name="Speech Bubble: Rectangle 12">
                <a:extLst>
                  <a:ext uri="{FF2B5EF4-FFF2-40B4-BE49-F238E27FC236}">
                    <a16:creationId xmlns:a16="http://schemas.microsoft.com/office/drawing/2014/main" id="{F197646B-20D7-04A3-B9B4-CFADCD64E368}"/>
                  </a:ext>
                </a:extLst>
              </p:cNvPr>
              <p:cNvSpPr/>
              <p:nvPr/>
            </p:nvSpPr>
            <p:spPr>
              <a:xfrm>
                <a:off x="1844397" y="3312464"/>
                <a:ext cx="4844115" cy="1942789"/>
              </a:xfrm>
              <a:custGeom>
                <a:avLst/>
                <a:gdLst>
                  <a:gd name="connsiteX0" fmla="*/ 0 w 6719888"/>
                  <a:gd name="connsiteY0" fmla="*/ 0 h 2370133"/>
                  <a:gd name="connsiteX1" fmla="*/ 1119981 w 6719888"/>
                  <a:gd name="connsiteY1" fmla="*/ 0 h 2370133"/>
                  <a:gd name="connsiteX2" fmla="*/ 1119981 w 6719888"/>
                  <a:gd name="connsiteY2" fmla="*/ 0 h 2370133"/>
                  <a:gd name="connsiteX3" fmla="*/ 2799953 w 6719888"/>
                  <a:gd name="connsiteY3" fmla="*/ 0 h 2370133"/>
                  <a:gd name="connsiteX4" fmla="*/ 6719888 w 6719888"/>
                  <a:gd name="connsiteY4" fmla="*/ 0 h 2370133"/>
                  <a:gd name="connsiteX5" fmla="*/ 6719888 w 6719888"/>
                  <a:gd name="connsiteY5" fmla="*/ 1382578 h 2370133"/>
                  <a:gd name="connsiteX6" fmla="*/ 6719888 w 6719888"/>
                  <a:gd name="connsiteY6" fmla="*/ 1382578 h 2370133"/>
                  <a:gd name="connsiteX7" fmla="*/ 6719888 w 6719888"/>
                  <a:gd name="connsiteY7" fmla="*/ 1975111 h 2370133"/>
                  <a:gd name="connsiteX8" fmla="*/ 6719888 w 6719888"/>
                  <a:gd name="connsiteY8" fmla="*/ 2370133 h 2370133"/>
                  <a:gd name="connsiteX9" fmla="*/ 2799953 w 6719888"/>
                  <a:gd name="connsiteY9" fmla="*/ 2370133 h 2370133"/>
                  <a:gd name="connsiteX10" fmla="*/ 1959990 w 6719888"/>
                  <a:gd name="connsiteY10" fmla="*/ 2666400 h 2370133"/>
                  <a:gd name="connsiteX11" fmla="*/ 1119981 w 6719888"/>
                  <a:gd name="connsiteY11" fmla="*/ 2370133 h 2370133"/>
                  <a:gd name="connsiteX12" fmla="*/ 0 w 6719888"/>
                  <a:gd name="connsiteY12" fmla="*/ 2370133 h 2370133"/>
                  <a:gd name="connsiteX13" fmla="*/ 0 w 6719888"/>
                  <a:gd name="connsiteY13" fmla="*/ 1975111 h 2370133"/>
                  <a:gd name="connsiteX14" fmla="*/ 0 w 6719888"/>
                  <a:gd name="connsiteY14" fmla="*/ 1382578 h 2370133"/>
                  <a:gd name="connsiteX15" fmla="*/ 0 w 6719888"/>
                  <a:gd name="connsiteY15" fmla="*/ 1382578 h 2370133"/>
                  <a:gd name="connsiteX16" fmla="*/ 0 w 6719888"/>
                  <a:gd name="connsiteY16" fmla="*/ 0 h 2370133"/>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2799953 w 6719888"/>
                  <a:gd name="connsiteY9" fmla="*/ 2370133 h 2666400"/>
                  <a:gd name="connsiteX10" fmla="*/ 1959990 w 6719888"/>
                  <a:gd name="connsiteY10" fmla="*/ 2666400 h 2666400"/>
                  <a:gd name="connsiteX11" fmla="*/ 1762919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2314178 w 6719888"/>
                  <a:gd name="connsiteY9" fmla="*/ 2370133 h 2666400"/>
                  <a:gd name="connsiteX10" fmla="*/ 1959990 w 6719888"/>
                  <a:gd name="connsiteY10" fmla="*/ 2666400 h 2666400"/>
                  <a:gd name="connsiteX11" fmla="*/ 1762919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6146046 w 6719888"/>
                  <a:gd name="connsiteY9" fmla="*/ 2377208 h 2666400"/>
                  <a:gd name="connsiteX10" fmla="*/ 1959990 w 6719888"/>
                  <a:gd name="connsiteY10" fmla="*/ 2666400 h 2666400"/>
                  <a:gd name="connsiteX11" fmla="*/ 1762919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6146046 w 6719888"/>
                  <a:gd name="connsiteY9" fmla="*/ 2377208 h 2666400"/>
                  <a:gd name="connsiteX10" fmla="*/ 1959990 w 6719888"/>
                  <a:gd name="connsiteY10" fmla="*/ 2666400 h 2666400"/>
                  <a:gd name="connsiteX11" fmla="*/ 5773166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 name="connsiteX0" fmla="*/ 0 w 6719888"/>
                  <a:gd name="connsiteY0" fmla="*/ 0 h 4187289"/>
                  <a:gd name="connsiteX1" fmla="*/ 1119981 w 6719888"/>
                  <a:gd name="connsiteY1" fmla="*/ 0 h 4187289"/>
                  <a:gd name="connsiteX2" fmla="*/ 1119981 w 6719888"/>
                  <a:gd name="connsiteY2" fmla="*/ 0 h 4187289"/>
                  <a:gd name="connsiteX3" fmla="*/ 2799953 w 6719888"/>
                  <a:gd name="connsiteY3" fmla="*/ 0 h 4187289"/>
                  <a:gd name="connsiteX4" fmla="*/ 6719888 w 6719888"/>
                  <a:gd name="connsiteY4" fmla="*/ 0 h 4187289"/>
                  <a:gd name="connsiteX5" fmla="*/ 6719888 w 6719888"/>
                  <a:gd name="connsiteY5" fmla="*/ 1382578 h 4187289"/>
                  <a:gd name="connsiteX6" fmla="*/ 6719888 w 6719888"/>
                  <a:gd name="connsiteY6" fmla="*/ 1382578 h 4187289"/>
                  <a:gd name="connsiteX7" fmla="*/ 6719888 w 6719888"/>
                  <a:gd name="connsiteY7" fmla="*/ 1975111 h 4187289"/>
                  <a:gd name="connsiteX8" fmla="*/ 6719888 w 6719888"/>
                  <a:gd name="connsiteY8" fmla="*/ 2370133 h 4187289"/>
                  <a:gd name="connsiteX9" fmla="*/ 6146046 w 6719888"/>
                  <a:gd name="connsiteY9" fmla="*/ 2377208 h 4187289"/>
                  <a:gd name="connsiteX10" fmla="*/ 6221292 w 6719888"/>
                  <a:gd name="connsiteY10" fmla="*/ 4187289 h 4187289"/>
                  <a:gd name="connsiteX11" fmla="*/ 5773166 w 6719888"/>
                  <a:gd name="connsiteY11" fmla="*/ 2360608 h 4187289"/>
                  <a:gd name="connsiteX12" fmla="*/ 0 w 6719888"/>
                  <a:gd name="connsiteY12" fmla="*/ 2370133 h 4187289"/>
                  <a:gd name="connsiteX13" fmla="*/ 0 w 6719888"/>
                  <a:gd name="connsiteY13" fmla="*/ 1975111 h 4187289"/>
                  <a:gd name="connsiteX14" fmla="*/ 0 w 6719888"/>
                  <a:gd name="connsiteY14" fmla="*/ 1382578 h 4187289"/>
                  <a:gd name="connsiteX15" fmla="*/ 0 w 6719888"/>
                  <a:gd name="connsiteY15" fmla="*/ 1382578 h 4187289"/>
                  <a:gd name="connsiteX16" fmla="*/ 0 w 6719888"/>
                  <a:gd name="connsiteY16" fmla="*/ 0 h 4187289"/>
                  <a:gd name="connsiteX0" fmla="*/ 0 w 6719888"/>
                  <a:gd name="connsiteY0" fmla="*/ 0 h 2885690"/>
                  <a:gd name="connsiteX1" fmla="*/ 1119981 w 6719888"/>
                  <a:gd name="connsiteY1" fmla="*/ 0 h 2885690"/>
                  <a:gd name="connsiteX2" fmla="*/ 1119981 w 6719888"/>
                  <a:gd name="connsiteY2" fmla="*/ 0 h 2885690"/>
                  <a:gd name="connsiteX3" fmla="*/ 2799953 w 6719888"/>
                  <a:gd name="connsiteY3" fmla="*/ 0 h 2885690"/>
                  <a:gd name="connsiteX4" fmla="*/ 6719888 w 6719888"/>
                  <a:gd name="connsiteY4" fmla="*/ 0 h 2885690"/>
                  <a:gd name="connsiteX5" fmla="*/ 6719888 w 6719888"/>
                  <a:gd name="connsiteY5" fmla="*/ 1382578 h 2885690"/>
                  <a:gd name="connsiteX6" fmla="*/ 6719888 w 6719888"/>
                  <a:gd name="connsiteY6" fmla="*/ 1382578 h 2885690"/>
                  <a:gd name="connsiteX7" fmla="*/ 6719888 w 6719888"/>
                  <a:gd name="connsiteY7" fmla="*/ 1975111 h 2885690"/>
                  <a:gd name="connsiteX8" fmla="*/ 6719888 w 6719888"/>
                  <a:gd name="connsiteY8" fmla="*/ 2370133 h 2885690"/>
                  <a:gd name="connsiteX9" fmla="*/ 6146046 w 6719888"/>
                  <a:gd name="connsiteY9" fmla="*/ 2377208 h 2885690"/>
                  <a:gd name="connsiteX10" fmla="*/ 6115585 w 6719888"/>
                  <a:gd name="connsiteY10" fmla="*/ 2885690 h 2885690"/>
                  <a:gd name="connsiteX11" fmla="*/ 5773166 w 6719888"/>
                  <a:gd name="connsiteY11" fmla="*/ 2360608 h 2885690"/>
                  <a:gd name="connsiteX12" fmla="*/ 0 w 6719888"/>
                  <a:gd name="connsiteY12" fmla="*/ 2370133 h 2885690"/>
                  <a:gd name="connsiteX13" fmla="*/ 0 w 6719888"/>
                  <a:gd name="connsiteY13" fmla="*/ 1975111 h 2885690"/>
                  <a:gd name="connsiteX14" fmla="*/ 0 w 6719888"/>
                  <a:gd name="connsiteY14" fmla="*/ 1382578 h 2885690"/>
                  <a:gd name="connsiteX15" fmla="*/ 0 w 6719888"/>
                  <a:gd name="connsiteY15" fmla="*/ 1382578 h 2885690"/>
                  <a:gd name="connsiteX16" fmla="*/ 0 w 6719888"/>
                  <a:gd name="connsiteY16" fmla="*/ 0 h 288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19888" h="2885690">
                    <a:moveTo>
                      <a:pt x="0" y="0"/>
                    </a:moveTo>
                    <a:lnTo>
                      <a:pt x="1119981" y="0"/>
                    </a:lnTo>
                    <a:lnTo>
                      <a:pt x="1119981" y="0"/>
                    </a:lnTo>
                    <a:lnTo>
                      <a:pt x="2799953" y="0"/>
                    </a:lnTo>
                    <a:lnTo>
                      <a:pt x="6719888" y="0"/>
                    </a:lnTo>
                    <a:lnTo>
                      <a:pt x="6719888" y="1382578"/>
                    </a:lnTo>
                    <a:lnTo>
                      <a:pt x="6719888" y="1382578"/>
                    </a:lnTo>
                    <a:lnTo>
                      <a:pt x="6719888" y="1975111"/>
                    </a:lnTo>
                    <a:lnTo>
                      <a:pt x="6719888" y="2370133"/>
                    </a:lnTo>
                    <a:lnTo>
                      <a:pt x="6146046" y="2377208"/>
                    </a:lnTo>
                    <a:lnTo>
                      <a:pt x="6115585" y="2885690"/>
                    </a:lnTo>
                    <a:lnTo>
                      <a:pt x="5773166" y="2360608"/>
                    </a:lnTo>
                    <a:lnTo>
                      <a:pt x="0" y="2370133"/>
                    </a:lnTo>
                    <a:lnTo>
                      <a:pt x="0" y="1975111"/>
                    </a:lnTo>
                    <a:lnTo>
                      <a:pt x="0" y="1382578"/>
                    </a:lnTo>
                    <a:lnTo>
                      <a:pt x="0" y="1382578"/>
                    </a:lnTo>
                    <a:lnTo>
                      <a:pt x="0" y="0"/>
                    </a:lnTo>
                    <a:close/>
                  </a:path>
                </a:pathLst>
              </a:cu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Success factor:</a:t>
                </a:r>
                <a:r>
                  <a:rPr lang="en-US" sz="1400" dirty="0">
                    <a:solidFill>
                      <a:schemeClr val="tx1"/>
                    </a:solidFill>
                  </a:rPr>
                  <a:t> Implementation cost of AR solutions.</a:t>
                </a:r>
              </a:p>
              <a:p>
                <a:endParaRPr lang="en-US" sz="1400" dirty="0">
                  <a:solidFill>
                    <a:schemeClr val="tx1"/>
                  </a:solidFill>
                </a:endParaRPr>
              </a:p>
              <a:p>
                <a:r>
                  <a:rPr lang="en-US" sz="1400" b="1" dirty="0">
                    <a:solidFill>
                      <a:schemeClr val="tx1"/>
                    </a:solidFill>
                  </a:rPr>
                  <a:t>High-level requirement (Develop):</a:t>
                </a:r>
                <a:r>
                  <a:rPr lang="en-US" sz="1400" dirty="0">
                    <a:solidFill>
                      <a:schemeClr val="tx1"/>
                    </a:solidFill>
                  </a:rPr>
                  <a:t> Flexible architecture for maintainability, agility and time-to-market.</a:t>
                </a:r>
              </a:p>
              <a:p>
                <a:endParaRPr lang="en-US" sz="1400" dirty="0">
                  <a:solidFill>
                    <a:schemeClr val="tx1"/>
                  </a:solidFill>
                </a:endParaRPr>
              </a:p>
              <a:p>
                <a:r>
                  <a:rPr lang="en-US" sz="1400" b="1" dirty="0">
                    <a:solidFill>
                      <a:schemeClr val="tx1"/>
                    </a:solidFill>
                  </a:rPr>
                  <a:t>Low-level requirement:</a:t>
                </a:r>
                <a:r>
                  <a:rPr lang="en-US" sz="1400" dirty="0">
                    <a:solidFill>
                      <a:schemeClr val="tx1"/>
                    </a:solidFill>
                  </a:rPr>
                  <a:t> Microservice architecture + Agile development.</a:t>
                </a:r>
              </a:p>
              <a:p>
                <a:endParaRPr lang="en-US" sz="1400" dirty="0">
                  <a:solidFill>
                    <a:schemeClr val="tx1"/>
                  </a:solidFill>
                </a:endParaRPr>
              </a:p>
              <a:p>
                <a:endParaRPr lang="en-US" sz="1400" dirty="0">
                  <a:solidFill>
                    <a:schemeClr val="tx1"/>
                  </a:solidFill>
                </a:endParaRPr>
              </a:p>
            </p:txBody>
          </p:sp>
          <p:sp>
            <p:nvSpPr>
              <p:cNvPr id="73" name="Arrow: Pentagon 72">
                <a:extLst>
                  <a:ext uri="{FF2B5EF4-FFF2-40B4-BE49-F238E27FC236}">
                    <a16:creationId xmlns:a16="http://schemas.microsoft.com/office/drawing/2014/main" id="{10C639CE-CC8F-C805-B5ED-C820C1C141B5}"/>
                  </a:ext>
                </a:extLst>
              </p:cNvPr>
              <p:cNvSpPr/>
              <p:nvPr/>
            </p:nvSpPr>
            <p:spPr>
              <a:xfrm>
                <a:off x="6940607" y="1525363"/>
                <a:ext cx="2206426" cy="586800"/>
              </a:xfrm>
              <a:prstGeom prst="homePlate">
                <a:avLst/>
              </a:prstGeom>
              <a:solidFill>
                <a:srgbClr val="CF7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 AR app using the selected AR dev. tools</a:t>
                </a:r>
              </a:p>
            </p:txBody>
          </p:sp>
          <p:grpSp>
            <p:nvGrpSpPr>
              <p:cNvPr id="74" name="Group 73">
                <a:extLst>
                  <a:ext uri="{FF2B5EF4-FFF2-40B4-BE49-F238E27FC236}">
                    <a16:creationId xmlns:a16="http://schemas.microsoft.com/office/drawing/2014/main" id="{566CABA2-1906-7023-7ABE-F67BE084AABA}"/>
                  </a:ext>
                </a:extLst>
              </p:cNvPr>
              <p:cNvGrpSpPr/>
              <p:nvPr/>
            </p:nvGrpSpPr>
            <p:grpSpPr>
              <a:xfrm>
                <a:off x="6833906" y="2199084"/>
                <a:ext cx="2316386" cy="2894401"/>
                <a:chOff x="6833906" y="2241182"/>
                <a:chExt cx="2316386" cy="2691132"/>
              </a:xfrm>
              <a:solidFill>
                <a:schemeClr val="accent6">
                  <a:lumMod val="40000"/>
                  <a:lumOff val="60000"/>
                </a:schemeClr>
              </a:solidFill>
            </p:grpSpPr>
            <p:sp>
              <p:nvSpPr>
                <p:cNvPr id="76" name="Rectangle 75">
                  <a:extLst>
                    <a:ext uri="{FF2B5EF4-FFF2-40B4-BE49-F238E27FC236}">
                      <a16:creationId xmlns:a16="http://schemas.microsoft.com/office/drawing/2014/main" id="{934EEF0E-4D50-62A4-ED3F-B11E8A44D328}"/>
                    </a:ext>
                  </a:extLst>
                </p:cNvPr>
                <p:cNvSpPr/>
                <p:nvPr/>
              </p:nvSpPr>
              <p:spPr>
                <a:xfrm>
                  <a:off x="6833906" y="2275016"/>
                  <a:ext cx="2316386" cy="265729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B9DD6840-208C-54A8-3185-DF5B2B58E146}"/>
                    </a:ext>
                  </a:extLst>
                </p:cNvPr>
                <p:cNvSpPr txBox="1"/>
                <p:nvPr/>
              </p:nvSpPr>
              <p:spPr>
                <a:xfrm flipH="1">
                  <a:off x="6848037" y="2241182"/>
                  <a:ext cx="2290204" cy="1073107"/>
                </a:xfrm>
                <a:prstGeom prst="rect">
                  <a:avLst/>
                </a:prstGeom>
                <a:noFill/>
                <a:ln w="28575">
                  <a:noFill/>
                </a:ln>
              </p:spPr>
              <p:txBody>
                <a:bodyPr wrap="square" rtlCol="0">
                  <a:spAutoFit/>
                </a:bodyPr>
                <a:lstStyle/>
                <a:p>
                  <a:r>
                    <a:rPr lang="en-US" sz="1150" b="1" dirty="0"/>
                    <a:t>Requirements:</a:t>
                  </a:r>
                  <a:r>
                    <a:rPr lang="en-US" sz="1150" dirty="0"/>
                    <a:t> </a:t>
                  </a:r>
                </a:p>
                <a:p>
                  <a:r>
                    <a:rPr lang="en-US" sz="1150" b="1" u="sng" dirty="0"/>
                    <a:t>SR1.</a:t>
                  </a:r>
                  <a:r>
                    <a:rPr lang="en-US" sz="1150" dirty="0"/>
                    <a:t> Flexible architecture for maintainability, agility and time-to-market</a:t>
                  </a:r>
                </a:p>
                <a:p>
                  <a:r>
                    <a:rPr lang="en-US" sz="1150" dirty="0"/>
                    <a:t>&gt; Microservice architecture</a:t>
                  </a:r>
                </a:p>
                <a:p>
                  <a:r>
                    <a:rPr lang="en-US" sz="1150" dirty="0"/>
                    <a:t>&gt; Agile development</a:t>
                  </a:r>
                </a:p>
              </p:txBody>
            </p:sp>
          </p:grpSp>
        </p:grpSp>
        <p:cxnSp>
          <p:nvCxnSpPr>
            <p:cNvPr id="82" name="Straight Arrow Connector 81">
              <a:extLst>
                <a:ext uri="{FF2B5EF4-FFF2-40B4-BE49-F238E27FC236}">
                  <a16:creationId xmlns:a16="http://schemas.microsoft.com/office/drawing/2014/main" id="{DFCE27C0-9DA4-2039-5826-0F990D5BA9D9}"/>
                </a:ext>
              </a:extLst>
            </p:cNvPr>
            <p:cNvCxnSpPr/>
            <p:nvPr/>
          </p:nvCxnSpPr>
          <p:spPr>
            <a:xfrm>
              <a:off x="2141174" y="4200934"/>
              <a:ext cx="0" cy="2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675ADC8-04DB-0744-CFAF-622D0548CD26}"/>
                </a:ext>
              </a:extLst>
            </p:cNvPr>
            <p:cNvCxnSpPr/>
            <p:nvPr/>
          </p:nvCxnSpPr>
          <p:spPr>
            <a:xfrm>
              <a:off x="2151114" y="3557964"/>
              <a:ext cx="0" cy="2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361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bg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8" name="TextBox 37">
            <a:extLst>
              <a:ext uri="{FF2B5EF4-FFF2-40B4-BE49-F238E27FC236}">
                <a16:creationId xmlns:a16="http://schemas.microsoft.com/office/drawing/2014/main" id="{F58BA1A0-FE35-2A5F-6D67-119A25014328}"/>
              </a:ext>
            </a:extLst>
          </p:cNvPr>
          <p:cNvSpPr txBox="1"/>
          <p:nvPr/>
        </p:nvSpPr>
        <p:spPr>
          <a:xfrm>
            <a:off x="232362" y="380199"/>
            <a:ext cx="10365017" cy="769441"/>
          </a:xfrm>
          <a:prstGeom prst="rect">
            <a:avLst/>
          </a:prstGeom>
          <a:noFill/>
        </p:spPr>
        <p:txBody>
          <a:bodyPr wrap="none" rtlCol="0">
            <a:spAutoFit/>
          </a:bodyPr>
          <a:lstStyle/>
          <a:p>
            <a:r>
              <a:rPr lang="en-US" sz="2800" b="1" dirty="0">
                <a:solidFill>
                  <a:srgbClr val="A100FF"/>
                </a:solidFill>
              </a:rPr>
              <a:t>AR Implementation Framework (ARIF) Overview</a:t>
            </a:r>
          </a:p>
          <a:p>
            <a:r>
              <a:rPr lang="en-US" sz="1600" i="1" dirty="0"/>
              <a:t>A solution template built on existing literature to accelerate the creation of AR applications for maximized user acceptance.</a:t>
            </a:r>
          </a:p>
        </p:txBody>
      </p:sp>
      <p:sp>
        <p:nvSpPr>
          <p:cNvPr id="18" name="Rectangle 17">
            <a:extLst>
              <a:ext uri="{FF2B5EF4-FFF2-40B4-BE49-F238E27FC236}">
                <a16:creationId xmlns:a16="http://schemas.microsoft.com/office/drawing/2014/main" id="{801E518E-233E-D1F6-EC76-856B646CAD6E}"/>
              </a:ext>
            </a:extLst>
          </p:cNvPr>
          <p:cNvSpPr/>
          <p:nvPr/>
        </p:nvSpPr>
        <p:spPr>
          <a:xfrm>
            <a:off x="528204" y="1379616"/>
            <a:ext cx="6181826" cy="37858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522336" y="1127616"/>
            <a:ext cx="6187693"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2" name="Rectangle 21">
            <a:extLst>
              <a:ext uri="{FF2B5EF4-FFF2-40B4-BE49-F238E27FC236}">
                <a16:creationId xmlns:a16="http://schemas.microsoft.com/office/drawing/2014/main" id="{15B8FE6F-2BAF-7B89-A228-B0D1A3318449}"/>
              </a:ext>
            </a:extLst>
          </p:cNvPr>
          <p:cNvSpPr/>
          <p:nvPr/>
        </p:nvSpPr>
        <p:spPr>
          <a:xfrm>
            <a:off x="6748102" y="1374575"/>
            <a:ext cx="2469075" cy="3791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6748102" y="1127616"/>
            <a:ext cx="2469075"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5" name="Rectangle 24">
            <a:extLst>
              <a:ext uri="{FF2B5EF4-FFF2-40B4-BE49-F238E27FC236}">
                <a16:creationId xmlns:a16="http://schemas.microsoft.com/office/drawing/2014/main" id="{FEDA6A87-8957-B2E5-99BB-588D46C1C032}"/>
              </a:ext>
            </a:extLst>
          </p:cNvPr>
          <p:cNvSpPr/>
          <p:nvPr/>
        </p:nvSpPr>
        <p:spPr>
          <a:xfrm>
            <a:off x="9255250" y="1374575"/>
            <a:ext cx="2469075" cy="379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F1112F-905B-0ED7-30A0-46BDA2B7A494}"/>
              </a:ext>
            </a:extLst>
          </p:cNvPr>
          <p:cNvSpPr/>
          <p:nvPr/>
        </p:nvSpPr>
        <p:spPr>
          <a:xfrm>
            <a:off x="9255250" y="1127616"/>
            <a:ext cx="2461829"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a:t>
            </a:r>
          </a:p>
        </p:txBody>
      </p:sp>
      <p:sp>
        <p:nvSpPr>
          <p:cNvPr id="42" name="Rectangle 41">
            <a:extLst>
              <a:ext uri="{FF2B5EF4-FFF2-40B4-BE49-F238E27FC236}">
                <a16:creationId xmlns:a16="http://schemas.microsoft.com/office/drawing/2014/main" id="{43C24268-3A8E-05CC-82ED-DC9B9FBAC2D9}"/>
              </a:ext>
            </a:extLst>
          </p:cNvPr>
          <p:cNvSpPr/>
          <p:nvPr/>
        </p:nvSpPr>
        <p:spPr>
          <a:xfrm rot="16200000">
            <a:off x="-1544191" y="3137124"/>
            <a:ext cx="3785878" cy="270860"/>
          </a:xfrm>
          <a:prstGeom prst="rect">
            <a:avLst/>
          </a:prstGeom>
          <a:solidFill>
            <a:srgbClr val="CF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RESEARCH OUTPUT: ARIF</a:t>
            </a:r>
          </a:p>
        </p:txBody>
      </p:sp>
      <p:sp>
        <p:nvSpPr>
          <p:cNvPr id="43" name="Rectangle 42">
            <a:extLst>
              <a:ext uri="{FF2B5EF4-FFF2-40B4-BE49-F238E27FC236}">
                <a16:creationId xmlns:a16="http://schemas.microsoft.com/office/drawing/2014/main" id="{F5C9F651-A8DC-9703-5048-94871E817BDE}"/>
              </a:ext>
            </a:extLst>
          </p:cNvPr>
          <p:cNvSpPr/>
          <p:nvPr/>
        </p:nvSpPr>
        <p:spPr>
          <a:xfrm rot="16200000">
            <a:off x="-404083" y="5840055"/>
            <a:ext cx="1486800" cy="2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LITERATURE</a:t>
            </a:r>
          </a:p>
        </p:txBody>
      </p:sp>
      <p:grpSp>
        <p:nvGrpSpPr>
          <p:cNvPr id="69" name="Group 68">
            <a:extLst>
              <a:ext uri="{FF2B5EF4-FFF2-40B4-BE49-F238E27FC236}">
                <a16:creationId xmlns:a16="http://schemas.microsoft.com/office/drawing/2014/main" id="{CBC27083-B948-2883-AA1E-DC736CD94CAE}"/>
              </a:ext>
            </a:extLst>
          </p:cNvPr>
          <p:cNvGrpSpPr/>
          <p:nvPr/>
        </p:nvGrpSpPr>
        <p:grpSpPr>
          <a:xfrm>
            <a:off x="571425" y="1442862"/>
            <a:ext cx="6034031" cy="735189"/>
            <a:chOff x="719876" y="1633971"/>
            <a:chExt cx="5877204" cy="651239"/>
          </a:xfrm>
        </p:grpSpPr>
        <p:sp>
          <p:nvSpPr>
            <p:cNvPr id="60" name="Rectangle 59">
              <a:extLst>
                <a:ext uri="{FF2B5EF4-FFF2-40B4-BE49-F238E27FC236}">
                  <a16:creationId xmlns:a16="http://schemas.microsoft.com/office/drawing/2014/main" id="{00187A11-B4F4-06CE-1A57-5C9CD7C22B90}"/>
                </a:ext>
              </a:extLst>
            </p:cNvPr>
            <p:cNvSpPr/>
            <p:nvPr/>
          </p:nvSpPr>
          <p:spPr>
            <a:xfrm>
              <a:off x="719876" y="1633971"/>
              <a:ext cx="5877204"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04D56DC1-87F4-6660-9A7F-33AA353D0A47}"/>
                </a:ext>
              </a:extLst>
            </p:cNvPr>
            <p:cNvGrpSpPr/>
            <p:nvPr/>
          </p:nvGrpSpPr>
          <p:grpSpPr>
            <a:xfrm>
              <a:off x="820839" y="1707051"/>
              <a:ext cx="5765437" cy="518401"/>
              <a:chOff x="916532" y="1657999"/>
              <a:chExt cx="5765437" cy="518401"/>
            </a:xfrm>
          </p:grpSpPr>
          <p:sp>
            <p:nvSpPr>
              <p:cNvPr id="27" name="Arrow: Pentagon 26">
                <a:extLst>
                  <a:ext uri="{FF2B5EF4-FFF2-40B4-BE49-F238E27FC236}">
                    <a16:creationId xmlns:a16="http://schemas.microsoft.com/office/drawing/2014/main" id="{35ECA967-AEA1-276D-D6A6-AAC1D22EC165}"/>
                  </a:ext>
                </a:extLst>
              </p:cNvPr>
              <p:cNvSpPr/>
              <p:nvPr/>
            </p:nvSpPr>
            <p:spPr>
              <a:xfrm>
                <a:off x="916532" y="1658000"/>
                <a:ext cx="1855342" cy="5184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process suitability for AR</a:t>
                </a:r>
              </a:p>
            </p:txBody>
          </p:sp>
          <p:sp>
            <p:nvSpPr>
              <p:cNvPr id="28" name="Arrow: Chevron 27">
                <a:extLst>
                  <a:ext uri="{FF2B5EF4-FFF2-40B4-BE49-F238E27FC236}">
                    <a16:creationId xmlns:a16="http://schemas.microsoft.com/office/drawing/2014/main" id="{B341FA46-D963-931A-5C26-947B59F47977}"/>
                  </a:ext>
                </a:extLst>
              </p:cNvPr>
              <p:cNvSpPr/>
              <p:nvPr/>
            </p:nvSpPr>
            <p:spPr>
              <a:xfrm>
                <a:off x="2640898" y="1657999"/>
                <a:ext cx="2145446"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platform suitability:</a:t>
                </a:r>
              </a:p>
              <a:p>
                <a:pPr algn="ctr"/>
                <a:r>
                  <a:rPr lang="en-US" sz="700" dirty="0">
                    <a:solidFill>
                      <a:schemeClr val="tx1"/>
                    </a:solidFill>
                  </a:rPr>
                  <a:t>web AR vs. native AR vs. AR on headset</a:t>
                </a:r>
                <a:endParaRPr lang="en-US" sz="1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4653934" y="1658000"/>
                <a:ext cx="2028035"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dev. tool suitability</a:t>
                </a:r>
              </a:p>
            </p:txBody>
          </p:sp>
        </p:grpSp>
      </p:grpSp>
      <p:sp>
        <p:nvSpPr>
          <p:cNvPr id="44" name="Rectangle 43">
            <a:extLst>
              <a:ext uri="{FF2B5EF4-FFF2-40B4-BE49-F238E27FC236}">
                <a16:creationId xmlns:a16="http://schemas.microsoft.com/office/drawing/2014/main" id="{C11123E4-EE87-4798-AF31-4978B9459386}"/>
              </a:ext>
            </a:extLst>
          </p:cNvPr>
          <p:cNvSpPr/>
          <p:nvPr/>
        </p:nvSpPr>
        <p:spPr>
          <a:xfrm>
            <a:off x="528205" y="5222655"/>
            <a:ext cx="6181825" cy="1478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89D8F26-1F19-2924-5984-68ADDF5E43F0}"/>
              </a:ext>
            </a:extLst>
          </p:cNvPr>
          <p:cNvSpPr/>
          <p:nvPr/>
        </p:nvSpPr>
        <p:spPr>
          <a:xfrm>
            <a:off x="568964" y="5268979"/>
            <a:ext cx="1997088" cy="6512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CF9B69C-B638-ED07-C3D4-929A477943F9}"/>
              </a:ext>
            </a:extLst>
          </p:cNvPr>
          <p:cNvSpPr/>
          <p:nvPr/>
        </p:nvSpPr>
        <p:spPr>
          <a:xfrm>
            <a:off x="6748102" y="5215045"/>
            <a:ext cx="2469600" cy="1486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9E6C18-3B55-7841-E0F4-6F7FD2A771D0}"/>
              </a:ext>
            </a:extLst>
          </p:cNvPr>
          <p:cNvSpPr/>
          <p:nvPr/>
        </p:nvSpPr>
        <p:spPr>
          <a:xfrm>
            <a:off x="9255250" y="5222767"/>
            <a:ext cx="2469600" cy="14788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924FFE-12F5-95B4-7FCE-B2FDE062A514}"/>
              </a:ext>
            </a:extLst>
          </p:cNvPr>
          <p:cNvSpPr/>
          <p:nvPr/>
        </p:nvSpPr>
        <p:spPr>
          <a:xfrm>
            <a:off x="5074132" y="5287056"/>
            <a:ext cx="1520232" cy="65123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31A33DF-8B27-9D34-A901-E2AB717E7706}"/>
              </a:ext>
            </a:extLst>
          </p:cNvPr>
          <p:cNvSpPr/>
          <p:nvPr/>
        </p:nvSpPr>
        <p:spPr>
          <a:xfrm>
            <a:off x="5167361" y="5350084"/>
            <a:ext cx="1339206"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Success factors for AR adoption</a:t>
            </a:r>
          </a:p>
        </p:txBody>
      </p:sp>
      <p:sp>
        <p:nvSpPr>
          <p:cNvPr id="53" name="Rectangle 52">
            <a:extLst>
              <a:ext uri="{FF2B5EF4-FFF2-40B4-BE49-F238E27FC236}">
                <a16:creationId xmlns:a16="http://schemas.microsoft.com/office/drawing/2014/main" id="{A014207B-317D-6ECF-52D8-C94348AFF07D}"/>
              </a:ext>
            </a:extLst>
          </p:cNvPr>
          <p:cNvSpPr/>
          <p:nvPr/>
        </p:nvSpPr>
        <p:spPr>
          <a:xfrm>
            <a:off x="681713" y="5336164"/>
            <a:ext cx="177159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 use cases &gt; No design process</a:t>
            </a:r>
          </a:p>
        </p:txBody>
      </p:sp>
      <p:sp>
        <p:nvSpPr>
          <p:cNvPr id="59" name="Rectangle 58">
            <a:extLst>
              <a:ext uri="{FF2B5EF4-FFF2-40B4-BE49-F238E27FC236}">
                <a16:creationId xmlns:a16="http://schemas.microsoft.com/office/drawing/2014/main" id="{A6BB8873-7B6C-37F8-58C5-B36994C77E14}"/>
              </a:ext>
            </a:extLst>
          </p:cNvPr>
          <p:cNvSpPr/>
          <p:nvPr/>
        </p:nvSpPr>
        <p:spPr>
          <a:xfrm>
            <a:off x="568964" y="5971997"/>
            <a:ext cx="6036709"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3E676DB-338B-15F4-5840-9AC17ABA7264}"/>
              </a:ext>
            </a:extLst>
          </p:cNvPr>
          <p:cNvSpPr/>
          <p:nvPr/>
        </p:nvSpPr>
        <p:spPr>
          <a:xfrm>
            <a:off x="666746" y="6038899"/>
            <a:ext cx="3100041"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Select process &gt; No concrete guidance for process selection</a:t>
            </a:r>
          </a:p>
        </p:txBody>
      </p:sp>
      <p:sp>
        <p:nvSpPr>
          <p:cNvPr id="55" name="Rectangle 54">
            <a:extLst>
              <a:ext uri="{FF2B5EF4-FFF2-40B4-BE49-F238E27FC236}">
                <a16:creationId xmlns:a16="http://schemas.microsoft.com/office/drawing/2014/main" id="{AA472B48-9230-6480-ADF0-DBC2FFA2DCE0}"/>
              </a:ext>
            </a:extLst>
          </p:cNvPr>
          <p:cNvSpPr/>
          <p:nvPr/>
        </p:nvSpPr>
        <p:spPr>
          <a:xfrm>
            <a:off x="3891510" y="6038899"/>
            <a:ext cx="2628000"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 Select technology &gt; No selection criteria</a:t>
            </a:r>
          </a:p>
        </p:txBody>
      </p:sp>
      <p:sp>
        <p:nvSpPr>
          <p:cNvPr id="77" name="Rectangle 76">
            <a:extLst>
              <a:ext uri="{FF2B5EF4-FFF2-40B4-BE49-F238E27FC236}">
                <a16:creationId xmlns:a16="http://schemas.microsoft.com/office/drawing/2014/main" id="{A04BF820-F02C-01D7-8FF3-011DE1590570}"/>
              </a:ext>
            </a:extLst>
          </p:cNvPr>
          <p:cNvSpPr/>
          <p:nvPr/>
        </p:nvSpPr>
        <p:spPr>
          <a:xfrm>
            <a:off x="6851749" y="5285128"/>
            <a:ext cx="4796231" cy="1338107"/>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788AD42-6B35-BF4D-D942-B70993594F3A}"/>
              </a:ext>
            </a:extLst>
          </p:cNvPr>
          <p:cNvSpPr/>
          <p:nvPr/>
        </p:nvSpPr>
        <p:spPr>
          <a:xfrm>
            <a:off x="6949534" y="6038899"/>
            <a:ext cx="4597424"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Implement AR solution using external/ in-house capabilities &gt; No technical guidance</a:t>
            </a:r>
          </a:p>
        </p:txBody>
      </p:sp>
      <p:sp>
        <p:nvSpPr>
          <p:cNvPr id="58" name="Rectangle 57">
            <a:extLst>
              <a:ext uri="{FF2B5EF4-FFF2-40B4-BE49-F238E27FC236}">
                <a16:creationId xmlns:a16="http://schemas.microsoft.com/office/drawing/2014/main" id="{FE02B64F-B9A8-0884-7400-C721D2759BE8}"/>
              </a:ext>
            </a:extLst>
          </p:cNvPr>
          <p:cNvSpPr/>
          <p:nvPr/>
        </p:nvSpPr>
        <p:spPr>
          <a:xfrm>
            <a:off x="6941708" y="5346078"/>
            <a:ext cx="460525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Abundant research on native AR + AR on headset, but limited on web AR</a:t>
            </a:r>
          </a:p>
        </p:txBody>
      </p:sp>
      <p:grpSp>
        <p:nvGrpSpPr>
          <p:cNvPr id="64" name="Group 63">
            <a:extLst>
              <a:ext uri="{FF2B5EF4-FFF2-40B4-BE49-F238E27FC236}">
                <a16:creationId xmlns:a16="http://schemas.microsoft.com/office/drawing/2014/main" id="{B4052223-B045-E33F-7A5C-D51805CE5FD9}"/>
              </a:ext>
            </a:extLst>
          </p:cNvPr>
          <p:cNvGrpSpPr/>
          <p:nvPr/>
        </p:nvGrpSpPr>
        <p:grpSpPr>
          <a:xfrm>
            <a:off x="575463" y="2199083"/>
            <a:ext cx="1865521" cy="2034257"/>
            <a:chOff x="750833" y="2311987"/>
            <a:chExt cx="1807130" cy="1857066"/>
          </a:xfrm>
        </p:grpSpPr>
        <p:sp>
          <p:nvSpPr>
            <p:cNvPr id="63" name="Rectangle 62">
              <a:extLst>
                <a:ext uri="{FF2B5EF4-FFF2-40B4-BE49-F238E27FC236}">
                  <a16:creationId xmlns:a16="http://schemas.microsoft.com/office/drawing/2014/main" id="{314A3CCD-FE35-10B4-D004-18A72184FACD}"/>
                </a:ext>
              </a:extLst>
            </p:cNvPr>
            <p:cNvSpPr/>
            <p:nvPr/>
          </p:nvSpPr>
          <p:spPr>
            <a:xfrm>
              <a:off x="751276" y="2329154"/>
              <a:ext cx="1792998" cy="18398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8611AC0-AC13-CE23-8377-32F5B3DD36CF}"/>
                </a:ext>
              </a:extLst>
            </p:cNvPr>
            <p:cNvSpPr txBox="1"/>
            <p:nvPr/>
          </p:nvSpPr>
          <p:spPr>
            <a:xfrm flipH="1">
              <a:off x="750833" y="2311987"/>
              <a:ext cx="1807130" cy="1699857"/>
            </a:xfrm>
            <a:prstGeom prst="rect">
              <a:avLst/>
            </a:prstGeom>
            <a:noFill/>
          </p:spPr>
          <p:txBody>
            <a:bodyPr wrap="square" rtlCol="0">
              <a:spAutoFit/>
            </a:bodyPr>
            <a:lstStyle/>
            <a:p>
              <a:r>
                <a:rPr lang="en-US" sz="1150" b="1" dirty="0"/>
                <a:t>Process characteristics (synthesized from 82 use cases reviewed):</a:t>
              </a:r>
            </a:p>
            <a:p>
              <a:r>
                <a:rPr lang="en-US" sz="1150" b="1" u="sng" dirty="0"/>
                <a:t>PC1.</a:t>
              </a:r>
              <a:r>
                <a:rPr lang="en-US" sz="1150" dirty="0"/>
                <a:t> Information enriching</a:t>
              </a:r>
            </a:p>
            <a:p>
              <a:r>
                <a:rPr lang="en-US" sz="1150" b="1" u="sng" dirty="0"/>
                <a:t>PC2.</a:t>
              </a:r>
              <a:r>
                <a:rPr lang="en-US" sz="1150" dirty="0"/>
                <a:t> Work instructions</a:t>
              </a:r>
            </a:p>
            <a:p>
              <a:r>
                <a:rPr lang="en-US" sz="1150" b="1" dirty="0"/>
                <a:t>PC3.</a:t>
              </a:r>
              <a:r>
                <a:rPr lang="en-US" sz="1150" dirty="0"/>
                <a:t> Navigation</a:t>
              </a:r>
            </a:p>
            <a:p>
              <a:r>
                <a:rPr lang="en-US" sz="1150" b="1" u="sng" dirty="0"/>
                <a:t>PC4.</a:t>
              </a:r>
              <a:r>
                <a:rPr lang="en-US" sz="1150" dirty="0"/>
                <a:t> Collaboration</a:t>
              </a:r>
            </a:p>
            <a:p>
              <a:r>
                <a:rPr lang="en-US" sz="1150" b="1" u="sng" dirty="0"/>
                <a:t>PC5.</a:t>
              </a:r>
              <a:r>
                <a:rPr lang="en-US" sz="1150" dirty="0"/>
                <a:t> Hard-to-simulate environment</a:t>
              </a:r>
            </a:p>
            <a:p>
              <a:r>
                <a:rPr lang="en-US" sz="1150" b="1" u="sng" dirty="0"/>
                <a:t>PC6.</a:t>
              </a:r>
              <a:r>
                <a:rPr lang="en-US" sz="1150" dirty="0"/>
                <a:t> Hand-free control</a:t>
              </a:r>
            </a:p>
          </p:txBody>
        </p:sp>
      </p:grpSp>
      <p:sp>
        <p:nvSpPr>
          <p:cNvPr id="68" name="Rectangle 67">
            <a:extLst>
              <a:ext uri="{FF2B5EF4-FFF2-40B4-BE49-F238E27FC236}">
                <a16:creationId xmlns:a16="http://schemas.microsoft.com/office/drawing/2014/main" id="{E34388FA-DB4C-31A4-3E45-34984A301583}"/>
              </a:ext>
            </a:extLst>
          </p:cNvPr>
          <p:cNvSpPr/>
          <p:nvPr/>
        </p:nvSpPr>
        <p:spPr>
          <a:xfrm>
            <a:off x="2642922" y="5338583"/>
            <a:ext cx="2343967"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Technical specifications of different AR platforms + tools &gt; Too much into the weeds</a:t>
            </a:r>
          </a:p>
        </p:txBody>
      </p:sp>
      <p:sp>
        <p:nvSpPr>
          <p:cNvPr id="80" name="Rectangle 79">
            <a:extLst>
              <a:ext uri="{FF2B5EF4-FFF2-40B4-BE49-F238E27FC236}">
                <a16:creationId xmlns:a16="http://schemas.microsoft.com/office/drawing/2014/main" id="{6E3C67C1-3F3A-D600-CDD4-8689640843E1}"/>
              </a:ext>
            </a:extLst>
          </p:cNvPr>
          <p:cNvSpPr/>
          <p:nvPr/>
        </p:nvSpPr>
        <p:spPr>
          <a:xfrm>
            <a:off x="6833906" y="1439458"/>
            <a:ext cx="4810363" cy="73647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Pentagon 74">
            <a:extLst>
              <a:ext uri="{FF2B5EF4-FFF2-40B4-BE49-F238E27FC236}">
                <a16:creationId xmlns:a16="http://schemas.microsoft.com/office/drawing/2014/main" id="{02CA2B4F-02AA-EB06-9A24-05C224127603}"/>
              </a:ext>
            </a:extLst>
          </p:cNvPr>
          <p:cNvSpPr/>
          <p:nvPr/>
        </p:nvSpPr>
        <p:spPr>
          <a:xfrm>
            <a:off x="9302981" y="1525363"/>
            <a:ext cx="2285283"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Deploy AR app using cloud resources</a:t>
            </a:r>
          </a:p>
        </p:txBody>
      </p:sp>
      <p:sp>
        <p:nvSpPr>
          <p:cNvPr id="78" name="Arrow: Pentagon 77">
            <a:extLst>
              <a:ext uri="{FF2B5EF4-FFF2-40B4-BE49-F238E27FC236}">
                <a16:creationId xmlns:a16="http://schemas.microsoft.com/office/drawing/2014/main" id="{47DC3520-8266-B596-7203-D1117C3288B1}"/>
              </a:ext>
            </a:extLst>
          </p:cNvPr>
          <p:cNvSpPr/>
          <p:nvPr/>
        </p:nvSpPr>
        <p:spPr>
          <a:xfrm>
            <a:off x="6940607" y="1525363"/>
            <a:ext cx="2206426"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 AR app using the selected AR dev. tools</a:t>
            </a:r>
          </a:p>
        </p:txBody>
      </p:sp>
      <p:sp>
        <p:nvSpPr>
          <p:cNvPr id="4" name="Rectangle 3">
            <a:extLst>
              <a:ext uri="{FF2B5EF4-FFF2-40B4-BE49-F238E27FC236}">
                <a16:creationId xmlns:a16="http://schemas.microsoft.com/office/drawing/2014/main" id="{41EBD190-25B6-18CE-12A0-7424A0E7B72F}"/>
              </a:ext>
            </a:extLst>
          </p:cNvPr>
          <p:cNvSpPr/>
          <p:nvPr/>
        </p:nvSpPr>
        <p:spPr>
          <a:xfrm>
            <a:off x="190994" y="1113625"/>
            <a:ext cx="11592921" cy="5573361"/>
          </a:xfrm>
          <a:prstGeom prst="rect">
            <a:avLst/>
          </a:prstGeom>
          <a:solidFill>
            <a:schemeClr val="bg2">
              <a:lumMod val="10000"/>
              <a:alpha val="50000"/>
            </a:schemeClr>
          </a:solidFill>
          <a:ln w="38100">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7430C2BE-857D-09D8-E906-415E37580009}"/>
              </a:ext>
            </a:extLst>
          </p:cNvPr>
          <p:cNvGrpSpPr/>
          <p:nvPr/>
        </p:nvGrpSpPr>
        <p:grpSpPr>
          <a:xfrm>
            <a:off x="4046553" y="1525363"/>
            <a:ext cx="7677772" cy="3790984"/>
            <a:chOff x="4046553" y="1525363"/>
            <a:chExt cx="7677772" cy="3790984"/>
          </a:xfrm>
        </p:grpSpPr>
        <p:grpSp>
          <p:nvGrpSpPr>
            <p:cNvPr id="13" name="Group 12">
              <a:extLst>
                <a:ext uri="{FF2B5EF4-FFF2-40B4-BE49-F238E27FC236}">
                  <a16:creationId xmlns:a16="http://schemas.microsoft.com/office/drawing/2014/main" id="{AADB9B81-76E5-5E82-E1E3-867392F61887}"/>
                </a:ext>
              </a:extLst>
            </p:cNvPr>
            <p:cNvGrpSpPr/>
            <p:nvPr/>
          </p:nvGrpSpPr>
          <p:grpSpPr>
            <a:xfrm>
              <a:off x="4046553" y="1525363"/>
              <a:ext cx="7677772" cy="3790984"/>
              <a:chOff x="4054338" y="1525363"/>
              <a:chExt cx="7677772" cy="3790984"/>
            </a:xfrm>
          </p:grpSpPr>
          <p:sp>
            <p:nvSpPr>
              <p:cNvPr id="14" name="Speech Bubble: Rectangle 12">
                <a:extLst>
                  <a:ext uri="{FF2B5EF4-FFF2-40B4-BE49-F238E27FC236}">
                    <a16:creationId xmlns:a16="http://schemas.microsoft.com/office/drawing/2014/main" id="{B47F54F2-BCA6-FEF5-C7B0-7C6CE2BF88A1}"/>
                  </a:ext>
                </a:extLst>
              </p:cNvPr>
              <p:cNvSpPr/>
              <p:nvPr/>
            </p:nvSpPr>
            <p:spPr>
              <a:xfrm>
                <a:off x="4054338" y="2058798"/>
                <a:ext cx="4844116" cy="3257549"/>
              </a:xfrm>
              <a:custGeom>
                <a:avLst/>
                <a:gdLst>
                  <a:gd name="connsiteX0" fmla="*/ 0 w 6719888"/>
                  <a:gd name="connsiteY0" fmla="*/ 0 h 2370133"/>
                  <a:gd name="connsiteX1" fmla="*/ 1119981 w 6719888"/>
                  <a:gd name="connsiteY1" fmla="*/ 0 h 2370133"/>
                  <a:gd name="connsiteX2" fmla="*/ 1119981 w 6719888"/>
                  <a:gd name="connsiteY2" fmla="*/ 0 h 2370133"/>
                  <a:gd name="connsiteX3" fmla="*/ 2799953 w 6719888"/>
                  <a:gd name="connsiteY3" fmla="*/ 0 h 2370133"/>
                  <a:gd name="connsiteX4" fmla="*/ 6719888 w 6719888"/>
                  <a:gd name="connsiteY4" fmla="*/ 0 h 2370133"/>
                  <a:gd name="connsiteX5" fmla="*/ 6719888 w 6719888"/>
                  <a:gd name="connsiteY5" fmla="*/ 1382578 h 2370133"/>
                  <a:gd name="connsiteX6" fmla="*/ 6719888 w 6719888"/>
                  <a:gd name="connsiteY6" fmla="*/ 1382578 h 2370133"/>
                  <a:gd name="connsiteX7" fmla="*/ 6719888 w 6719888"/>
                  <a:gd name="connsiteY7" fmla="*/ 1975111 h 2370133"/>
                  <a:gd name="connsiteX8" fmla="*/ 6719888 w 6719888"/>
                  <a:gd name="connsiteY8" fmla="*/ 2370133 h 2370133"/>
                  <a:gd name="connsiteX9" fmla="*/ 2799953 w 6719888"/>
                  <a:gd name="connsiteY9" fmla="*/ 2370133 h 2370133"/>
                  <a:gd name="connsiteX10" fmla="*/ 1959990 w 6719888"/>
                  <a:gd name="connsiteY10" fmla="*/ 2666400 h 2370133"/>
                  <a:gd name="connsiteX11" fmla="*/ 1119981 w 6719888"/>
                  <a:gd name="connsiteY11" fmla="*/ 2370133 h 2370133"/>
                  <a:gd name="connsiteX12" fmla="*/ 0 w 6719888"/>
                  <a:gd name="connsiteY12" fmla="*/ 2370133 h 2370133"/>
                  <a:gd name="connsiteX13" fmla="*/ 0 w 6719888"/>
                  <a:gd name="connsiteY13" fmla="*/ 1975111 h 2370133"/>
                  <a:gd name="connsiteX14" fmla="*/ 0 w 6719888"/>
                  <a:gd name="connsiteY14" fmla="*/ 1382578 h 2370133"/>
                  <a:gd name="connsiteX15" fmla="*/ 0 w 6719888"/>
                  <a:gd name="connsiteY15" fmla="*/ 1382578 h 2370133"/>
                  <a:gd name="connsiteX16" fmla="*/ 0 w 6719888"/>
                  <a:gd name="connsiteY16" fmla="*/ 0 h 2370133"/>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2799953 w 6719888"/>
                  <a:gd name="connsiteY9" fmla="*/ 2370133 h 2666400"/>
                  <a:gd name="connsiteX10" fmla="*/ 1959990 w 6719888"/>
                  <a:gd name="connsiteY10" fmla="*/ 2666400 h 2666400"/>
                  <a:gd name="connsiteX11" fmla="*/ 1762919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 name="connsiteX0" fmla="*/ 0 w 6719888"/>
                  <a:gd name="connsiteY0" fmla="*/ 0 h 2666400"/>
                  <a:gd name="connsiteX1" fmla="*/ 1119981 w 6719888"/>
                  <a:gd name="connsiteY1" fmla="*/ 0 h 2666400"/>
                  <a:gd name="connsiteX2" fmla="*/ 1119981 w 6719888"/>
                  <a:gd name="connsiteY2" fmla="*/ 0 h 2666400"/>
                  <a:gd name="connsiteX3" fmla="*/ 2799953 w 6719888"/>
                  <a:gd name="connsiteY3" fmla="*/ 0 h 2666400"/>
                  <a:gd name="connsiteX4" fmla="*/ 6719888 w 6719888"/>
                  <a:gd name="connsiteY4" fmla="*/ 0 h 2666400"/>
                  <a:gd name="connsiteX5" fmla="*/ 6719888 w 6719888"/>
                  <a:gd name="connsiteY5" fmla="*/ 1382578 h 2666400"/>
                  <a:gd name="connsiteX6" fmla="*/ 6719888 w 6719888"/>
                  <a:gd name="connsiteY6" fmla="*/ 1382578 h 2666400"/>
                  <a:gd name="connsiteX7" fmla="*/ 6719888 w 6719888"/>
                  <a:gd name="connsiteY7" fmla="*/ 1975111 h 2666400"/>
                  <a:gd name="connsiteX8" fmla="*/ 6719888 w 6719888"/>
                  <a:gd name="connsiteY8" fmla="*/ 2370133 h 2666400"/>
                  <a:gd name="connsiteX9" fmla="*/ 2314178 w 6719888"/>
                  <a:gd name="connsiteY9" fmla="*/ 2370133 h 2666400"/>
                  <a:gd name="connsiteX10" fmla="*/ 1959990 w 6719888"/>
                  <a:gd name="connsiteY10" fmla="*/ 2666400 h 2666400"/>
                  <a:gd name="connsiteX11" fmla="*/ 1762919 w 6719888"/>
                  <a:gd name="connsiteY11" fmla="*/ 2360608 h 2666400"/>
                  <a:gd name="connsiteX12" fmla="*/ 0 w 6719888"/>
                  <a:gd name="connsiteY12" fmla="*/ 2370133 h 2666400"/>
                  <a:gd name="connsiteX13" fmla="*/ 0 w 6719888"/>
                  <a:gd name="connsiteY13" fmla="*/ 1975111 h 2666400"/>
                  <a:gd name="connsiteX14" fmla="*/ 0 w 6719888"/>
                  <a:gd name="connsiteY14" fmla="*/ 1382578 h 2666400"/>
                  <a:gd name="connsiteX15" fmla="*/ 0 w 6719888"/>
                  <a:gd name="connsiteY15" fmla="*/ 1382578 h 2666400"/>
                  <a:gd name="connsiteX16" fmla="*/ 0 w 6719888"/>
                  <a:gd name="connsiteY16" fmla="*/ 0 h 2666400"/>
                  <a:gd name="connsiteX0" fmla="*/ 0 w 6719888"/>
                  <a:gd name="connsiteY0" fmla="*/ 0 h 2678146"/>
                  <a:gd name="connsiteX1" fmla="*/ 1119981 w 6719888"/>
                  <a:gd name="connsiteY1" fmla="*/ 0 h 2678146"/>
                  <a:gd name="connsiteX2" fmla="*/ 1119981 w 6719888"/>
                  <a:gd name="connsiteY2" fmla="*/ 0 h 2678146"/>
                  <a:gd name="connsiteX3" fmla="*/ 2799953 w 6719888"/>
                  <a:gd name="connsiteY3" fmla="*/ 0 h 2678146"/>
                  <a:gd name="connsiteX4" fmla="*/ 6719888 w 6719888"/>
                  <a:gd name="connsiteY4" fmla="*/ 0 h 2678146"/>
                  <a:gd name="connsiteX5" fmla="*/ 6719888 w 6719888"/>
                  <a:gd name="connsiteY5" fmla="*/ 1382578 h 2678146"/>
                  <a:gd name="connsiteX6" fmla="*/ 6719888 w 6719888"/>
                  <a:gd name="connsiteY6" fmla="*/ 1382578 h 2678146"/>
                  <a:gd name="connsiteX7" fmla="*/ 6719888 w 6719888"/>
                  <a:gd name="connsiteY7" fmla="*/ 1975111 h 2678146"/>
                  <a:gd name="connsiteX8" fmla="*/ 6719888 w 6719888"/>
                  <a:gd name="connsiteY8" fmla="*/ 2370133 h 2678146"/>
                  <a:gd name="connsiteX9" fmla="*/ 2314178 w 6719888"/>
                  <a:gd name="connsiteY9" fmla="*/ 2370133 h 2678146"/>
                  <a:gd name="connsiteX10" fmla="*/ 2184616 w 6719888"/>
                  <a:gd name="connsiteY10" fmla="*/ 2678146 h 2678146"/>
                  <a:gd name="connsiteX11" fmla="*/ 1762919 w 6719888"/>
                  <a:gd name="connsiteY11" fmla="*/ 2360608 h 2678146"/>
                  <a:gd name="connsiteX12" fmla="*/ 0 w 6719888"/>
                  <a:gd name="connsiteY12" fmla="*/ 2370133 h 2678146"/>
                  <a:gd name="connsiteX13" fmla="*/ 0 w 6719888"/>
                  <a:gd name="connsiteY13" fmla="*/ 1975111 h 2678146"/>
                  <a:gd name="connsiteX14" fmla="*/ 0 w 6719888"/>
                  <a:gd name="connsiteY14" fmla="*/ 1382578 h 2678146"/>
                  <a:gd name="connsiteX15" fmla="*/ 0 w 6719888"/>
                  <a:gd name="connsiteY15" fmla="*/ 1382578 h 2678146"/>
                  <a:gd name="connsiteX16" fmla="*/ 0 w 6719888"/>
                  <a:gd name="connsiteY16" fmla="*/ 0 h 267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19888" h="2678146">
                    <a:moveTo>
                      <a:pt x="0" y="0"/>
                    </a:moveTo>
                    <a:lnTo>
                      <a:pt x="1119981" y="0"/>
                    </a:lnTo>
                    <a:lnTo>
                      <a:pt x="1119981" y="0"/>
                    </a:lnTo>
                    <a:lnTo>
                      <a:pt x="2799953" y="0"/>
                    </a:lnTo>
                    <a:lnTo>
                      <a:pt x="6719888" y="0"/>
                    </a:lnTo>
                    <a:lnTo>
                      <a:pt x="6719888" y="1382578"/>
                    </a:lnTo>
                    <a:lnTo>
                      <a:pt x="6719888" y="1382578"/>
                    </a:lnTo>
                    <a:lnTo>
                      <a:pt x="6719888" y="1975111"/>
                    </a:lnTo>
                    <a:lnTo>
                      <a:pt x="6719888" y="2370133"/>
                    </a:lnTo>
                    <a:lnTo>
                      <a:pt x="2314178" y="2370133"/>
                    </a:lnTo>
                    <a:lnTo>
                      <a:pt x="2184616" y="2678146"/>
                    </a:lnTo>
                    <a:lnTo>
                      <a:pt x="1762919" y="2360608"/>
                    </a:lnTo>
                    <a:lnTo>
                      <a:pt x="0" y="2370133"/>
                    </a:lnTo>
                    <a:lnTo>
                      <a:pt x="0" y="1975111"/>
                    </a:lnTo>
                    <a:lnTo>
                      <a:pt x="0" y="1382578"/>
                    </a:lnTo>
                    <a:lnTo>
                      <a:pt x="0" y="1382578"/>
                    </a:lnTo>
                    <a:lnTo>
                      <a:pt x="0" y="0"/>
                    </a:lnTo>
                    <a:close/>
                  </a:path>
                </a:pathLst>
              </a:cu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Success factor:</a:t>
                </a:r>
                <a:r>
                  <a:rPr lang="en-US" sz="1400" dirty="0">
                    <a:solidFill>
                      <a:schemeClr val="tx1"/>
                    </a:solidFill>
                  </a:rPr>
                  <a:t> Compliance with data and privacy protection.</a:t>
                </a:r>
              </a:p>
              <a:p>
                <a:endParaRPr lang="en-US" sz="1400" dirty="0">
                  <a:solidFill>
                    <a:schemeClr val="tx1"/>
                  </a:solidFill>
                </a:endParaRPr>
              </a:p>
              <a:p>
                <a:r>
                  <a:rPr lang="en-US" sz="1400" b="1" dirty="0">
                    <a:solidFill>
                      <a:schemeClr val="tx1"/>
                    </a:solidFill>
                  </a:rPr>
                  <a:t>High-level requirement (Deploy):</a:t>
                </a:r>
                <a:r>
                  <a:rPr lang="en-US" sz="1400" dirty="0">
                    <a:solidFill>
                      <a:schemeClr val="tx1"/>
                    </a:solidFill>
                  </a:rPr>
                  <a:t> Design for security.</a:t>
                </a:r>
              </a:p>
              <a:p>
                <a:endParaRPr lang="en-US" sz="1400" dirty="0">
                  <a:solidFill>
                    <a:schemeClr val="tx1"/>
                  </a:solidFill>
                </a:endParaRPr>
              </a:p>
              <a:p>
                <a:r>
                  <a:rPr lang="en-US" sz="1400" b="1" dirty="0">
                    <a:solidFill>
                      <a:schemeClr val="tx1"/>
                    </a:solidFill>
                  </a:rPr>
                  <a:t>Use case</a:t>
                </a:r>
                <a:r>
                  <a:rPr lang="en-US" sz="1400" dirty="0">
                    <a:solidFill>
                      <a:schemeClr val="tx1"/>
                    </a:solidFill>
                  </a:rPr>
                  <a:t>: When a hacker compromises a server, hacker should not be able to move laterally + compromise additional servers.</a:t>
                </a:r>
              </a:p>
              <a:p>
                <a:endParaRPr lang="en-US" sz="1400" dirty="0">
                  <a:solidFill>
                    <a:schemeClr val="tx1"/>
                  </a:solidFill>
                </a:endParaRPr>
              </a:p>
              <a:p>
                <a:r>
                  <a:rPr lang="en-US" sz="1400" b="1" dirty="0">
                    <a:solidFill>
                      <a:schemeClr val="tx1"/>
                    </a:solidFill>
                  </a:rPr>
                  <a:t>Low-level requirement:</a:t>
                </a:r>
                <a:r>
                  <a:rPr lang="en-US" sz="1400" dirty="0">
                    <a:solidFill>
                      <a:schemeClr val="tx1"/>
                    </a:solidFill>
                  </a:rPr>
                  <a:t> Least privilege, zero-trust, infrastructure-as-code (from industry literature).</a:t>
                </a:r>
              </a:p>
              <a:p>
                <a:endParaRPr lang="en-US" sz="1400" dirty="0">
                  <a:solidFill>
                    <a:schemeClr val="tx1"/>
                  </a:solidFill>
                </a:endParaRPr>
              </a:p>
              <a:p>
                <a:r>
                  <a:rPr lang="en-US" sz="1400" b="1" dirty="0">
                    <a:solidFill>
                      <a:schemeClr val="tx1"/>
                    </a:solidFill>
                  </a:rPr>
                  <a:t>Serverless architecture: </a:t>
                </a:r>
                <a:r>
                  <a:rPr lang="en-US" sz="1400" dirty="0">
                    <a:solidFill>
                      <a:schemeClr val="tx1"/>
                    </a:solidFill>
                  </a:rPr>
                  <a:t>Configure and version control network policies to allow only legitimate traffic.</a:t>
                </a:r>
              </a:p>
              <a:p>
                <a:endParaRPr lang="en-US" sz="1400" dirty="0">
                  <a:solidFill>
                    <a:schemeClr val="tx1"/>
                  </a:solidFill>
                </a:endParaRPr>
              </a:p>
            </p:txBody>
          </p:sp>
          <p:sp>
            <p:nvSpPr>
              <p:cNvPr id="20" name="Arrow: Pentagon 19">
                <a:extLst>
                  <a:ext uri="{FF2B5EF4-FFF2-40B4-BE49-F238E27FC236}">
                    <a16:creationId xmlns:a16="http://schemas.microsoft.com/office/drawing/2014/main" id="{7E333E24-E670-F494-8E8B-F8F147C4DA5B}"/>
                  </a:ext>
                </a:extLst>
              </p:cNvPr>
              <p:cNvSpPr/>
              <p:nvPr/>
            </p:nvSpPr>
            <p:spPr>
              <a:xfrm>
                <a:off x="9302981" y="1525363"/>
                <a:ext cx="2285283" cy="586800"/>
              </a:xfrm>
              <a:prstGeom prst="homePlate">
                <a:avLst/>
              </a:prstGeom>
              <a:solidFill>
                <a:srgbClr val="CF7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Deploy AR app using cloud resources</a:t>
                </a:r>
              </a:p>
            </p:txBody>
          </p:sp>
          <p:grpSp>
            <p:nvGrpSpPr>
              <p:cNvPr id="21" name="Group 20">
                <a:extLst>
                  <a:ext uri="{FF2B5EF4-FFF2-40B4-BE49-F238E27FC236}">
                    <a16:creationId xmlns:a16="http://schemas.microsoft.com/office/drawing/2014/main" id="{4D31541B-21FE-A1CE-A6AA-6D60C82003E4}"/>
                  </a:ext>
                </a:extLst>
              </p:cNvPr>
              <p:cNvGrpSpPr/>
              <p:nvPr/>
            </p:nvGrpSpPr>
            <p:grpSpPr>
              <a:xfrm>
                <a:off x="9331594" y="2204458"/>
                <a:ext cx="2400516" cy="2901940"/>
                <a:chOff x="9331594" y="2238651"/>
                <a:chExt cx="2400516" cy="2901940"/>
              </a:xfrm>
              <a:solidFill>
                <a:schemeClr val="accent6">
                  <a:lumMod val="40000"/>
                  <a:lumOff val="60000"/>
                </a:schemeClr>
              </a:solidFill>
            </p:grpSpPr>
            <p:sp>
              <p:nvSpPr>
                <p:cNvPr id="24" name="Rectangle 23">
                  <a:extLst>
                    <a:ext uri="{FF2B5EF4-FFF2-40B4-BE49-F238E27FC236}">
                      <a16:creationId xmlns:a16="http://schemas.microsoft.com/office/drawing/2014/main" id="{CCFDBA6A-9736-C7A1-B8BA-85C28EE8492C}"/>
                    </a:ext>
                  </a:extLst>
                </p:cNvPr>
                <p:cNvSpPr/>
                <p:nvPr/>
              </p:nvSpPr>
              <p:spPr>
                <a:xfrm>
                  <a:off x="9331594" y="2267993"/>
                  <a:ext cx="2316386" cy="287259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EE5E1C3-63C0-37DE-9E7D-8C2D0C8AEDB9}"/>
                    </a:ext>
                  </a:extLst>
                </p:cNvPr>
                <p:cNvSpPr txBox="1"/>
                <p:nvPr/>
              </p:nvSpPr>
              <p:spPr>
                <a:xfrm flipH="1">
                  <a:off x="9331594" y="2238651"/>
                  <a:ext cx="2400516" cy="2215991"/>
                </a:xfrm>
                <a:prstGeom prst="rect">
                  <a:avLst/>
                </a:prstGeom>
                <a:noFill/>
                <a:ln w="28575">
                  <a:noFill/>
                </a:ln>
              </p:spPr>
              <p:txBody>
                <a:bodyPr wrap="square" rtlCol="0">
                  <a:spAutoFit/>
                </a:bodyPr>
                <a:lstStyle/>
                <a:p>
                  <a:r>
                    <a:rPr lang="en-US" sz="1150" b="1" dirty="0"/>
                    <a:t>Requirements:</a:t>
                  </a:r>
                </a:p>
                <a:p>
                  <a:r>
                    <a:rPr lang="en-US" sz="1150" b="1" u="sng" dirty="0">
                      <a:solidFill>
                        <a:schemeClr val="bg1">
                          <a:lumMod val="65000"/>
                        </a:schemeClr>
                      </a:solidFill>
                    </a:rPr>
                    <a:t>DR1.</a:t>
                  </a:r>
                  <a:r>
                    <a:rPr lang="en-US" sz="1150" dirty="0">
                      <a:solidFill>
                        <a:schemeClr val="bg1">
                          <a:lumMod val="65000"/>
                        </a:schemeClr>
                      </a:solidFill>
                    </a:rPr>
                    <a:t> CI/CD pipelines</a:t>
                  </a:r>
                </a:p>
                <a:p>
                  <a:r>
                    <a:rPr lang="en-US" sz="1150" b="1" u="sng" dirty="0">
                      <a:solidFill>
                        <a:schemeClr val="bg1">
                          <a:lumMod val="65000"/>
                        </a:schemeClr>
                      </a:solidFill>
                    </a:rPr>
                    <a:t>DR2.</a:t>
                  </a:r>
                  <a:r>
                    <a:rPr lang="en-US" sz="1150" dirty="0">
                      <a:solidFill>
                        <a:schemeClr val="bg1">
                          <a:lumMod val="65000"/>
                        </a:schemeClr>
                      </a:solidFill>
                    </a:rPr>
                    <a:t> Design for cost optimization</a:t>
                  </a:r>
                </a:p>
                <a:p>
                  <a:r>
                    <a:rPr lang="en-US" sz="1150" dirty="0">
                      <a:solidFill>
                        <a:schemeClr val="bg1">
                          <a:lumMod val="65000"/>
                        </a:schemeClr>
                      </a:solidFill>
                    </a:rPr>
                    <a:t>&gt; Serverless architecture </a:t>
                  </a:r>
                </a:p>
                <a:p>
                  <a:r>
                    <a:rPr lang="en-US" sz="1150" dirty="0">
                      <a:solidFill>
                        <a:schemeClr val="bg1">
                          <a:lumMod val="65000"/>
                        </a:schemeClr>
                      </a:solidFill>
                    </a:rPr>
                    <a:t>&gt; Auto-scaling</a:t>
                  </a:r>
                </a:p>
                <a:p>
                  <a:r>
                    <a:rPr lang="en-US" sz="1150" b="1" u="sng" dirty="0">
                      <a:solidFill>
                        <a:schemeClr val="bg1">
                          <a:lumMod val="65000"/>
                        </a:schemeClr>
                      </a:solidFill>
                    </a:rPr>
                    <a:t>DR3.</a:t>
                  </a:r>
                  <a:r>
                    <a:rPr lang="en-US" sz="1150" dirty="0">
                      <a:solidFill>
                        <a:schemeClr val="bg1">
                          <a:lumMod val="65000"/>
                        </a:schemeClr>
                      </a:solidFill>
                    </a:rPr>
                    <a:t> Design for scalability</a:t>
                  </a:r>
                </a:p>
                <a:p>
                  <a:r>
                    <a:rPr lang="en-US" sz="1150" dirty="0">
                      <a:solidFill>
                        <a:schemeClr val="bg1">
                          <a:lumMod val="65000"/>
                        </a:schemeClr>
                      </a:solidFill>
                    </a:rPr>
                    <a:t>&gt; Multi-zone availability</a:t>
                  </a:r>
                </a:p>
                <a:p>
                  <a:r>
                    <a:rPr lang="en-US" sz="1150" dirty="0">
                      <a:solidFill>
                        <a:schemeClr val="bg1">
                          <a:lumMod val="65000"/>
                        </a:schemeClr>
                      </a:solidFill>
                    </a:rPr>
                    <a:t>&gt; Auto-scaling</a:t>
                  </a:r>
                </a:p>
                <a:p>
                  <a:r>
                    <a:rPr lang="en-US" sz="1150" b="1" u="sng" dirty="0"/>
                    <a:t>DR4.</a:t>
                  </a:r>
                  <a:r>
                    <a:rPr lang="en-US" sz="1150" dirty="0"/>
                    <a:t> Design for security</a:t>
                  </a:r>
                </a:p>
                <a:p>
                  <a:r>
                    <a:rPr lang="en-US" sz="1150" dirty="0"/>
                    <a:t>&gt; Least-privilege</a:t>
                  </a:r>
                </a:p>
                <a:p>
                  <a:r>
                    <a:rPr lang="en-US" sz="1150" dirty="0"/>
                    <a:t>&gt; Zero-trust zone</a:t>
                  </a:r>
                </a:p>
                <a:p>
                  <a:r>
                    <a:rPr lang="en-US" sz="1150" dirty="0"/>
                    <a:t>&gt; Infrastructure-as-code</a:t>
                  </a:r>
                  <a:endParaRPr lang="en-US" sz="1150" dirty="0">
                    <a:solidFill>
                      <a:schemeClr val="bg1"/>
                    </a:solidFill>
                    <a:highlight>
                      <a:srgbClr val="FF0000"/>
                    </a:highlight>
                  </a:endParaRPr>
                </a:p>
              </p:txBody>
            </p:sp>
          </p:grpSp>
        </p:grpSp>
        <p:cxnSp>
          <p:nvCxnSpPr>
            <p:cNvPr id="31" name="Straight Arrow Connector 30">
              <a:extLst>
                <a:ext uri="{FF2B5EF4-FFF2-40B4-BE49-F238E27FC236}">
                  <a16:creationId xmlns:a16="http://schemas.microsoft.com/office/drawing/2014/main" id="{647F3C04-C6F8-1B26-A590-5434E248A9B0}"/>
                </a:ext>
              </a:extLst>
            </p:cNvPr>
            <p:cNvCxnSpPr/>
            <p:nvPr/>
          </p:nvCxnSpPr>
          <p:spPr>
            <a:xfrm>
              <a:off x="4361411" y="2312034"/>
              <a:ext cx="0" cy="2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63CE2F-0F32-F6FA-6E04-0B0EB7FE7830}"/>
                </a:ext>
              </a:extLst>
            </p:cNvPr>
            <p:cNvCxnSpPr/>
            <p:nvPr/>
          </p:nvCxnSpPr>
          <p:spPr>
            <a:xfrm>
              <a:off x="4357390" y="3373864"/>
              <a:ext cx="0" cy="2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094EA9-22E7-CA8F-5081-179FA2A95981}"/>
                </a:ext>
              </a:extLst>
            </p:cNvPr>
            <p:cNvCxnSpPr/>
            <p:nvPr/>
          </p:nvCxnSpPr>
          <p:spPr>
            <a:xfrm>
              <a:off x="4357390" y="2770891"/>
              <a:ext cx="0" cy="2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4B349BD-525E-A6F9-3BB1-C69734357669}"/>
                </a:ext>
              </a:extLst>
            </p:cNvPr>
            <p:cNvCxnSpPr/>
            <p:nvPr/>
          </p:nvCxnSpPr>
          <p:spPr>
            <a:xfrm>
              <a:off x="4357390" y="4017340"/>
              <a:ext cx="0" cy="2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733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bg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8" name="TextBox 37">
            <a:extLst>
              <a:ext uri="{FF2B5EF4-FFF2-40B4-BE49-F238E27FC236}">
                <a16:creationId xmlns:a16="http://schemas.microsoft.com/office/drawing/2014/main" id="{F58BA1A0-FE35-2A5F-6D67-119A25014328}"/>
              </a:ext>
            </a:extLst>
          </p:cNvPr>
          <p:cNvSpPr txBox="1"/>
          <p:nvPr/>
        </p:nvSpPr>
        <p:spPr>
          <a:xfrm>
            <a:off x="232362" y="380199"/>
            <a:ext cx="10365017" cy="769441"/>
          </a:xfrm>
          <a:prstGeom prst="rect">
            <a:avLst/>
          </a:prstGeom>
          <a:noFill/>
        </p:spPr>
        <p:txBody>
          <a:bodyPr wrap="none" rtlCol="0">
            <a:spAutoFit/>
          </a:bodyPr>
          <a:lstStyle/>
          <a:p>
            <a:r>
              <a:rPr lang="en-US" sz="2800" b="1" dirty="0">
                <a:solidFill>
                  <a:srgbClr val="A100FF"/>
                </a:solidFill>
              </a:rPr>
              <a:t>AR Implementation Framework (ARIF) Overview</a:t>
            </a:r>
          </a:p>
          <a:p>
            <a:r>
              <a:rPr lang="en-US" sz="1600" i="1" dirty="0"/>
              <a:t>A solution template built on existing literature to accelerate the creation of AR applications for maximized user acceptance.</a:t>
            </a:r>
          </a:p>
        </p:txBody>
      </p:sp>
      <p:sp>
        <p:nvSpPr>
          <p:cNvPr id="18" name="Rectangle 17">
            <a:extLst>
              <a:ext uri="{FF2B5EF4-FFF2-40B4-BE49-F238E27FC236}">
                <a16:creationId xmlns:a16="http://schemas.microsoft.com/office/drawing/2014/main" id="{801E518E-233E-D1F6-EC76-856B646CAD6E}"/>
              </a:ext>
            </a:extLst>
          </p:cNvPr>
          <p:cNvSpPr/>
          <p:nvPr/>
        </p:nvSpPr>
        <p:spPr>
          <a:xfrm>
            <a:off x="528204" y="1379616"/>
            <a:ext cx="6181826" cy="37858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522336" y="1127616"/>
            <a:ext cx="6187693"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2" name="Rectangle 21">
            <a:extLst>
              <a:ext uri="{FF2B5EF4-FFF2-40B4-BE49-F238E27FC236}">
                <a16:creationId xmlns:a16="http://schemas.microsoft.com/office/drawing/2014/main" id="{15B8FE6F-2BAF-7B89-A228-B0D1A3318449}"/>
              </a:ext>
            </a:extLst>
          </p:cNvPr>
          <p:cNvSpPr/>
          <p:nvPr/>
        </p:nvSpPr>
        <p:spPr>
          <a:xfrm>
            <a:off x="6748102" y="1374575"/>
            <a:ext cx="2469075" cy="3791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6748102" y="1127616"/>
            <a:ext cx="2469075"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5" name="Rectangle 24">
            <a:extLst>
              <a:ext uri="{FF2B5EF4-FFF2-40B4-BE49-F238E27FC236}">
                <a16:creationId xmlns:a16="http://schemas.microsoft.com/office/drawing/2014/main" id="{FEDA6A87-8957-B2E5-99BB-588D46C1C032}"/>
              </a:ext>
            </a:extLst>
          </p:cNvPr>
          <p:cNvSpPr/>
          <p:nvPr/>
        </p:nvSpPr>
        <p:spPr>
          <a:xfrm>
            <a:off x="9255250" y="1374575"/>
            <a:ext cx="2469075" cy="3790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F1112F-905B-0ED7-30A0-46BDA2B7A494}"/>
              </a:ext>
            </a:extLst>
          </p:cNvPr>
          <p:cNvSpPr/>
          <p:nvPr/>
        </p:nvSpPr>
        <p:spPr>
          <a:xfrm>
            <a:off x="9255250" y="1127616"/>
            <a:ext cx="2461829" cy="252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a:t>
            </a:r>
          </a:p>
        </p:txBody>
      </p:sp>
      <p:sp>
        <p:nvSpPr>
          <p:cNvPr id="42" name="Rectangle 41">
            <a:extLst>
              <a:ext uri="{FF2B5EF4-FFF2-40B4-BE49-F238E27FC236}">
                <a16:creationId xmlns:a16="http://schemas.microsoft.com/office/drawing/2014/main" id="{43C24268-3A8E-05CC-82ED-DC9B9FBAC2D9}"/>
              </a:ext>
            </a:extLst>
          </p:cNvPr>
          <p:cNvSpPr/>
          <p:nvPr/>
        </p:nvSpPr>
        <p:spPr>
          <a:xfrm rot="16200000">
            <a:off x="-1544191" y="3137124"/>
            <a:ext cx="3785878" cy="270860"/>
          </a:xfrm>
          <a:prstGeom prst="rect">
            <a:avLst/>
          </a:prstGeom>
          <a:solidFill>
            <a:srgbClr val="CF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RESEARCH OUTPUT: ARIF</a:t>
            </a:r>
          </a:p>
        </p:txBody>
      </p:sp>
      <p:sp>
        <p:nvSpPr>
          <p:cNvPr id="43" name="Rectangle 42">
            <a:extLst>
              <a:ext uri="{FF2B5EF4-FFF2-40B4-BE49-F238E27FC236}">
                <a16:creationId xmlns:a16="http://schemas.microsoft.com/office/drawing/2014/main" id="{F5C9F651-A8DC-9703-5048-94871E817BDE}"/>
              </a:ext>
            </a:extLst>
          </p:cNvPr>
          <p:cNvSpPr/>
          <p:nvPr/>
        </p:nvSpPr>
        <p:spPr>
          <a:xfrm rot="16200000">
            <a:off x="-404083" y="5840055"/>
            <a:ext cx="1486800" cy="25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LITERATURE</a:t>
            </a:r>
          </a:p>
        </p:txBody>
      </p:sp>
      <p:grpSp>
        <p:nvGrpSpPr>
          <p:cNvPr id="69" name="Group 68">
            <a:extLst>
              <a:ext uri="{FF2B5EF4-FFF2-40B4-BE49-F238E27FC236}">
                <a16:creationId xmlns:a16="http://schemas.microsoft.com/office/drawing/2014/main" id="{CBC27083-B948-2883-AA1E-DC736CD94CAE}"/>
              </a:ext>
            </a:extLst>
          </p:cNvPr>
          <p:cNvGrpSpPr/>
          <p:nvPr/>
        </p:nvGrpSpPr>
        <p:grpSpPr>
          <a:xfrm>
            <a:off x="571425" y="1442862"/>
            <a:ext cx="6034031" cy="735189"/>
            <a:chOff x="719876" y="1633971"/>
            <a:chExt cx="5877204" cy="651239"/>
          </a:xfrm>
        </p:grpSpPr>
        <p:sp>
          <p:nvSpPr>
            <p:cNvPr id="60" name="Rectangle 59">
              <a:extLst>
                <a:ext uri="{FF2B5EF4-FFF2-40B4-BE49-F238E27FC236}">
                  <a16:creationId xmlns:a16="http://schemas.microsoft.com/office/drawing/2014/main" id="{00187A11-B4F4-06CE-1A57-5C9CD7C22B90}"/>
                </a:ext>
              </a:extLst>
            </p:cNvPr>
            <p:cNvSpPr/>
            <p:nvPr/>
          </p:nvSpPr>
          <p:spPr>
            <a:xfrm>
              <a:off x="719876" y="1633971"/>
              <a:ext cx="5877204"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04D56DC1-87F4-6660-9A7F-33AA353D0A47}"/>
                </a:ext>
              </a:extLst>
            </p:cNvPr>
            <p:cNvGrpSpPr/>
            <p:nvPr/>
          </p:nvGrpSpPr>
          <p:grpSpPr>
            <a:xfrm>
              <a:off x="820839" y="1707051"/>
              <a:ext cx="5765437" cy="518401"/>
              <a:chOff x="916532" y="1657999"/>
              <a:chExt cx="5765437" cy="518401"/>
            </a:xfrm>
          </p:grpSpPr>
          <p:sp>
            <p:nvSpPr>
              <p:cNvPr id="27" name="Arrow: Pentagon 26">
                <a:extLst>
                  <a:ext uri="{FF2B5EF4-FFF2-40B4-BE49-F238E27FC236}">
                    <a16:creationId xmlns:a16="http://schemas.microsoft.com/office/drawing/2014/main" id="{35ECA967-AEA1-276D-D6A6-AAC1D22EC165}"/>
                  </a:ext>
                </a:extLst>
              </p:cNvPr>
              <p:cNvSpPr/>
              <p:nvPr/>
            </p:nvSpPr>
            <p:spPr>
              <a:xfrm>
                <a:off x="916532" y="1658000"/>
                <a:ext cx="1855342" cy="5184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process suitability for AR</a:t>
                </a:r>
              </a:p>
            </p:txBody>
          </p:sp>
          <p:sp>
            <p:nvSpPr>
              <p:cNvPr id="28" name="Arrow: Chevron 27">
                <a:extLst>
                  <a:ext uri="{FF2B5EF4-FFF2-40B4-BE49-F238E27FC236}">
                    <a16:creationId xmlns:a16="http://schemas.microsoft.com/office/drawing/2014/main" id="{B341FA46-D963-931A-5C26-947B59F47977}"/>
                  </a:ext>
                </a:extLst>
              </p:cNvPr>
              <p:cNvSpPr/>
              <p:nvPr/>
            </p:nvSpPr>
            <p:spPr>
              <a:xfrm>
                <a:off x="2640898" y="1657999"/>
                <a:ext cx="2145446"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platform suitability:</a:t>
                </a:r>
              </a:p>
              <a:p>
                <a:pPr algn="ctr"/>
                <a:r>
                  <a:rPr lang="en-US" sz="700" dirty="0">
                    <a:solidFill>
                      <a:schemeClr val="tx1"/>
                    </a:solidFill>
                  </a:rPr>
                  <a:t>web AR vs. native AR vs. AR on headset</a:t>
                </a:r>
                <a:endParaRPr lang="en-US" sz="1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4653934" y="1658000"/>
                <a:ext cx="2028035" cy="5184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Assess AR dev. tool suitability</a:t>
                </a:r>
              </a:p>
            </p:txBody>
          </p:sp>
        </p:grpSp>
      </p:grpSp>
      <p:sp>
        <p:nvSpPr>
          <p:cNvPr id="44" name="Rectangle 43">
            <a:extLst>
              <a:ext uri="{FF2B5EF4-FFF2-40B4-BE49-F238E27FC236}">
                <a16:creationId xmlns:a16="http://schemas.microsoft.com/office/drawing/2014/main" id="{C11123E4-EE87-4798-AF31-4978B9459386}"/>
              </a:ext>
            </a:extLst>
          </p:cNvPr>
          <p:cNvSpPr/>
          <p:nvPr/>
        </p:nvSpPr>
        <p:spPr>
          <a:xfrm>
            <a:off x="528205" y="5222655"/>
            <a:ext cx="6181825" cy="1478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89D8F26-1F19-2924-5984-68ADDF5E43F0}"/>
              </a:ext>
            </a:extLst>
          </p:cNvPr>
          <p:cNvSpPr/>
          <p:nvPr/>
        </p:nvSpPr>
        <p:spPr>
          <a:xfrm>
            <a:off x="568964" y="5268979"/>
            <a:ext cx="1997088" cy="65123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CF9B69C-B638-ED07-C3D4-929A477943F9}"/>
              </a:ext>
            </a:extLst>
          </p:cNvPr>
          <p:cNvSpPr/>
          <p:nvPr/>
        </p:nvSpPr>
        <p:spPr>
          <a:xfrm>
            <a:off x="6748102" y="5215045"/>
            <a:ext cx="2469600" cy="1486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8C2F644-FB6B-CFCE-4981-1D36AFA7A6D2}"/>
              </a:ext>
            </a:extLst>
          </p:cNvPr>
          <p:cNvSpPr/>
          <p:nvPr/>
        </p:nvSpPr>
        <p:spPr>
          <a:xfrm>
            <a:off x="5076848" y="5282899"/>
            <a:ext cx="1520232" cy="65123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9E6C18-3B55-7841-E0F4-6F7FD2A771D0}"/>
              </a:ext>
            </a:extLst>
          </p:cNvPr>
          <p:cNvSpPr/>
          <p:nvPr/>
        </p:nvSpPr>
        <p:spPr>
          <a:xfrm>
            <a:off x="9255250" y="5222767"/>
            <a:ext cx="2469600" cy="14788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31A33DF-8B27-9D34-A901-E2AB717E7706}"/>
              </a:ext>
            </a:extLst>
          </p:cNvPr>
          <p:cNvSpPr/>
          <p:nvPr/>
        </p:nvSpPr>
        <p:spPr>
          <a:xfrm>
            <a:off x="5167361" y="5350084"/>
            <a:ext cx="1339206"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Success factors for AR adoption</a:t>
            </a:r>
          </a:p>
        </p:txBody>
      </p:sp>
      <p:sp>
        <p:nvSpPr>
          <p:cNvPr id="53" name="Rectangle 52">
            <a:extLst>
              <a:ext uri="{FF2B5EF4-FFF2-40B4-BE49-F238E27FC236}">
                <a16:creationId xmlns:a16="http://schemas.microsoft.com/office/drawing/2014/main" id="{A014207B-317D-6ECF-52D8-C94348AFF07D}"/>
              </a:ext>
            </a:extLst>
          </p:cNvPr>
          <p:cNvSpPr/>
          <p:nvPr/>
        </p:nvSpPr>
        <p:spPr>
          <a:xfrm>
            <a:off x="681713" y="5336164"/>
            <a:ext cx="177159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 use cases &gt; No design process</a:t>
            </a:r>
          </a:p>
        </p:txBody>
      </p:sp>
      <p:sp>
        <p:nvSpPr>
          <p:cNvPr id="59" name="Rectangle 58">
            <a:extLst>
              <a:ext uri="{FF2B5EF4-FFF2-40B4-BE49-F238E27FC236}">
                <a16:creationId xmlns:a16="http://schemas.microsoft.com/office/drawing/2014/main" id="{A6BB8873-7B6C-37F8-58C5-B36994C77E14}"/>
              </a:ext>
            </a:extLst>
          </p:cNvPr>
          <p:cNvSpPr/>
          <p:nvPr/>
        </p:nvSpPr>
        <p:spPr>
          <a:xfrm>
            <a:off x="568964" y="5971997"/>
            <a:ext cx="6036709" cy="6512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3E676DB-338B-15F4-5840-9AC17ABA7264}"/>
              </a:ext>
            </a:extLst>
          </p:cNvPr>
          <p:cNvSpPr/>
          <p:nvPr/>
        </p:nvSpPr>
        <p:spPr>
          <a:xfrm>
            <a:off x="666746" y="6038899"/>
            <a:ext cx="3100041"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Select process &gt; No concrete guidance for process selection</a:t>
            </a:r>
          </a:p>
        </p:txBody>
      </p:sp>
      <p:sp>
        <p:nvSpPr>
          <p:cNvPr id="55" name="Rectangle 54">
            <a:extLst>
              <a:ext uri="{FF2B5EF4-FFF2-40B4-BE49-F238E27FC236}">
                <a16:creationId xmlns:a16="http://schemas.microsoft.com/office/drawing/2014/main" id="{AA472B48-9230-6480-ADF0-DBC2FFA2DCE0}"/>
              </a:ext>
            </a:extLst>
          </p:cNvPr>
          <p:cNvSpPr/>
          <p:nvPr/>
        </p:nvSpPr>
        <p:spPr>
          <a:xfrm>
            <a:off x="3891510" y="6038899"/>
            <a:ext cx="2628000"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 Select technology &gt; No selection criteria</a:t>
            </a:r>
          </a:p>
        </p:txBody>
      </p:sp>
      <p:sp>
        <p:nvSpPr>
          <p:cNvPr id="77" name="Rectangle 76">
            <a:extLst>
              <a:ext uri="{FF2B5EF4-FFF2-40B4-BE49-F238E27FC236}">
                <a16:creationId xmlns:a16="http://schemas.microsoft.com/office/drawing/2014/main" id="{A04BF820-F02C-01D7-8FF3-011DE1590570}"/>
              </a:ext>
            </a:extLst>
          </p:cNvPr>
          <p:cNvSpPr/>
          <p:nvPr/>
        </p:nvSpPr>
        <p:spPr>
          <a:xfrm>
            <a:off x="6851749" y="5285128"/>
            <a:ext cx="4796231" cy="1338107"/>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788AD42-6B35-BF4D-D942-B70993594F3A}"/>
              </a:ext>
            </a:extLst>
          </p:cNvPr>
          <p:cNvSpPr/>
          <p:nvPr/>
        </p:nvSpPr>
        <p:spPr>
          <a:xfrm>
            <a:off x="6949534" y="6038899"/>
            <a:ext cx="4597424" cy="5040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Existing framework: Implement AR solution using external/ in-house capabilities &gt; No technical guidance</a:t>
            </a:r>
          </a:p>
        </p:txBody>
      </p:sp>
      <p:sp>
        <p:nvSpPr>
          <p:cNvPr id="58" name="Rectangle 57">
            <a:extLst>
              <a:ext uri="{FF2B5EF4-FFF2-40B4-BE49-F238E27FC236}">
                <a16:creationId xmlns:a16="http://schemas.microsoft.com/office/drawing/2014/main" id="{FE02B64F-B9A8-0884-7400-C721D2759BE8}"/>
              </a:ext>
            </a:extLst>
          </p:cNvPr>
          <p:cNvSpPr/>
          <p:nvPr/>
        </p:nvSpPr>
        <p:spPr>
          <a:xfrm>
            <a:off x="6941708" y="5346078"/>
            <a:ext cx="4605250"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Abundant research on native AR + AR on headset, but limited on web AR</a:t>
            </a:r>
          </a:p>
        </p:txBody>
      </p:sp>
      <p:grpSp>
        <p:nvGrpSpPr>
          <p:cNvPr id="64" name="Group 63">
            <a:extLst>
              <a:ext uri="{FF2B5EF4-FFF2-40B4-BE49-F238E27FC236}">
                <a16:creationId xmlns:a16="http://schemas.microsoft.com/office/drawing/2014/main" id="{B4052223-B045-E33F-7A5C-D51805CE5FD9}"/>
              </a:ext>
            </a:extLst>
          </p:cNvPr>
          <p:cNvGrpSpPr/>
          <p:nvPr/>
        </p:nvGrpSpPr>
        <p:grpSpPr>
          <a:xfrm>
            <a:off x="575463" y="2199083"/>
            <a:ext cx="1865521" cy="2034257"/>
            <a:chOff x="750833" y="2311987"/>
            <a:chExt cx="1807130" cy="1857066"/>
          </a:xfrm>
        </p:grpSpPr>
        <p:sp>
          <p:nvSpPr>
            <p:cNvPr id="63" name="Rectangle 62">
              <a:extLst>
                <a:ext uri="{FF2B5EF4-FFF2-40B4-BE49-F238E27FC236}">
                  <a16:creationId xmlns:a16="http://schemas.microsoft.com/office/drawing/2014/main" id="{314A3CCD-FE35-10B4-D004-18A72184FACD}"/>
                </a:ext>
              </a:extLst>
            </p:cNvPr>
            <p:cNvSpPr/>
            <p:nvPr/>
          </p:nvSpPr>
          <p:spPr>
            <a:xfrm>
              <a:off x="751276" y="2329154"/>
              <a:ext cx="1792998" cy="183989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8611AC0-AC13-CE23-8377-32F5B3DD36CF}"/>
                </a:ext>
              </a:extLst>
            </p:cNvPr>
            <p:cNvSpPr txBox="1"/>
            <p:nvPr/>
          </p:nvSpPr>
          <p:spPr>
            <a:xfrm flipH="1">
              <a:off x="750833" y="2311987"/>
              <a:ext cx="1807130" cy="1699857"/>
            </a:xfrm>
            <a:prstGeom prst="rect">
              <a:avLst/>
            </a:prstGeom>
            <a:noFill/>
          </p:spPr>
          <p:txBody>
            <a:bodyPr wrap="square" rtlCol="0">
              <a:spAutoFit/>
            </a:bodyPr>
            <a:lstStyle/>
            <a:p>
              <a:r>
                <a:rPr lang="en-US" sz="1150" b="1" dirty="0"/>
                <a:t>Process characteristics (synthesized from 82 use cases reviewed):</a:t>
              </a:r>
            </a:p>
            <a:p>
              <a:r>
                <a:rPr lang="en-US" sz="1150" b="1" u="sng" dirty="0"/>
                <a:t>PC1.</a:t>
              </a:r>
              <a:r>
                <a:rPr lang="en-US" sz="1150" dirty="0"/>
                <a:t> Information enriching</a:t>
              </a:r>
            </a:p>
            <a:p>
              <a:r>
                <a:rPr lang="en-US" sz="1150" b="1" u="sng" dirty="0"/>
                <a:t>PC2.</a:t>
              </a:r>
              <a:r>
                <a:rPr lang="en-US" sz="1150" dirty="0"/>
                <a:t> Work instructions</a:t>
              </a:r>
            </a:p>
            <a:p>
              <a:r>
                <a:rPr lang="en-US" sz="1150" b="1" dirty="0"/>
                <a:t>PC3.</a:t>
              </a:r>
              <a:r>
                <a:rPr lang="en-US" sz="1150" dirty="0"/>
                <a:t> Navigation</a:t>
              </a:r>
            </a:p>
            <a:p>
              <a:r>
                <a:rPr lang="en-US" sz="1150" b="1" u="sng" dirty="0"/>
                <a:t>PC4.</a:t>
              </a:r>
              <a:r>
                <a:rPr lang="en-US" sz="1150" dirty="0"/>
                <a:t> Collaboration</a:t>
              </a:r>
            </a:p>
            <a:p>
              <a:r>
                <a:rPr lang="en-US" sz="1150" b="1" u="sng" dirty="0"/>
                <a:t>PC5.</a:t>
              </a:r>
              <a:r>
                <a:rPr lang="en-US" sz="1150" dirty="0"/>
                <a:t> Hard-to-simulate environment</a:t>
              </a:r>
            </a:p>
            <a:p>
              <a:r>
                <a:rPr lang="en-US" sz="1150" b="1" u="sng" dirty="0"/>
                <a:t>PC6.</a:t>
              </a:r>
              <a:r>
                <a:rPr lang="en-US" sz="1150" dirty="0"/>
                <a:t> Hand-free control</a:t>
              </a:r>
            </a:p>
          </p:txBody>
        </p:sp>
      </p:grpSp>
      <p:sp>
        <p:nvSpPr>
          <p:cNvPr id="68" name="Rectangle 67">
            <a:extLst>
              <a:ext uri="{FF2B5EF4-FFF2-40B4-BE49-F238E27FC236}">
                <a16:creationId xmlns:a16="http://schemas.microsoft.com/office/drawing/2014/main" id="{E34388FA-DB4C-31A4-3E45-34984A301583}"/>
              </a:ext>
            </a:extLst>
          </p:cNvPr>
          <p:cNvSpPr/>
          <p:nvPr/>
        </p:nvSpPr>
        <p:spPr>
          <a:xfrm>
            <a:off x="2642922" y="5338583"/>
            <a:ext cx="2343967" cy="51686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Technical specifications of different AR platforms + tools &gt; Too much into the weeds</a:t>
            </a:r>
          </a:p>
        </p:txBody>
      </p:sp>
      <p:grpSp>
        <p:nvGrpSpPr>
          <p:cNvPr id="93" name="Group 92">
            <a:extLst>
              <a:ext uri="{FF2B5EF4-FFF2-40B4-BE49-F238E27FC236}">
                <a16:creationId xmlns:a16="http://schemas.microsoft.com/office/drawing/2014/main" id="{393DF2F1-F95A-4D22-F37F-E3D232798C45}"/>
              </a:ext>
            </a:extLst>
          </p:cNvPr>
          <p:cNvGrpSpPr/>
          <p:nvPr/>
        </p:nvGrpSpPr>
        <p:grpSpPr>
          <a:xfrm>
            <a:off x="571425" y="4335680"/>
            <a:ext cx="6034032" cy="757805"/>
            <a:chOff x="571425" y="4126126"/>
            <a:chExt cx="6034032" cy="757805"/>
          </a:xfrm>
          <a:solidFill>
            <a:schemeClr val="accent6">
              <a:lumMod val="40000"/>
              <a:lumOff val="60000"/>
            </a:schemeClr>
          </a:solidFill>
        </p:grpSpPr>
        <p:sp>
          <p:nvSpPr>
            <p:cNvPr id="76" name="Rectangle 75">
              <a:extLst>
                <a:ext uri="{FF2B5EF4-FFF2-40B4-BE49-F238E27FC236}">
                  <a16:creationId xmlns:a16="http://schemas.microsoft.com/office/drawing/2014/main" id="{BE6787C0-BC3B-4A30-E71C-44AE14A176A0}"/>
                </a:ext>
              </a:extLst>
            </p:cNvPr>
            <p:cNvSpPr/>
            <p:nvPr/>
          </p:nvSpPr>
          <p:spPr>
            <a:xfrm>
              <a:off x="571425" y="4126126"/>
              <a:ext cx="6034032" cy="75780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Chevron 73">
              <a:extLst>
                <a:ext uri="{FF2B5EF4-FFF2-40B4-BE49-F238E27FC236}">
                  <a16:creationId xmlns:a16="http://schemas.microsoft.com/office/drawing/2014/main" id="{F4E3AD49-C579-5403-121D-9A92769E77ED}"/>
                </a:ext>
              </a:extLst>
            </p:cNvPr>
            <p:cNvSpPr/>
            <p:nvPr/>
          </p:nvSpPr>
          <p:spPr>
            <a:xfrm>
              <a:off x="575920" y="4168171"/>
              <a:ext cx="6016971" cy="681567"/>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Conduct user journey exploration with following objectives</a:t>
              </a:r>
              <a:r>
                <a:rPr lang="en-US" sz="1400" dirty="0">
                  <a:solidFill>
                    <a:schemeClr val="tx1"/>
                  </a:solidFill>
                </a:rPr>
                <a:t>:</a:t>
              </a:r>
            </a:p>
            <a:p>
              <a:pPr algn="ctr"/>
              <a:r>
                <a:rPr lang="en-US" sz="1150" b="1" u="sng" dirty="0">
                  <a:solidFill>
                    <a:schemeClr val="tx1"/>
                  </a:solidFill>
                </a:rPr>
                <a:t>UR1.</a:t>
              </a:r>
              <a:r>
                <a:rPr lang="en-US" sz="1150" dirty="0">
                  <a:solidFill>
                    <a:schemeClr val="tx1"/>
                  </a:solidFill>
                </a:rPr>
                <a:t> Define KPIs </a:t>
              </a:r>
              <a:r>
                <a:rPr lang="en-US" sz="1150" b="1" u="sng" dirty="0">
                  <a:solidFill>
                    <a:schemeClr val="tx1"/>
                  </a:solidFill>
                </a:rPr>
                <a:t>UR2.</a:t>
              </a:r>
              <a:r>
                <a:rPr lang="en-US" sz="1150" dirty="0">
                  <a:solidFill>
                    <a:schemeClr val="tx1"/>
                  </a:solidFill>
                </a:rPr>
                <a:t> Check health/safety + data/ privacy regulation  </a:t>
              </a:r>
              <a:r>
                <a:rPr lang="en-US" sz="1150" b="1" u="sng" dirty="0">
                  <a:solidFill>
                    <a:schemeClr val="tx1"/>
                  </a:solidFill>
                </a:rPr>
                <a:t>UR3</a:t>
              </a:r>
              <a:r>
                <a:rPr lang="en-US" sz="1150" dirty="0">
                  <a:solidFill>
                    <a:schemeClr val="tx1"/>
                  </a:solidFill>
                </a:rPr>
                <a:t>. Define training </a:t>
              </a:r>
              <a:r>
                <a:rPr lang="en-US" sz="1150" b="1" u="sng" dirty="0">
                  <a:solidFill>
                    <a:schemeClr val="tx1"/>
                  </a:solidFill>
                </a:rPr>
                <a:t>UR4.</a:t>
              </a:r>
              <a:r>
                <a:rPr lang="en-US" sz="1150" dirty="0">
                  <a:solidFill>
                    <a:schemeClr val="tx1"/>
                  </a:solidFill>
                </a:rPr>
                <a:t> Survey psychological risks </a:t>
              </a:r>
              <a:r>
                <a:rPr lang="en-US" sz="1150" b="1" u="sng" dirty="0">
                  <a:solidFill>
                    <a:schemeClr val="tx1"/>
                  </a:solidFill>
                </a:rPr>
                <a:t>UR5.</a:t>
              </a:r>
              <a:r>
                <a:rPr lang="en-US" sz="1150" dirty="0">
                  <a:solidFill>
                    <a:schemeClr val="tx1"/>
                  </a:solidFill>
                </a:rPr>
                <a:t> Test ergonomics + usage conditions</a:t>
              </a:r>
            </a:p>
          </p:txBody>
        </p:sp>
      </p:grpSp>
      <p:sp>
        <p:nvSpPr>
          <p:cNvPr id="80" name="Rectangle 79">
            <a:extLst>
              <a:ext uri="{FF2B5EF4-FFF2-40B4-BE49-F238E27FC236}">
                <a16:creationId xmlns:a16="http://schemas.microsoft.com/office/drawing/2014/main" id="{6E3C67C1-3F3A-D600-CDD4-8689640843E1}"/>
              </a:ext>
            </a:extLst>
          </p:cNvPr>
          <p:cNvSpPr/>
          <p:nvPr/>
        </p:nvSpPr>
        <p:spPr>
          <a:xfrm>
            <a:off x="6833906" y="1439458"/>
            <a:ext cx="4810363" cy="73647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Pentagon 74">
            <a:extLst>
              <a:ext uri="{FF2B5EF4-FFF2-40B4-BE49-F238E27FC236}">
                <a16:creationId xmlns:a16="http://schemas.microsoft.com/office/drawing/2014/main" id="{02CA2B4F-02AA-EB06-9A24-05C224127603}"/>
              </a:ext>
            </a:extLst>
          </p:cNvPr>
          <p:cNvSpPr/>
          <p:nvPr/>
        </p:nvSpPr>
        <p:spPr>
          <a:xfrm>
            <a:off x="9302981" y="1525363"/>
            <a:ext cx="2285283"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Deploy AR app using cloud resources</a:t>
            </a:r>
          </a:p>
        </p:txBody>
      </p:sp>
      <p:sp>
        <p:nvSpPr>
          <p:cNvPr id="78" name="Arrow: Pentagon 77">
            <a:extLst>
              <a:ext uri="{FF2B5EF4-FFF2-40B4-BE49-F238E27FC236}">
                <a16:creationId xmlns:a16="http://schemas.microsoft.com/office/drawing/2014/main" id="{47DC3520-8266-B596-7203-D1117C3288B1}"/>
              </a:ext>
            </a:extLst>
          </p:cNvPr>
          <p:cNvSpPr/>
          <p:nvPr/>
        </p:nvSpPr>
        <p:spPr>
          <a:xfrm>
            <a:off x="6940607" y="1525363"/>
            <a:ext cx="2206426" cy="5868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 AR app using the selected AR dev. tools</a:t>
            </a:r>
          </a:p>
        </p:txBody>
      </p:sp>
      <p:grpSp>
        <p:nvGrpSpPr>
          <p:cNvPr id="86" name="Group 85">
            <a:extLst>
              <a:ext uri="{FF2B5EF4-FFF2-40B4-BE49-F238E27FC236}">
                <a16:creationId xmlns:a16="http://schemas.microsoft.com/office/drawing/2014/main" id="{43EC4FAB-FBA8-B002-C2F2-FF530E0B5E95}"/>
              </a:ext>
            </a:extLst>
          </p:cNvPr>
          <p:cNvGrpSpPr/>
          <p:nvPr/>
        </p:nvGrpSpPr>
        <p:grpSpPr>
          <a:xfrm>
            <a:off x="2568491" y="2214335"/>
            <a:ext cx="1941675" cy="2039020"/>
            <a:chOff x="2568491" y="2214335"/>
            <a:chExt cx="1941675" cy="1846949"/>
          </a:xfrm>
          <a:solidFill>
            <a:schemeClr val="accent6">
              <a:lumMod val="40000"/>
              <a:lumOff val="60000"/>
            </a:schemeClr>
          </a:solidFill>
        </p:grpSpPr>
        <p:sp>
          <p:nvSpPr>
            <p:cNvPr id="71" name="Rectangle 70">
              <a:extLst>
                <a:ext uri="{FF2B5EF4-FFF2-40B4-BE49-F238E27FC236}">
                  <a16:creationId xmlns:a16="http://schemas.microsoft.com/office/drawing/2014/main" id="{113094EA-2FEE-C884-302E-DE1834184177}"/>
                </a:ext>
              </a:extLst>
            </p:cNvPr>
            <p:cNvSpPr/>
            <p:nvPr/>
          </p:nvSpPr>
          <p:spPr>
            <a:xfrm>
              <a:off x="2568491" y="2234716"/>
              <a:ext cx="1941675" cy="181107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65E12401-45E5-2B91-C17C-BD68E1E2C255}"/>
                </a:ext>
              </a:extLst>
            </p:cNvPr>
            <p:cNvSpPr txBox="1"/>
            <p:nvPr/>
          </p:nvSpPr>
          <p:spPr>
            <a:xfrm flipH="1">
              <a:off x="2595102" y="2214335"/>
              <a:ext cx="1915064" cy="1846949"/>
            </a:xfrm>
            <a:prstGeom prst="rect">
              <a:avLst/>
            </a:prstGeom>
            <a:noFill/>
          </p:spPr>
          <p:txBody>
            <a:bodyPr wrap="square" rtlCol="0">
              <a:spAutoFit/>
            </a:bodyPr>
            <a:lstStyle/>
            <a:p>
              <a:r>
                <a:rPr lang="en-US" sz="1150" b="1" dirty="0"/>
                <a:t>Requirements:</a:t>
              </a:r>
            </a:p>
            <a:p>
              <a:r>
                <a:rPr lang="en-US" sz="1150" b="1" u="sng" dirty="0"/>
                <a:t>PR1.</a:t>
              </a:r>
              <a:r>
                <a:rPr lang="en-US" sz="1150" dirty="0"/>
                <a:t> Usage conditions-specific requirements</a:t>
              </a:r>
            </a:p>
            <a:p>
              <a:r>
                <a:rPr lang="en-US" sz="1150" dirty="0"/>
                <a:t>&gt; Lighting</a:t>
              </a:r>
            </a:p>
            <a:p>
              <a:r>
                <a:rPr lang="en-US" sz="1150" dirty="0"/>
                <a:t>&gt; Compliance with health/safety standards, etc. </a:t>
              </a:r>
            </a:p>
            <a:p>
              <a:r>
                <a:rPr lang="en-US" sz="1150" b="1" u="sng" dirty="0"/>
                <a:t>PR2.</a:t>
              </a:r>
              <a:r>
                <a:rPr lang="en-US" sz="1150" dirty="0"/>
                <a:t> Hardware requirements</a:t>
              </a:r>
            </a:p>
            <a:p>
              <a:r>
                <a:rPr lang="en-US" sz="1150" dirty="0"/>
                <a:t>&gt; Computation + storage </a:t>
              </a:r>
            </a:p>
            <a:p>
              <a:r>
                <a:rPr lang="en-US" sz="1150" dirty="0"/>
                <a:t>&gt; Remote rendering</a:t>
              </a:r>
            </a:p>
            <a:p>
              <a:r>
                <a:rPr lang="en-US" sz="1150" dirty="0"/>
                <a:t>&gt; Field-of-view</a:t>
              </a:r>
            </a:p>
            <a:p>
              <a:r>
                <a:rPr lang="en-US" sz="1150" dirty="0"/>
                <a:t>&gt; User interactivity, etc.</a:t>
              </a:r>
            </a:p>
          </p:txBody>
        </p:sp>
      </p:grpSp>
      <p:grpSp>
        <p:nvGrpSpPr>
          <p:cNvPr id="90" name="Group 89">
            <a:extLst>
              <a:ext uri="{FF2B5EF4-FFF2-40B4-BE49-F238E27FC236}">
                <a16:creationId xmlns:a16="http://schemas.microsoft.com/office/drawing/2014/main" id="{EF9C0EF0-2215-7597-140E-EDA2FF97EF61}"/>
              </a:ext>
            </a:extLst>
          </p:cNvPr>
          <p:cNvGrpSpPr/>
          <p:nvPr/>
        </p:nvGrpSpPr>
        <p:grpSpPr>
          <a:xfrm>
            <a:off x="4610101" y="2194320"/>
            <a:ext cx="2012682" cy="2056865"/>
            <a:chOff x="4610101" y="2194320"/>
            <a:chExt cx="2012682" cy="1845221"/>
          </a:xfrm>
          <a:solidFill>
            <a:schemeClr val="accent6">
              <a:lumMod val="40000"/>
              <a:lumOff val="60000"/>
            </a:schemeClr>
          </a:solidFill>
        </p:grpSpPr>
        <p:sp>
          <p:nvSpPr>
            <p:cNvPr id="72" name="Rectangle 71">
              <a:extLst>
                <a:ext uri="{FF2B5EF4-FFF2-40B4-BE49-F238E27FC236}">
                  <a16:creationId xmlns:a16="http://schemas.microsoft.com/office/drawing/2014/main" id="{61194D80-B18A-B30F-117A-6C229C685B83}"/>
                </a:ext>
              </a:extLst>
            </p:cNvPr>
            <p:cNvSpPr/>
            <p:nvPr/>
          </p:nvSpPr>
          <p:spPr>
            <a:xfrm>
              <a:off x="4651347" y="2228466"/>
              <a:ext cx="1941675" cy="18110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056924F-0E5B-557A-1A42-1EF41DEBE6A5}"/>
                </a:ext>
              </a:extLst>
            </p:cNvPr>
            <p:cNvSpPr txBox="1"/>
            <p:nvPr/>
          </p:nvSpPr>
          <p:spPr>
            <a:xfrm flipH="1">
              <a:off x="4610101" y="2194320"/>
              <a:ext cx="2012682" cy="1829212"/>
            </a:xfrm>
            <a:prstGeom prst="rect">
              <a:avLst/>
            </a:prstGeom>
            <a:noFill/>
          </p:spPr>
          <p:txBody>
            <a:bodyPr wrap="square" rtlCol="0">
              <a:spAutoFit/>
            </a:bodyPr>
            <a:lstStyle/>
            <a:p>
              <a:r>
                <a:rPr lang="en-US" sz="1150" b="1" dirty="0"/>
                <a:t>Requirements :</a:t>
              </a:r>
            </a:p>
            <a:p>
              <a:r>
                <a:rPr lang="en-US" sz="1150" b="1" u="sng" dirty="0"/>
                <a:t>TR1.</a:t>
              </a:r>
              <a:r>
                <a:rPr lang="en-US" sz="1150" dirty="0"/>
                <a:t> Tracking engine</a:t>
              </a:r>
            </a:p>
            <a:p>
              <a:r>
                <a:rPr lang="en-US" sz="1150" dirty="0"/>
                <a:t>&gt; Tracking techniques, multi-user, etc. </a:t>
              </a:r>
            </a:p>
            <a:p>
              <a:r>
                <a:rPr lang="en-US" sz="1150" b="1" u="sng" dirty="0"/>
                <a:t>TR2.</a:t>
              </a:r>
              <a:r>
                <a:rPr lang="en-US" sz="1150" dirty="0"/>
                <a:t> Rendering engine</a:t>
              </a:r>
            </a:p>
            <a:p>
              <a:r>
                <a:rPr lang="en-US" sz="1150" dirty="0"/>
                <a:t>&gt; Light estimation, occlusion</a:t>
              </a:r>
            </a:p>
            <a:p>
              <a:r>
                <a:rPr lang="en-US" sz="1150" b="1" u="sng" dirty="0"/>
                <a:t>TR3.</a:t>
              </a:r>
              <a:r>
                <a:rPr lang="en-US" sz="1150" dirty="0"/>
                <a:t> Integration with enterprise systems</a:t>
              </a:r>
            </a:p>
            <a:p>
              <a:r>
                <a:rPr lang="en-US" sz="1150" b="1" u="sng" dirty="0"/>
                <a:t>TR4.</a:t>
              </a:r>
              <a:r>
                <a:rPr lang="en-US" sz="1150" dirty="0"/>
                <a:t> Ease of development</a:t>
              </a:r>
            </a:p>
            <a:p>
              <a:r>
                <a:rPr lang="en-US" sz="1150" dirty="0"/>
                <a:t>&gt; Graphic user interface, etc. </a:t>
              </a:r>
            </a:p>
            <a:p>
              <a:r>
                <a:rPr lang="en-US" sz="1150" b="1" u="sng" dirty="0"/>
                <a:t>TR5.</a:t>
              </a:r>
              <a:r>
                <a:rPr lang="en-US" sz="1150" dirty="0"/>
                <a:t> Licensing cost</a:t>
              </a:r>
            </a:p>
          </p:txBody>
        </p:sp>
      </p:grpSp>
      <p:grpSp>
        <p:nvGrpSpPr>
          <p:cNvPr id="91" name="Group 90">
            <a:extLst>
              <a:ext uri="{FF2B5EF4-FFF2-40B4-BE49-F238E27FC236}">
                <a16:creationId xmlns:a16="http://schemas.microsoft.com/office/drawing/2014/main" id="{9845A67A-F02F-CC72-6F69-D731F82870D3}"/>
              </a:ext>
            </a:extLst>
          </p:cNvPr>
          <p:cNvGrpSpPr/>
          <p:nvPr/>
        </p:nvGrpSpPr>
        <p:grpSpPr>
          <a:xfrm>
            <a:off x="6833906" y="2199084"/>
            <a:ext cx="2316386" cy="2894401"/>
            <a:chOff x="6833906" y="2241182"/>
            <a:chExt cx="2316386" cy="2691132"/>
          </a:xfrm>
          <a:solidFill>
            <a:schemeClr val="accent6">
              <a:lumMod val="40000"/>
              <a:lumOff val="60000"/>
            </a:schemeClr>
          </a:solidFill>
        </p:grpSpPr>
        <p:sp>
          <p:nvSpPr>
            <p:cNvPr id="83" name="Rectangle 82">
              <a:extLst>
                <a:ext uri="{FF2B5EF4-FFF2-40B4-BE49-F238E27FC236}">
                  <a16:creationId xmlns:a16="http://schemas.microsoft.com/office/drawing/2014/main" id="{F88A2B2F-A066-E145-9FB8-7AD884E097DC}"/>
                </a:ext>
              </a:extLst>
            </p:cNvPr>
            <p:cNvSpPr/>
            <p:nvPr/>
          </p:nvSpPr>
          <p:spPr>
            <a:xfrm>
              <a:off x="6833906" y="2275016"/>
              <a:ext cx="2316386" cy="26572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F5480A7-2879-9643-CD35-995E4AB3A1AE}"/>
                </a:ext>
              </a:extLst>
            </p:cNvPr>
            <p:cNvSpPr txBox="1"/>
            <p:nvPr/>
          </p:nvSpPr>
          <p:spPr>
            <a:xfrm flipH="1">
              <a:off x="6848037" y="2241182"/>
              <a:ext cx="2290204" cy="1073107"/>
            </a:xfrm>
            <a:prstGeom prst="rect">
              <a:avLst/>
            </a:prstGeom>
            <a:noFill/>
          </p:spPr>
          <p:txBody>
            <a:bodyPr wrap="square" rtlCol="0">
              <a:spAutoFit/>
            </a:bodyPr>
            <a:lstStyle/>
            <a:p>
              <a:r>
                <a:rPr lang="en-US" sz="1150" b="1" dirty="0"/>
                <a:t>Requirements:</a:t>
              </a:r>
              <a:r>
                <a:rPr lang="en-US" sz="1150" dirty="0"/>
                <a:t> </a:t>
              </a:r>
            </a:p>
            <a:p>
              <a:r>
                <a:rPr lang="en-US" sz="1150" b="1" u="sng" dirty="0"/>
                <a:t>SR1.</a:t>
              </a:r>
              <a:r>
                <a:rPr lang="en-US" sz="1150" dirty="0"/>
                <a:t> Flexible architecture for maintainability, agility and time-to-market</a:t>
              </a:r>
            </a:p>
            <a:p>
              <a:r>
                <a:rPr lang="en-US" sz="1150" dirty="0"/>
                <a:t>&gt; Microservice architecture</a:t>
              </a:r>
            </a:p>
            <a:p>
              <a:r>
                <a:rPr lang="en-US" sz="1150" dirty="0"/>
                <a:t>&gt; Agile development</a:t>
              </a:r>
            </a:p>
          </p:txBody>
        </p:sp>
      </p:grpSp>
      <p:grpSp>
        <p:nvGrpSpPr>
          <p:cNvPr id="92" name="Group 91">
            <a:extLst>
              <a:ext uri="{FF2B5EF4-FFF2-40B4-BE49-F238E27FC236}">
                <a16:creationId xmlns:a16="http://schemas.microsoft.com/office/drawing/2014/main" id="{95C0242E-1175-3AFD-3FEC-D4B150BC8584}"/>
              </a:ext>
            </a:extLst>
          </p:cNvPr>
          <p:cNvGrpSpPr/>
          <p:nvPr/>
        </p:nvGrpSpPr>
        <p:grpSpPr>
          <a:xfrm>
            <a:off x="9331594" y="2191545"/>
            <a:ext cx="2400516" cy="2901940"/>
            <a:chOff x="9331594" y="2238651"/>
            <a:chExt cx="2400516" cy="2901940"/>
          </a:xfrm>
          <a:solidFill>
            <a:schemeClr val="accent6">
              <a:lumMod val="40000"/>
              <a:lumOff val="60000"/>
            </a:schemeClr>
          </a:solidFill>
        </p:grpSpPr>
        <p:sp>
          <p:nvSpPr>
            <p:cNvPr id="84" name="Rectangle 83">
              <a:extLst>
                <a:ext uri="{FF2B5EF4-FFF2-40B4-BE49-F238E27FC236}">
                  <a16:creationId xmlns:a16="http://schemas.microsoft.com/office/drawing/2014/main" id="{E903402B-A85D-849F-F081-4ABADD13C62C}"/>
                </a:ext>
              </a:extLst>
            </p:cNvPr>
            <p:cNvSpPr/>
            <p:nvPr/>
          </p:nvSpPr>
          <p:spPr>
            <a:xfrm>
              <a:off x="9331594" y="2267993"/>
              <a:ext cx="2316386" cy="28725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7A5CC74C-E77A-1E13-9169-5DEBE4FE6FDD}"/>
                </a:ext>
              </a:extLst>
            </p:cNvPr>
            <p:cNvSpPr txBox="1"/>
            <p:nvPr/>
          </p:nvSpPr>
          <p:spPr>
            <a:xfrm flipH="1">
              <a:off x="9331594" y="2238651"/>
              <a:ext cx="2400516" cy="2215991"/>
            </a:xfrm>
            <a:prstGeom prst="rect">
              <a:avLst/>
            </a:prstGeom>
            <a:noFill/>
          </p:spPr>
          <p:txBody>
            <a:bodyPr wrap="square" rtlCol="0">
              <a:spAutoFit/>
            </a:bodyPr>
            <a:lstStyle/>
            <a:p>
              <a:r>
                <a:rPr lang="en-US" sz="1150" b="1" dirty="0"/>
                <a:t>Requirements:</a:t>
              </a:r>
            </a:p>
            <a:p>
              <a:r>
                <a:rPr lang="en-US" sz="1150" b="1" u="sng" dirty="0"/>
                <a:t>DR1.</a:t>
              </a:r>
              <a:r>
                <a:rPr lang="en-US" sz="1150" dirty="0"/>
                <a:t> CI/CD pipelines</a:t>
              </a:r>
            </a:p>
            <a:p>
              <a:r>
                <a:rPr lang="en-US" sz="1150" b="1" u="sng" dirty="0"/>
                <a:t>DR2.</a:t>
              </a:r>
              <a:r>
                <a:rPr lang="en-US" sz="1150" dirty="0"/>
                <a:t> Design for cost optimization</a:t>
              </a:r>
            </a:p>
            <a:p>
              <a:r>
                <a:rPr lang="en-US" sz="1150" dirty="0"/>
                <a:t>&gt; Serverless architecture </a:t>
              </a:r>
            </a:p>
            <a:p>
              <a:r>
                <a:rPr lang="en-US" sz="1150" dirty="0"/>
                <a:t>&gt; Auto-scaling</a:t>
              </a:r>
            </a:p>
            <a:p>
              <a:r>
                <a:rPr lang="en-US" sz="1150" b="1" u="sng" dirty="0"/>
                <a:t>DR3.</a:t>
              </a:r>
              <a:r>
                <a:rPr lang="en-US" sz="1150" dirty="0"/>
                <a:t> Design for scalability</a:t>
              </a:r>
            </a:p>
            <a:p>
              <a:r>
                <a:rPr lang="en-US" sz="1150" dirty="0"/>
                <a:t>&gt; Multi-zone availability</a:t>
              </a:r>
            </a:p>
            <a:p>
              <a:r>
                <a:rPr lang="en-US" sz="1150" dirty="0"/>
                <a:t>&gt; Auto-scaling</a:t>
              </a:r>
            </a:p>
            <a:p>
              <a:r>
                <a:rPr lang="en-US" sz="1150" b="1" u="sng" dirty="0"/>
                <a:t>DR4.</a:t>
              </a:r>
              <a:r>
                <a:rPr lang="en-US" sz="1150" dirty="0"/>
                <a:t> Design for security</a:t>
              </a:r>
            </a:p>
            <a:p>
              <a:r>
                <a:rPr lang="en-US" sz="1150" dirty="0"/>
                <a:t>&gt; Least-privilege</a:t>
              </a:r>
            </a:p>
            <a:p>
              <a:r>
                <a:rPr lang="en-US" sz="1150" dirty="0"/>
                <a:t>&gt; Zero-trust zone</a:t>
              </a:r>
            </a:p>
            <a:p>
              <a:r>
                <a:rPr lang="en-US" sz="1150" dirty="0"/>
                <a:t>&gt; Infrastructure-as-code</a:t>
              </a:r>
              <a:endParaRPr lang="en-US" sz="1150" dirty="0">
                <a:solidFill>
                  <a:schemeClr val="bg1"/>
                </a:solidFill>
                <a:highlight>
                  <a:srgbClr val="FF0000"/>
                </a:highlight>
              </a:endParaRPr>
            </a:p>
          </p:txBody>
        </p:sp>
      </p:grpSp>
    </p:spTree>
    <p:extLst>
      <p:ext uri="{BB962C8B-B14F-4D97-AF65-F5344CB8AC3E}">
        <p14:creationId xmlns:p14="http://schemas.microsoft.com/office/powerpoint/2010/main" val="2424759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C527EC-57A1-C56C-3A02-695549F2B916}"/>
              </a:ext>
            </a:extLst>
          </p:cNvPr>
          <p:cNvSpPr txBox="1"/>
          <p:nvPr/>
        </p:nvSpPr>
        <p:spPr>
          <a:xfrm>
            <a:off x="118062" y="0"/>
            <a:ext cx="10637592" cy="523220"/>
          </a:xfrm>
          <a:prstGeom prst="rect">
            <a:avLst/>
          </a:prstGeom>
          <a:noFill/>
        </p:spPr>
        <p:txBody>
          <a:bodyPr wrap="none" rtlCol="0">
            <a:spAutoFit/>
          </a:bodyPr>
          <a:lstStyle/>
          <a:p>
            <a:r>
              <a:rPr lang="en-US" sz="2800" b="1" dirty="0">
                <a:solidFill>
                  <a:srgbClr val="A100FF"/>
                </a:solidFill>
              </a:rPr>
              <a:t>Appendix: AR Adoption Success Factors Mapping To Requirements 1/2</a:t>
            </a:r>
            <a:endParaRPr lang="en-US" sz="1600" i="1" dirty="0"/>
          </a:p>
        </p:txBody>
      </p:sp>
      <p:graphicFrame>
        <p:nvGraphicFramePr>
          <p:cNvPr id="6" name="Table 6">
            <a:extLst>
              <a:ext uri="{FF2B5EF4-FFF2-40B4-BE49-F238E27FC236}">
                <a16:creationId xmlns:a16="http://schemas.microsoft.com/office/drawing/2014/main" id="{94645AEC-7717-7D54-6CE6-66E9A2A5098A}"/>
              </a:ext>
            </a:extLst>
          </p:cNvPr>
          <p:cNvGraphicFramePr>
            <a:graphicFrameLocks noGrp="1"/>
          </p:cNvGraphicFramePr>
          <p:nvPr/>
        </p:nvGraphicFramePr>
        <p:xfrm>
          <a:off x="118062" y="523220"/>
          <a:ext cx="11955875" cy="5834380"/>
        </p:xfrm>
        <a:graphic>
          <a:graphicData uri="http://schemas.openxmlformats.org/drawingml/2006/table">
            <a:tbl>
              <a:tblPr firstRow="1" bandRow="1">
                <a:tableStyleId>{5940675A-B579-460E-94D1-54222C63F5DA}</a:tableStyleId>
              </a:tblPr>
              <a:tblGrid>
                <a:gridCol w="1066564">
                  <a:extLst>
                    <a:ext uri="{9D8B030D-6E8A-4147-A177-3AD203B41FA5}">
                      <a16:colId xmlns:a16="http://schemas.microsoft.com/office/drawing/2014/main" val="997951350"/>
                    </a:ext>
                  </a:extLst>
                </a:gridCol>
                <a:gridCol w="863166">
                  <a:extLst>
                    <a:ext uri="{9D8B030D-6E8A-4147-A177-3AD203B41FA5}">
                      <a16:colId xmlns:a16="http://schemas.microsoft.com/office/drawing/2014/main" val="3121801954"/>
                    </a:ext>
                  </a:extLst>
                </a:gridCol>
                <a:gridCol w="2308308">
                  <a:extLst>
                    <a:ext uri="{9D8B030D-6E8A-4147-A177-3AD203B41FA5}">
                      <a16:colId xmlns:a16="http://schemas.microsoft.com/office/drawing/2014/main" val="3594086592"/>
                    </a:ext>
                  </a:extLst>
                </a:gridCol>
                <a:gridCol w="1739901">
                  <a:extLst>
                    <a:ext uri="{9D8B030D-6E8A-4147-A177-3AD203B41FA5}">
                      <a16:colId xmlns:a16="http://schemas.microsoft.com/office/drawing/2014/main" val="734542248"/>
                    </a:ext>
                  </a:extLst>
                </a:gridCol>
                <a:gridCol w="1421218">
                  <a:extLst>
                    <a:ext uri="{9D8B030D-6E8A-4147-A177-3AD203B41FA5}">
                      <a16:colId xmlns:a16="http://schemas.microsoft.com/office/drawing/2014/main" val="1504122886"/>
                    </a:ext>
                  </a:extLst>
                </a:gridCol>
                <a:gridCol w="1435395">
                  <a:extLst>
                    <a:ext uri="{9D8B030D-6E8A-4147-A177-3AD203B41FA5}">
                      <a16:colId xmlns:a16="http://schemas.microsoft.com/office/drawing/2014/main" val="1743497314"/>
                    </a:ext>
                  </a:extLst>
                </a:gridCol>
                <a:gridCol w="1283586">
                  <a:extLst>
                    <a:ext uri="{9D8B030D-6E8A-4147-A177-3AD203B41FA5}">
                      <a16:colId xmlns:a16="http://schemas.microsoft.com/office/drawing/2014/main" val="4130008878"/>
                    </a:ext>
                  </a:extLst>
                </a:gridCol>
                <a:gridCol w="1837737">
                  <a:extLst>
                    <a:ext uri="{9D8B030D-6E8A-4147-A177-3AD203B41FA5}">
                      <a16:colId xmlns:a16="http://schemas.microsoft.com/office/drawing/2014/main" val="3113609174"/>
                    </a:ext>
                  </a:extLst>
                </a:gridCol>
              </a:tblGrid>
              <a:tr h="370840">
                <a:tc>
                  <a:txBody>
                    <a:bodyPr/>
                    <a:lstStyle/>
                    <a:p>
                      <a:r>
                        <a:rPr lang="en-US" sz="1250" b="0" dirty="0">
                          <a:solidFill>
                            <a:schemeClr val="bg1"/>
                          </a:solidFill>
                        </a:rPr>
                        <a:t>Category</a:t>
                      </a:r>
                    </a:p>
                  </a:txBody>
                  <a:tcPr>
                    <a:lnB w="12700" cap="flat" cmpd="sng" algn="ctr">
                      <a:solidFill>
                        <a:schemeClr val="tx1"/>
                      </a:solidFill>
                      <a:prstDash val="solid"/>
                      <a:round/>
                      <a:headEnd type="none" w="med" len="med"/>
                      <a:tailEnd type="none" w="med" len="med"/>
                    </a:lnB>
                    <a:solidFill>
                      <a:srgbClr val="A100FF"/>
                    </a:solidFill>
                  </a:tcPr>
                </a:tc>
                <a:tc>
                  <a:txBody>
                    <a:bodyPr/>
                    <a:lstStyle/>
                    <a:p>
                      <a:r>
                        <a:rPr lang="en-US" sz="1250" b="0" dirty="0">
                          <a:solidFill>
                            <a:schemeClr val="bg1"/>
                          </a:solidFill>
                        </a:rPr>
                        <a:t>Sub-category</a:t>
                      </a:r>
                    </a:p>
                  </a:txBody>
                  <a:tcPr>
                    <a:lnB w="12700" cap="flat" cmpd="sng" algn="ctr">
                      <a:solidFill>
                        <a:schemeClr val="tx1"/>
                      </a:solidFill>
                      <a:prstDash val="solid"/>
                      <a:round/>
                      <a:headEnd type="none" w="med" len="med"/>
                      <a:tailEnd type="none" w="med" len="med"/>
                    </a:lnB>
                    <a:solidFill>
                      <a:srgbClr val="A100FF"/>
                    </a:solidFill>
                  </a:tcPr>
                </a:tc>
                <a:tc>
                  <a:txBody>
                    <a:bodyPr/>
                    <a:lstStyle/>
                    <a:p>
                      <a:r>
                        <a:rPr lang="en-US" sz="1250" b="0" dirty="0">
                          <a:solidFill>
                            <a:schemeClr val="bg1"/>
                          </a:solidFill>
                        </a:rPr>
                        <a:t>Success Factor (SF)</a:t>
                      </a:r>
                    </a:p>
                  </a:txBody>
                  <a:tcPr>
                    <a:solidFill>
                      <a:srgbClr val="A100FF"/>
                    </a:solidFill>
                  </a:tcPr>
                </a:tc>
                <a:tc>
                  <a:txBody>
                    <a:bodyPr/>
                    <a:lstStyle/>
                    <a:p>
                      <a:r>
                        <a:rPr lang="en-US" sz="1250" b="0" dirty="0">
                          <a:solidFill>
                            <a:schemeClr val="bg1"/>
                          </a:solidFill>
                        </a:rPr>
                        <a:t>Mapped to: AR Platform Suitability Selection Criteria </a:t>
                      </a:r>
                    </a:p>
                  </a:txBody>
                  <a:tcPr>
                    <a:solidFill>
                      <a:srgbClr val="A100FF"/>
                    </a:solidFill>
                  </a:tcPr>
                </a:tc>
                <a:tc>
                  <a:txBody>
                    <a:bodyPr/>
                    <a:lstStyle/>
                    <a:p>
                      <a:r>
                        <a:rPr lang="en-US" sz="1250" b="0" dirty="0">
                          <a:solidFill>
                            <a:schemeClr val="bg1"/>
                          </a:solidFill>
                        </a:rPr>
                        <a:t>Mapped to: AR Dev Tool Suitability Selection Criteria</a:t>
                      </a:r>
                    </a:p>
                  </a:txBody>
                  <a:tcPr>
                    <a:solidFill>
                      <a:srgbClr val="A100FF"/>
                    </a:solidFill>
                  </a:tcPr>
                </a:tc>
                <a:tc>
                  <a:txBody>
                    <a:bodyPr/>
                    <a:lstStyle/>
                    <a:p>
                      <a:r>
                        <a:rPr lang="en-US" sz="1250" b="0" dirty="0">
                          <a:solidFill>
                            <a:schemeClr val="bg1"/>
                          </a:solidFill>
                        </a:rPr>
                        <a:t>Mapped to: AR User Journey Testing Objectives</a:t>
                      </a:r>
                    </a:p>
                  </a:txBody>
                  <a:tcPr>
                    <a:solidFill>
                      <a:srgbClr val="A100FF"/>
                    </a:solidFill>
                  </a:tcPr>
                </a:tc>
                <a:tc>
                  <a:txBody>
                    <a:bodyPr/>
                    <a:lstStyle/>
                    <a:p>
                      <a:r>
                        <a:rPr lang="en-US" sz="1250" b="0" dirty="0">
                          <a:solidFill>
                            <a:schemeClr val="bg1"/>
                          </a:solidFill>
                        </a:rPr>
                        <a:t>Mapped to: Development phase</a:t>
                      </a:r>
                    </a:p>
                  </a:txBody>
                  <a:tcPr>
                    <a:solidFill>
                      <a:srgbClr val="A100FF"/>
                    </a:solidFill>
                  </a:tcPr>
                </a:tc>
                <a:tc>
                  <a:txBody>
                    <a:bodyPr/>
                    <a:lstStyle/>
                    <a:p>
                      <a:r>
                        <a:rPr lang="en-US" sz="1250" b="0" dirty="0">
                          <a:solidFill>
                            <a:schemeClr val="bg1"/>
                          </a:solidFill>
                        </a:rPr>
                        <a:t>Mapped to: Deployment phase</a:t>
                      </a:r>
                    </a:p>
                  </a:txBody>
                  <a:tcPr>
                    <a:solidFill>
                      <a:srgbClr val="A100FF"/>
                    </a:solidFill>
                  </a:tcPr>
                </a:tc>
                <a:extLst>
                  <a:ext uri="{0D108BD9-81ED-4DB2-BD59-A6C34878D82A}">
                    <a16:rowId xmlns:a16="http://schemas.microsoft.com/office/drawing/2014/main" val="3010483773"/>
                  </a:ext>
                </a:extLst>
              </a:tr>
              <a:tr h="370840">
                <a:tc>
                  <a:txBody>
                    <a:bodyPr/>
                    <a:lstStyle/>
                    <a:p>
                      <a:r>
                        <a:rPr lang="en-US" sz="1250" b="0" dirty="0"/>
                        <a:t>Organization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250" b="0" dirty="0"/>
                        <a:t>Company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250" b="0" dirty="0"/>
                        <a:t>SF1. Task identification: suitable for working conditions + helps enhance worker performance</a:t>
                      </a:r>
                    </a:p>
                  </a:txBody>
                  <a:tcPr>
                    <a:lnL w="12700" cap="flat" cmpd="sng" algn="ctr">
                      <a:solidFill>
                        <a:schemeClr val="tx1"/>
                      </a:solidFill>
                      <a:prstDash val="solid"/>
                      <a:round/>
                      <a:headEnd type="none" w="med" len="med"/>
                      <a:tailEnd type="none" w="med" len="med"/>
                    </a:lnL>
                  </a:tcPr>
                </a:tc>
                <a:tc>
                  <a:txBody>
                    <a:bodyPr/>
                    <a:lstStyle/>
                    <a:p>
                      <a:r>
                        <a:rPr lang="en-US" sz="1250" b="0" dirty="0"/>
                        <a:t>PR1. Usage conditions-specific criteria: lighting condition, internet, etc.</a:t>
                      </a:r>
                    </a:p>
                  </a:txBody>
                  <a:tcPr>
                    <a:solidFill>
                      <a:schemeClr val="accent4">
                        <a:lumMod val="20000"/>
                        <a:lumOff val="80000"/>
                      </a:schemeClr>
                    </a:solidFill>
                  </a:tcPr>
                </a:tc>
                <a:tc>
                  <a:txBody>
                    <a:bodyPr/>
                    <a:lstStyle/>
                    <a:p>
                      <a:endParaRPr lang="en-US" sz="1250" b="0" dirty="0"/>
                    </a:p>
                  </a:txBody>
                  <a:tcPr/>
                </a:tc>
                <a:tc>
                  <a:txBody>
                    <a:bodyPr/>
                    <a:lstStyle/>
                    <a:p>
                      <a:r>
                        <a:rPr lang="en-US" sz="1250" b="0" dirty="0"/>
                        <a:t>UR1. Define KPIs</a:t>
                      </a:r>
                    </a:p>
                  </a:txBody>
                  <a:tcPr>
                    <a:solidFill>
                      <a:srgbClr val="FFF2CC"/>
                    </a:solidFill>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3744752964"/>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50" b="0" dirty="0"/>
                        <a:t>SF2. Compliance with health + safety concerns: distractions, visual fatigue, etc.</a:t>
                      </a:r>
                    </a:p>
                  </a:txBody>
                  <a:tcPr>
                    <a:lnL w="12700" cap="flat" cmpd="sng" algn="ctr">
                      <a:solidFill>
                        <a:schemeClr val="tx1"/>
                      </a:solidFill>
                      <a:prstDash val="solid"/>
                      <a:round/>
                      <a:headEnd type="none" w="med" len="med"/>
                      <a:tailEnd type="none" w="med" len="med"/>
                    </a:lnL>
                  </a:tcPr>
                </a:tc>
                <a:tc>
                  <a:txBody>
                    <a:bodyPr/>
                    <a:lstStyle/>
                    <a:p>
                      <a:endParaRPr lang="en-US" sz="1250" b="0" dirty="0"/>
                    </a:p>
                  </a:txBody>
                  <a:tcPr/>
                </a:tc>
                <a:tc>
                  <a:txBody>
                    <a:bodyPr/>
                    <a:lstStyle/>
                    <a:p>
                      <a:endParaRPr lang="en-US" sz="1250" b="0" dirty="0"/>
                    </a:p>
                  </a:txBody>
                  <a:tcPr/>
                </a:tc>
                <a:tc>
                  <a:txBody>
                    <a:bodyPr/>
                    <a:lstStyle/>
                    <a:p>
                      <a:r>
                        <a:rPr lang="en-US" sz="1250" b="0" dirty="0"/>
                        <a:t>UR2. Check compliance</a:t>
                      </a:r>
                    </a:p>
                  </a:txBody>
                  <a:tcPr>
                    <a:solidFill>
                      <a:schemeClr val="accent4">
                        <a:lumMod val="20000"/>
                        <a:lumOff val="80000"/>
                      </a:schemeClr>
                    </a:solidFill>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3667987671"/>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50" b="0" dirty="0"/>
                        <a:t>SF3. Implementation cost: design, develop, deploy, maintain</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b="0" dirty="0"/>
                        <a:t>PR1. Hardware specification criteria: hardware cost</a:t>
                      </a:r>
                    </a:p>
                    <a:p>
                      <a:endParaRPr lang="en-US" sz="1250" b="0" dirty="0"/>
                    </a:p>
                  </a:txBody>
                  <a:tcPr>
                    <a:solidFill>
                      <a:srgbClr val="FFF2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dirty="0"/>
                        <a:t>TR4.</a:t>
                      </a:r>
                      <a:r>
                        <a:rPr lang="en-US" sz="1200" dirty="0"/>
                        <a:t> Licensing cost</a:t>
                      </a:r>
                    </a:p>
                    <a:p>
                      <a:endParaRPr lang="en-US" sz="1250" b="0" dirty="0"/>
                    </a:p>
                  </a:txBody>
                  <a:tcPr>
                    <a:solidFill>
                      <a:srgbClr val="FFF2CC"/>
                    </a:solidFill>
                  </a:tcPr>
                </a:tc>
                <a:tc>
                  <a:txBody>
                    <a:bodyPr/>
                    <a:lstStyle/>
                    <a:p>
                      <a:endParaRPr lang="en-US" sz="1250" b="0" dirty="0"/>
                    </a:p>
                  </a:txBody>
                  <a:tcPr/>
                </a:tc>
                <a:tc>
                  <a:txBody>
                    <a:bodyPr/>
                    <a:lstStyle/>
                    <a:p>
                      <a:r>
                        <a:rPr lang="en-US" sz="1250" b="0" dirty="0"/>
                        <a:t>SR1. </a:t>
                      </a:r>
                      <a:r>
                        <a:rPr lang="en-US" sz="1200" dirty="0"/>
                        <a:t>Flexible architecture for maintainability, agility and time-to-market</a:t>
                      </a:r>
                    </a:p>
                  </a:txBody>
                  <a:tcPr>
                    <a:solidFill>
                      <a:schemeClr val="accent4">
                        <a:lumMod val="20000"/>
                        <a:lumOff val="80000"/>
                      </a:schemeClr>
                    </a:solidFill>
                  </a:tcPr>
                </a:tc>
                <a:tc>
                  <a:txBody>
                    <a:bodyPr/>
                    <a:lstStyle/>
                    <a:p>
                      <a:r>
                        <a:rPr lang="en-US" sz="1250" b="0" dirty="0"/>
                        <a:t>DR1. CI/CD pipeline</a:t>
                      </a:r>
                    </a:p>
                    <a:p>
                      <a:r>
                        <a:rPr lang="en-US" sz="1250" b="0" dirty="0"/>
                        <a:t>DR2. Design for cost optimization </a:t>
                      </a:r>
                    </a:p>
                  </a:txBody>
                  <a:tcPr>
                    <a:solidFill>
                      <a:schemeClr val="accent4">
                        <a:lumMod val="20000"/>
                        <a:lumOff val="80000"/>
                      </a:schemeClr>
                    </a:solidFill>
                  </a:tcPr>
                </a:tc>
                <a:extLst>
                  <a:ext uri="{0D108BD9-81ED-4DB2-BD59-A6C34878D82A}">
                    <a16:rowId xmlns:a16="http://schemas.microsoft.com/office/drawing/2014/main" val="3380985200"/>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50" b="0" dirty="0"/>
                        <a:t>SF4. Change management: adequate training and support</a:t>
                      </a:r>
                    </a:p>
                  </a:txBody>
                  <a:tcPr>
                    <a:lnL w="12700" cap="flat" cmpd="sng" algn="ctr">
                      <a:solidFill>
                        <a:schemeClr val="tx1"/>
                      </a:solidFill>
                      <a:prstDash val="solid"/>
                      <a:round/>
                      <a:headEnd type="none" w="med" len="med"/>
                      <a:tailEnd type="none" w="med" len="med"/>
                    </a:lnL>
                  </a:tcPr>
                </a:tc>
                <a:tc>
                  <a:txBody>
                    <a:bodyPr/>
                    <a:lstStyle/>
                    <a:p>
                      <a:endParaRPr lang="en-US" sz="1250" b="0" dirty="0"/>
                    </a:p>
                  </a:txBody>
                  <a:tcPr/>
                </a:tc>
                <a:tc>
                  <a:txBody>
                    <a:bodyPr/>
                    <a:lstStyle/>
                    <a:p>
                      <a:endParaRPr lang="en-US" sz="1250" b="0" dirty="0"/>
                    </a:p>
                  </a:txBody>
                  <a:tcPr/>
                </a:tc>
                <a:tc>
                  <a:txBody>
                    <a:bodyPr/>
                    <a:lstStyle/>
                    <a:p>
                      <a:r>
                        <a:rPr lang="en-US" sz="1250" b="0" dirty="0"/>
                        <a:t>UR3. Identify required training</a:t>
                      </a:r>
                    </a:p>
                  </a:txBody>
                  <a:tcPr>
                    <a:solidFill>
                      <a:schemeClr val="accent4">
                        <a:lumMod val="20000"/>
                        <a:lumOff val="80000"/>
                      </a:schemeClr>
                    </a:solidFill>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1728892165"/>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50" b="0" dirty="0"/>
                        <a:t>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250" b="0" dirty="0"/>
                        <a:t>SF5. User experience during AR usage: user-friendly UI, intuitive interactions, etc.</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b="0" dirty="0"/>
                        <a:t>PR1. Hardware specification criteria: user interactivity</a:t>
                      </a:r>
                    </a:p>
                  </a:txBody>
                  <a:tcPr>
                    <a:solidFill>
                      <a:schemeClr val="accent4">
                        <a:lumMod val="20000"/>
                        <a:lumOff val="80000"/>
                      </a:schemeClr>
                    </a:solidFill>
                  </a:tcPr>
                </a:tc>
                <a:tc>
                  <a:txBody>
                    <a:bodyPr/>
                    <a:lstStyle/>
                    <a:p>
                      <a:endParaRPr lang="en-US" sz="1250" b="0" dirty="0"/>
                    </a:p>
                  </a:txBody>
                  <a:tcPr>
                    <a:solidFill>
                      <a:schemeClr val="bg1"/>
                    </a:solidFill>
                  </a:tcPr>
                </a:tc>
                <a:tc>
                  <a:txBody>
                    <a:bodyPr/>
                    <a:lstStyle/>
                    <a:p>
                      <a:endParaRPr lang="en-US" sz="1250" b="0" dirty="0"/>
                    </a:p>
                  </a:txBody>
                  <a:tcPr/>
                </a:tc>
                <a:tc>
                  <a:txBody>
                    <a:bodyPr/>
                    <a:lstStyle/>
                    <a:p>
                      <a:endParaRPr lang="en-US" sz="1250" b="0" dirty="0"/>
                    </a:p>
                  </a:txBody>
                  <a:tcPr/>
                </a:tc>
                <a:tc>
                  <a:txBody>
                    <a:bodyPr/>
                    <a:lstStyle/>
                    <a:p>
                      <a:r>
                        <a:rPr lang="en-US" sz="1250" b="0" dirty="0"/>
                        <a:t>DR3. Design for scalability</a:t>
                      </a:r>
                    </a:p>
                  </a:txBody>
                  <a:tcPr>
                    <a:solidFill>
                      <a:schemeClr val="accent4">
                        <a:lumMod val="20000"/>
                        <a:lumOff val="80000"/>
                      </a:schemeClr>
                    </a:solidFill>
                  </a:tcPr>
                </a:tc>
                <a:extLst>
                  <a:ext uri="{0D108BD9-81ED-4DB2-BD59-A6C34878D82A}">
                    <a16:rowId xmlns:a16="http://schemas.microsoft.com/office/drawing/2014/main" val="650326680"/>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50" b="0" dirty="0"/>
                        <a:t>SF6. Privacy and data protection</a:t>
                      </a:r>
                    </a:p>
                  </a:txBody>
                  <a:tcPr>
                    <a:lnL w="12700" cap="flat" cmpd="sng" algn="ctr">
                      <a:solidFill>
                        <a:schemeClr val="tx1"/>
                      </a:solidFill>
                      <a:prstDash val="solid"/>
                      <a:round/>
                      <a:headEnd type="none" w="med" len="med"/>
                      <a:tailEnd type="none" w="med" len="med"/>
                    </a:lnL>
                  </a:tcPr>
                </a:tc>
                <a:tc>
                  <a:txBody>
                    <a:bodyPr/>
                    <a:lstStyle/>
                    <a:p>
                      <a:endParaRPr lang="en-US" sz="1250" b="0" dirty="0"/>
                    </a:p>
                  </a:txBody>
                  <a:tcPr/>
                </a:tc>
                <a:tc>
                  <a:txBody>
                    <a:bodyPr/>
                    <a:lstStyle/>
                    <a:p>
                      <a:endParaRPr lang="en-US" sz="1250" b="0" dirty="0"/>
                    </a:p>
                  </a:txBody>
                  <a:tcPr/>
                </a:tc>
                <a:tc>
                  <a:txBody>
                    <a:bodyPr/>
                    <a:lstStyle/>
                    <a:p>
                      <a:endParaRPr lang="en-US" sz="1250" b="0" dirty="0">
                        <a:solidFill>
                          <a:srgbClr val="FF0000"/>
                        </a:solidFill>
                      </a:endParaRPr>
                    </a:p>
                  </a:txBody>
                  <a:tcPr/>
                </a:tc>
                <a:tc>
                  <a:txBody>
                    <a:bodyPr/>
                    <a:lstStyle/>
                    <a:p>
                      <a:endParaRPr lang="en-US" sz="1250" b="0" dirty="0"/>
                    </a:p>
                  </a:txBody>
                  <a:tcPr/>
                </a:tc>
                <a:tc>
                  <a:txBody>
                    <a:bodyPr/>
                    <a:lstStyle/>
                    <a:p>
                      <a:r>
                        <a:rPr lang="en-US" sz="1250" b="0" dirty="0"/>
                        <a:t>DR4. Design for security</a:t>
                      </a:r>
                    </a:p>
                  </a:txBody>
                  <a:tcPr>
                    <a:solidFill>
                      <a:schemeClr val="accent4">
                        <a:lumMod val="20000"/>
                        <a:lumOff val="80000"/>
                      </a:schemeClr>
                    </a:solidFill>
                  </a:tcPr>
                </a:tc>
                <a:extLst>
                  <a:ext uri="{0D108BD9-81ED-4DB2-BD59-A6C34878D82A}">
                    <a16:rowId xmlns:a16="http://schemas.microsoft.com/office/drawing/2014/main" val="2685981984"/>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50" b="0" dirty="0"/>
                        <a:t>SF7. User technology quotient: the more tech savvy users are, the higher adoption rate</a:t>
                      </a:r>
                    </a:p>
                  </a:txBody>
                  <a:tcPr>
                    <a:lnL w="12700" cap="flat" cmpd="sng" algn="ctr">
                      <a:solidFill>
                        <a:schemeClr val="tx1"/>
                      </a:solidFill>
                      <a:prstDash val="solid"/>
                      <a:round/>
                      <a:headEnd type="none" w="med" len="med"/>
                      <a:tailEnd type="none" w="med" len="med"/>
                    </a:lnL>
                  </a:tcPr>
                </a:tc>
                <a:tc>
                  <a:txBody>
                    <a:bodyPr/>
                    <a:lstStyle/>
                    <a:p>
                      <a:endParaRPr lang="en-US" sz="1250" b="0" dirty="0"/>
                    </a:p>
                  </a:txBody>
                  <a:tcPr/>
                </a:tc>
                <a:tc>
                  <a:txBody>
                    <a:bodyPr/>
                    <a:lstStyle/>
                    <a:p>
                      <a:endParaRPr lang="en-US" sz="1250" b="0" dirty="0"/>
                    </a:p>
                  </a:txBody>
                  <a:tcPr/>
                </a:tc>
                <a:tc>
                  <a:txBody>
                    <a:bodyPr/>
                    <a:lstStyle/>
                    <a:p>
                      <a:r>
                        <a:rPr lang="en-US" sz="1250" b="0" dirty="0"/>
                        <a:t>See UR3</a:t>
                      </a:r>
                      <a:endParaRPr lang="en-US" sz="1250" b="0" dirty="0">
                        <a:solidFill>
                          <a:srgbClr val="FF0000"/>
                        </a:solidFill>
                      </a:endParaRPr>
                    </a:p>
                  </a:txBody>
                  <a:tcPr>
                    <a:solidFill>
                      <a:schemeClr val="accent4">
                        <a:lumMod val="20000"/>
                        <a:lumOff val="80000"/>
                      </a:schemeClr>
                    </a:solidFill>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509653952"/>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50" b="0" dirty="0"/>
                        <a:t>SF8: Address psychological risks e.g., fear of over-reliance on technology, job loss, etc. </a:t>
                      </a:r>
                    </a:p>
                  </a:txBody>
                  <a:tcPr>
                    <a:lnL w="12700" cap="flat" cmpd="sng" algn="ctr">
                      <a:solidFill>
                        <a:schemeClr val="tx1"/>
                      </a:solidFill>
                      <a:prstDash val="solid"/>
                      <a:round/>
                      <a:headEnd type="none" w="med" len="med"/>
                      <a:tailEnd type="none" w="med" len="med"/>
                    </a:lnL>
                  </a:tcPr>
                </a:tc>
                <a:tc>
                  <a:txBody>
                    <a:bodyPr/>
                    <a:lstStyle/>
                    <a:p>
                      <a:endParaRPr lang="en-US" sz="1250" b="0" dirty="0"/>
                    </a:p>
                  </a:txBody>
                  <a:tcPr/>
                </a:tc>
                <a:tc>
                  <a:txBody>
                    <a:bodyPr/>
                    <a:lstStyle/>
                    <a:p>
                      <a:endParaRPr lang="en-US" sz="1250" b="0" dirty="0"/>
                    </a:p>
                  </a:txBody>
                  <a:tcPr/>
                </a:tc>
                <a:tc>
                  <a:txBody>
                    <a:bodyPr/>
                    <a:lstStyle/>
                    <a:p>
                      <a:r>
                        <a:rPr lang="en-US" sz="1250" b="0" dirty="0"/>
                        <a:t>UR4. Survey for perceived psychologic risks</a:t>
                      </a:r>
                    </a:p>
                  </a:txBody>
                  <a:tcPr>
                    <a:solidFill>
                      <a:schemeClr val="accent4">
                        <a:lumMod val="20000"/>
                        <a:lumOff val="80000"/>
                      </a:schemeClr>
                    </a:solidFill>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4132477937"/>
                  </a:ext>
                </a:extLst>
              </a:tr>
            </a:tbl>
          </a:graphicData>
        </a:graphic>
      </p:graphicFrame>
    </p:spTree>
    <p:extLst>
      <p:ext uri="{BB962C8B-B14F-4D97-AF65-F5344CB8AC3E}">
        <p14:creationId xmlns:p14="http://schemas.microsoft.com/office/powerpoint/2010/main" val="2254026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4645AEC-7717-7D54-6CE6-66E9A2A5098A}"/>
              </a:ext>
            </a:extLst>
          </p:cNvPr>
          <p:cNvGraphicFramePr>
            <a:graphicFrameLocks noGrp="1"/>
          </p:cNvGraphicFramePr>
          <p:nvPr/>
        </p:nvGraphicFramePr>
        <p:xfrm>
          <a:off x="118062" y="523220"/>
          <a:ext cx="11955874" cy="6248400"/>
        </p:xfrm>
        <a:graphic>
          <a:graphicData uri="http://schemas.openxmlformats.org/drawingml/2006/table">
            <a:tbl>
              <a:tblPr firstRow="1" bandRow="1">
                <a:tableStyleId>{5940675A-B579-460E-94D1-54222C63F5DA}</a:tableStyleId>
              </a:tblPr>
              <a:tblGrid>
                <a:gridCol w="1066564">
                  <a:extLst>
                    <a:ext uri="{9D8B030D-6E8A-4147-A177-3AD203B41FA5}">
                      <a16:colId xmlns:a16="http://schemas.microsoft.com/office/drawing/2014/main" val="997951350"/>
                    </a:ext>
                  </a:extLst>
                </a:gridCol>
                <a:gridCol w="1067799">
                  <a:extLst>
                    <a:ext uri="{9D8B030D-6E8A-4147-A177-3AD203B41FA5}">
                      <a16:colId xmlns:a16="http://schemas.microsoft.com/office/drawing/2014/main" val="3121801954"/>
                    </a:ext>
                  </a:extLst>
                </a:gridCol>
                <a:gridCol w="2484675">
                  <a:extLst>
                    <a:ext uri="{9D8B030D-6E8A-4147-A177-3AD203B41FA5}">
                      <a16:colId xmlns:a16="http://schemas.microsoft.com/office/drawing/2014/main" val="3594086592"/>
                    </a:ext>
                  </a:extLst>
                </a:gridCol>
                <a:gridCol w="1882775">
                  <a:extLst>
                    <a:ext uri="{9D8B030D-6E8A-4147-A177-3AD203B41FA5}">
                      <a16:colId xmlns:a16="http://schemas.microsoft.com/office/drawing/2014/main" val="734542248"/>
                    </a:ext>
                  </a:extLst>
                </a:gridCol>
                <a:gridCol w="1814513">
                  <a:extLst>
                    <a:ext uri="{9D8B030D-6E8A-4147-A177-3AD203B41FA5}">
                      <a16:colId xmlns:a16="http://schemas.microsoft.com/office/drawing/2014/main" val="1504122886"/>
                    </a:ext>
                  </a:extLst>
                </a:gridCol>
                <a:gridCol w="1509712">
                  <a:extLst>
                    <a:ext uri="{9D8B030D-6E8A-4147-A177-3AD203B41FA5}">
                      <a16:colId xmlns:a16="http://schemas.microsoft.com/office/drawing/2014/main" val="1743497314"/>
                    </a:ext>
                  </a:extLst>
                </a:gridCol>
                <a:gridCol w="1117600">
                  <a:extLst>
                    <a:ext uri="{9D8B030D-6E8A-4147-A177-3AD203B41FA5}">
                      <a16:colId xmlns:a16="http://schemas.microsoft.com/office/drawing/2014/main" val="4130008878"/>
                    </a:ext>
                  </a:extLst>
                </a:gridCol>
                <a:gridCol w="1012236">
                  <a:extLst>
                    <a:ext uri="{9D8B030D-6E8A-4147-A177-3AD203B41FA5}">
                      <a16:colId xmlns:a16="http://schemas.microsoft.com/office/drawing/2014/main" val="3113609174"/>
                    </a:ext>
                  </a:extLst>
                </a:gridCol>
              </a:tblGrid>
              <a:tr h="370840">
                <a:tc>
                  <a:txBody>
                    <a:bodyPr/>
                    <a:lstStyle/>
                    <a:p>
                      <a:r>
                        <a:rPr lang="en-US" sz="1250" b="0" dirty="0">
                          <a:solidFill>
                            <a:schemeClr val="bg1"/>
                          </a:solidFill>
                        </a:rPr>
                        <a:t>Category</a:t>
                      </a:r>
                    </a:p>
                  </a:txBody>
                  <a:tcPr>
                    <a:lnB w="12700" cap="flat" cmpd="sng" algn="ctr">
                      <a:solidFill>
                        <a:schemeClr val="tx1"/>
                      </a:solidFill>
                      <a:prstDash val="solid"/>
                      <a:round/>
                      <a:headEnd type="none" w="med" len="med"/>
                      <a:tailEnd type="none" w="med" len="med"/>
                    </a:lnB>
                    <a:solidFill>
                      <a:srgbClr val="A100FF"/>
                    </a:solidFill>
                  </a:tcPr>
                </a:tc>
                <a:tc>
                  <a:txBody>
                    <a:bodyPr/>
                    <a:lstStyle/>
                    <a:p>
                      <a:r>
                        <a:rPr lang="en-US" sz="1250" b="0" dirty="0">
                          <a:solidFill>
                            <a:schemeClr val="bg1"/>
                          </a:solidFill>
                        </a:rPr>
                        <a:t>Sub-category</a:t>
                      </a:r>
                    </a:p>
                  </a:txBody>
                  <a:tcPr>
                    <a:lnB w="12700" cap="flat" cmpd="sng" algn="ctr">
                      <a:solidFill>
                        <a:schemeClr val="tx1"/>
                      </a:solidFill>
                      <a:prstDash val="solid"/>
                      <a:round/>
                      <a:headEnd type="none" w="med" len="med"/>
                      <a:tailEnd type="none" w="med" len="med"/>
                    </a:lnB>
                    <a:solidFill>
                      <a:srgbClr val="A100FF"/>
                    </a:solidFill>
                  </a:tcPr>
                </a:tc>
                <a:tc>
                  <a:txBody>
                    <a:bodyPr/>
                    <a:lstStyle/>
                    <a:p>
                      <a:r>
                        <a:rPr lang="en-US" sz="1250" b="0" dirty="0">
                          <a:solidFill>
                            <a:schemeClr val="bg1"/>
                          </a:solidFill>
                        </a:rPr>
                        <a:t>Success Factor (SF)</a:t>
                      </a:r>
                    </a:p>
                  </a:txBody>
                  <a:tcPr>
                    <a:solidFill>
                      <a:srgbClr val="A100FF"/>
                    </a:solidFill>
                  </a:tcPr>
                </a:tc>
                <a:tc>
                  <a:txBody>
                    <a:bodyPr/>
                    <a:lstStyle/>
                    <a:p>
                      <a:r>
                        <a:rPr lang="en-US" sz="1250" b="0" dirty="0">
                          <a:solidFill>
                            <a:schemeClr val="bg1"/>
                          </a:solidFill>
                        </a:rPr>
                        <a:t>Mapped to: AR Platform Suitability Selection Criteria </a:t>
                      </a:r>
                    </a:p>
                  </a:txBody>
                  <a:tcPr>
                    <a:solidFill>
                      <a:srgbClr val="A100FF"/>
                    </a:solidFill>
                  </a:tcPr>
                </a:tc>
                <a:tc>
                  <a:txBody>
                    <a:bodyPr/>
                    <a:lstStyle/>
                    <a:p>
                      <a:r>
                        <a:rPr lang="en-US" sz="1250" b="0" dirty="0">
                          <a:solidFill>
                            <a:schemeClr val="bg1"/>
                          </a:solidFill>
                        </a:rPr>
                        <a:t>Mapped to: AR Dev Tool Suitability Selection Criteria</a:t>
                      </a:r>
                    </a:p>
                  </a:txBody>
                  <a:tcPr>
                    <a:solidFill>
                      <a:srgbClr val="A100FF"/>
                    </a:solidFill>
                  </a:tcPr>
                </a:tc>
                <a:tc>
                  <a:txBody>
                    <a:bodyPr/>
                    <a:lstStyle/>
                    <a:p>
                      <a:r>
                        <a:rPr lang="en-US" sz="1250" b="0" dirty="0">
                          <a:solidFill>
                            <a:schemeClr val="bg1"/>
                          </a:solidFill>
                        </a:rPr>
                        <a:t>Mapped to: AR User Journey Testing Objectives</a:t>
                      </a:r>
                    </a:p>
                  </a:txBody>
                  <a:tcPr>
                    <a:solidFill>
                      <a:srgbClr val="A100FF"/>
                    </a:solidFill>
                  </a:tcPr>
                </a:tc>
                <a:tc>
                  <a:txBody>
                    <a:bodyPr/>
                    <a:lstStyle/>
                    <a:p>
                      <a:r>
                        <a:rPr lang="en-US" sz="1250" b="0" dirty="0">
                          <a:solidFill>
                            <a:schemeClr val="bg1"/>
                          </a:solidFill>
                        </a:rPr>
                        <a:t>Mapped to: Development phase</a:t>
                      </a:r>
                    </a:p>
                  </a:txBody>
                  <a:tcPr>
                    <a:solidFill>
                      <a:srgbClr val="A100FF"/>
                    </a:solidFill>
                  </a:tcPr>
                </a:tc>
                <a:tc>
                  <a:txBody>
                    <a:bodyPr/>
                    <a:lstStyle/>
                    <a:p>
                      <a:r>
                        <a:rPr lang="en-US" sz="1250" b="0" dirty="0">
                          <a:solidFill>
                            <a:schemeClr val="bg1"/>
                          </a:solidFill>
                        </a:rPr>
                        <a:t>Mapped to: Deployment phase</a:t>
                      </a:r>
                    </a:p>
                  </a:txBody>
                  <a:tcPr>
                    <a:solidFill>
                      <a:srgbClr val="A100FF"/>
                    </a:solidFill>
                  </a:tcPr>
                </a:tc>
                <a:extLst>
                  <a:ext uri="{0D108BD9-81ED-4DB2-BD59-A6C34878D82A}">
                    <a16:rowId xmlns:a16="http://schemas.microsoft.com/office/drawing/2014/main" val="3010483773"/>
                  </a:ext>
                </a:extLst>
              </a:tr>
              <a:tr h="629940">
                <a:tc>
                  <a:txBody>
                    <a:bodyPr/>
                    <a:lstStyle/>
                    <a:p>
                      <a:r>
                        <a:rPr lang="en-US" sz="1250" b="0" dirty="0"/>
                        <a:t>Technology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250" b="0" dirty="0"/>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250" b="0" dirty="0"/>
                        <a:t>SF9. Essential hardware requirements: battery lifetime, camera and display resolution, etc. </a:t>
                      </a:r>
                    </a:p>
                  </a:txBody>
                  <a:tcPr>
                    <a:lnL w="12700" cap="flat" cmpd="sng" algn="ctr">
                      <a:solidFill>
                        <a:schemeClr val="tx1"/>
                      </a:solidFill>
                      <a:prstDash val="solid"/>
                      <a:round/>
                      <a:headEnd type="none" w="med" len="med"/>
                      <a:tailEnd type="none" w="med" len="med"/>
                    </a:lnL>
                  </a:tcPr>
                </a:tc>
                <a:tc>
                  <a:txBody>
                    <a:bodyPr/>
                    <a:lstStyle/>
                    <a:p>
                      <a:r>
                        <a:rPr lang="en-US" sz="1250" b="0" dirty="0"/>
                        <a:t>PR1. Hardware specification criteria</a:t>
                      </a:r>
                    </a:p>
                  </a:txBody>
                  <a:tcPr>
                    <a:solidFill>
                      <a:srgbClr val="FFF2CC"/>
                    </a:solidFill>
                  </a:tcPr>
                </a:tc>
                <a:tc>
                  <a:txBody>
                    <a:bodyPr/>
                    <a:lstStyle/>
                    <a:p>
                      <a:endParaRPr lang="en-US" sz="1250" b="0" dirty="0"/>
                    </a:p>
                  </a:txBody>
                  <a:tcPr/>
                </a:tc>
                <a:tc>
                  <a:txBody>
                    <a:bodyPr/>
                    <a:lstStyle/>
                    <a:p>
                      <a:endParaRPr lang="en-US" sz="1250" b="0" dirty="0"/>
                    </a:p>
                  </a:txBody>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2695103542"/>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50" b="0" dirty="0"/>
                        <a:t>SF10. Ergonomics</a:t>
                      </a:r>
                    </a:p>
                  </a:txBody>
                  <a:tcPr>
                    <a:lnL w="12700" cap="flat" cmpd="sng" algn="ctr">
                      <a:solidFill>
                        <a:schemeClr val="tx1"/>
                      </a:solidFill>
                      <a:prstDash val="solid"/>
                      <a:round/>
                      <a:headEnd type="none" w="med" len="med"/>
                      <a:tailEnd type="none" w="med" len="med"/>
                    </a:lnL>
                  </a:tcPr>
                </a:tc>
                <a:tc>
                  <a:txBody>
                    <a:bodyPr/>
                    <a:lstStyle/>
                    <a:p>
                      <a:endParaRPr lang="en-US" sz="1250" b="0" dirty="0"/>
                    </a:p>
                  </a:txBody>
                  <a:tcPr/>
                </a:tc>
                <a:tc>
                  <a:txBody>
                    <a:bodyPr/>
                    <a:lstStyle/>
                    <a:p>
                      <a:endParaRPr lang="en-US" sz="1250" b="0" dirty="0"/>
                    </a:p>
                  </a:txBody>
                  <a:tcPr/>
                </a:tc>
                <a:tc>
                  <a:txBody>
                    <a:bodyPr/>
                    <a:lstStyle/>
                    <a:p>
                      <a:r>
                        <a:rPr lang="en-US" sz="1250" b="0" dirty="0"/>
                        <a:t>UR5. Test solution ergonomics </a:t>
                      </a:r>
                    </a:p>
                  </a:txBody>
                  <a:tcPr>
                    <a:solidFill>
                      <a:srgbClr val="FFF2CC"/>
                    </a:solidFill>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2925588549"/>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50" b="0" dirty="0"/>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250" b="0" dirty="0"/>
                        <a:t>SF11. Essential software requirements: acceptable latency with accurate tracking and rendering </a:t>
                      </a:r>
                    </a:p>
                  </a:txBody>
                  <a:tcPr>
                    <a:lnL w="12700" cap="flat" cmpd="sng" algn="ctr">
                      <a:solidFill>
                        <a:schemeClr val="tx1"/>
                      </a:solidFill>
                      <a:prstDash val="solid"/>
                      <a:round/>
                      <a:headEnd type="none" w="med" len="med"/>
                      <a:tailEnd type="none" w="med" len="med"/>
                    </a:lnL>
                  </a:tcPr>
                </a:tc>
                <a:tc>
                  <a:txBody>
                    <a:bodyPr/>
                    <a:lstStyle/>
                    <a:p>
                      <a:endParaRPr lang="en-US" sz="1250" b="0" dirty="0"/>
                    </a:p>
                  </a:txBody>
                  <a:tcPr/>
                </a:tc>
                <a:tc>
                  <a:txBody>
                    <a:bodyPr/>
                    <a:lstStyle/>
                    <a:p>
                      <a:r>
                        <a:rPr lang="en-US" sz="1250" b="0" dirty="0"/>
                        <a:t>TR1. Tracking engine</a:t>
                      </a:r>
                    </a:p>
                    <a:p>
                      <a:r>
                        <a:rPr lang="en-US" sz="1250" b="0" dirty="0"/>
                        <a:t>TR2. Rendering engine</a:t>
                      </a:r>
                    </a:p>
                  </a:txBody>
                  <a:tcPr>
                    <a:solidFill>
                      <a:srgbClr val="FFF2CC"/>
                    </a:solidFill>
                  </a:tcPr>
                </a:tc>
                <a:tc>
                  <a:txBody>
                    <a:bodyPr/>
                    <a:lstStyle/>
                    <a:p>
                      <a:endParaRPr lang="en-US" sz="1250" b="0" dirty="0"/>
                    </a:p>
                  </a:txBody>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4231145890"/>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50" b="0" dirty="0"/>
                        <a:t>SF12. Integration with enterprise systems</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b="0" dirty="0"/>
                        <a:t>PR1. Hardware specification criteria: integration with 3</a:t>
                      </a:r>
                      <a:r>
                        <a:rPr lang="en-US" sz="1250" b="0" baseline="30000" dirty="0"/>
                        <a:t>rd</a:t>
                      </a:r>
                      <a:r>
                        <a:rPr lang="en-US" sz="1250" b="0" dirty="0"/>
                        <a:t> party systems</a:t>
                      </a:r>
                    </a:p>
                  </a:txBody>
                  <a:tcPr>
                    <a:solidFill>
                      <a:srgbClr val="FFF2CC"/>
                    </a:solidFill>
                  </a:tcPr>
                </a:tc>
                <a:tc>
                  <a:txBody>
                    <a:bodyPr/>
                    <a:lstStyle/>
                    <a:p>
                      <a:endParaRPr lang="en-US" sz="1250" b="0" dirty="0"/>
                    </a:p>
                  </a:txBody>
                  <a:tcPr>
                    <a:noFill/>
                  </a:tcPr>
                </a:tc>
                <a:tc>
                  <a:txBody>
                    <a:bodyPr/>
                    <a:lstStyle/>
                    <a:p>
                      <a:endParaRPr lang="en-US" sz="1250" b="0" dirty="0"/>
                    </a:p>
                  </a:txBody>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1853962914"/>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50" b="0" dirty="0"/>
                        <a:t>SF13. Easy authoring systems</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b="0" dirty="0"/>
                        <a:t>See PR1 – integrations with 3</a:t>
                      </a:r>
                      <a:r>
                        <a:rPr lang="en-US" sz="1250" b="0" baseline="30000" dirty="0"/>
                        <a:t>rd</a:t>
                      </a:r>
                      <a:r>
                        <a:rPr lang="en-US" sz="1250" b="0" dirty="0"/>
                        <a:t> party systems</a:t>
                      </a:r>
                    </a:p>
                  </a:txBody>
                  <a:tcPr>
                    <a:solidFill>
                      <a:schemeClr val="accent4">
                        <a:lumMod val="20000"/>
                        <a:lumOff val="80000"/>
                      </a:schemeClr>
                    </a:solidFill>
                  </a:tcPr>
                </a:tc>
                <a:tc>
                  <a:txBody>
                    <a:bodyPr/>
                    <a:lstStyle/>
                    <a:p>
                      <a:r>
                        <a:rPr lang="en-US" sz="1250" b="0" dirty="0"/>
                        <a:t>TR3. Ease of development</a:t>
                      </a:r>
                    </a:p>
                  </a:txBody>
                  <a:tcPr>
                    <a:solidFill>
                      <a:srgbClr val="FFF2CC"/>
                    </a:solidFill>
                  </a:tcPr>
                </a:tc>
                <a:tc>
                  <a:txBody>
                    <a:bodyPr/>
                    <a:lstStyle/>
                    <a:p>
                      <a:endParaRPr lang="en-US" sz="1250" b="0" dirty="0"/>
                    </a:p>
                  </a:txBody>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4010441268"/>
                  </a:ext>
                </a:extLst>
              </a:tr>
              <a:tr h="370840">
                <a:tc>
                  <a:txBody>
                    <a:bodyPr/>
                    <a:lstStyle/>
                    <a:p>
                      <a:r>
                        <a:rPr lang="en-US" sz="1250" b="0" dirty="0"/>
                        <a:t>Environment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250" b="0" dirty="0"/>
                        <a:t>Regulations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50" b="0" dirty="0"/>
                        <a:t>SF14. Compliance with employee protection regulations: health and safety concerns</a:t>
                      </a:r>
                    </a:p>
                  </a:txBody>
                  <a:tcPr/>
                </a:tc>
                <a:tc>
                  <a:txBody>
                    <a:bodyPr/>
                    <a:lstStyle/>
                    <a:p>
                      <a:r>
                        <a:rPr lang="en-US" sz="1250" b="0" dirty="0"/>
                        <a:t>PR1. Usage conditions-specific criteria: compliance with health and safety standards</a:t>
                      </a:r>
                    </a:p>
                  </a:txBody>
                  <a:tcPr>
                    <a:solidFill>
                      <a:srgbClr val="FFF2CC"/>
                    </a:solidFill>
                  </a:tcPr>
                </a:tc>
                <a:tc>
                  <a:txBody>
                    <a:bodyPr/>
                    <a:lstStyle/>
                    <a:p>
                      <a:endParaRPr lang="en-US" sz="1250" b="0" dirty="0"/>
                    </a:p>
                  </a:txBody>
                  <a:tcPr>
                    <a:solidFill>
                      <a:schemeClr val="bg1"/>
                    </a:solidFill>
                  </a:tcPr>
                </a:tc>
                <a:tc>
                  <a:txBody>
                    <a:bodyPr/>
                    <a:lstStyle/>
                    <a:p>
                      <a:endParaRPr lang="en-US" sz="1250" b="0" dirty="0"/>
                    </a:p>
                  </a:txBody>
                  <a:tcPr>
                    <a:solidFill>
                      <a:schemeClr val="bg1"/>
                    </a:solidFill>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662713539"/>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50" b="0" dirty="0"/>
                        <a:t>Third party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250" b="0" dirty="0"/>
                        <a:t>SF15. Integration with 3</a:t>
                      </a:r>
                      <a:r>
                        <a:rPr lang="en-US" sz="1250" b="0" baseline="30000" dirty="0"/>
                        <a:t>rd</a:t>
                      </a:r>
                      <a:r>
                        <a:rPr lang="en-US" sz="1250" b="0" dirty="0"/>
                        <a:t> party systems</a:t>
                      </a:r>
                    </a:p>
                  </a:txBody>
                  <a:tcPr>
                    <a:lnL w="12700" cap="flat" cmpd="sng" algn="ctr">
                      <a:solidFill>
                        <a:schemeClr val="tx1"/>
                      </a:solidFill>
                      <a:prstDash val="solid"/>
                      <a:round/>
                      <a:headEnd type="none" w="med" len="med"/>
                      <a:tailEnd type="none" w="med" len="med"/>
                    </a:lnL>
                  </a:tcPr>
                </a:tc>
                <a:tc>
                  <a:txBody>
                    <a:bodyPr/>
                    <a:lstStyle/>
                    <a:p>
                      <a:endParaRPr lang="en-US" sz="1250" b="0" dirty="0"/>
                    </a:p>
                  </a:txBody>
                  <a:tcPr/>
                </a:tc>
                <a:tc>
                  <a:txBody>
                    <a:bodyPr/>
                    <a:lstStyle/>
                    <a:p>
                      <a:r>
                        <a:rPr lang="en-US" sz="1250" b="0" dirty="0"/>
                        <a:t>See TR3</a:t>
                      </a:r>
                    </a:p>
                  </a:txBody>
                  <a:tcPr>
                    <a:solidFill>
                      <a:srgbClr val="FFF2CC"/>
                    </a:solidFill>
                  </a:tcPr>
                </a:tc>
                <a:tc>
                  <a:txBody>
                    <a:bodyPr/>
                    <a:lstStyle/>
                    <a:p>
                      <a:endParaRPr lang="en-US" sz="1250" b="0" dirty="0"/>
                    </a:p>
                  </a:txBody>
                  <a:tcPr/>
                </a:tc>
                <a:tc>
                  <a:txBody>
                    <a:bodyPr/>
                    <a:lstStyle/>
                    <a:p>
                      <a:endParaRPr lang="en-US" sz="1250" b="0" dirty="0"/>
                    </a:p>
                  </a:txBody>
                  <a:tcPr/>
                </a:tc>
                <a:tc>
                  <a:txBody>
                    <a:bodyPr/>
                    <a:lstStyle/>
                    <a:p>
                      <a:endParaRPr lang="en-US" sz="1250" b="0" dirty="0"/>
                    </a:p>
                  </a:txBody>
                  <a:tcPr/>
                </a:tc>
                <a:extLst>
                  <a:ext uri="{0D108BD9-81ED-4DB2-BD59-A6C34878D82A}">
                    <a16:rowId xmlns:a16="http://schemas.microsoft.com/office/drawing/2014/main" val="2396703558"/>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50" b="0" dirty="0"/>
                        <a:t>SF16. External support to guide the implementation of AR solutions</a:t>
                      </a:r>
                    </a:p>
                  </a:txBody>
                  <a:tcPr>
                    <a:lnL w="12700" cap="flat" cmpd="sng" algn="ctr">
                      <a:solidFill>
                        <a:schemeClr val="tx1"/>
                      </a:solidFill>
                      <a:prstDash val="solid"/>
                      <a:round/>
                      <a:headEnd type="none" w="med" len="med"/>
                      <a:tailEnd type="none" w="med" len="med"/>
                    </a:lnL>
                  </a:tcPr>
                </a:tc>
                <a:tc>
                  <a:txBody>
                    <a:bodyPr/>
                    <a:lstStyle/>
                    <a:p>
                      <a:r>
                        <a:rPr lang="en-US" sz="1250" b="0"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tc>
                <a:extLst>
                  <a:ext uri="{0D108BD9-81ED-4DB2-BD59-A6C34878D82A}">
                    <a16:rowId xmlns:a16="http://schemas.microsoft.com/office/drawing/2014/main" val="1562246955"/>
                  </a:ext>
                </a:extLst>
              </a:tr>
              <a:tr h="370840">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50" b="0" dirty="0"/>
                        <a:t>SF17. Reference industry-wide tried-and-tested AR solutions</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tc>
                <a:extLst>
                  <a:ext uri="{0D108BD9-81ED-4DB2-BD59-A6C34878D82A}">
                    <a16:rowId xmlns:a16="http://schemas.microsoft.com/office/drawing/2014/main" val="515942054"/>
                  </a:ext>
                </a:extLst>
              </a:tr>
            </a:tbl>
          </a:graphicData>
        </a:graphic>
      </p:graphicFrame>
      <p:sp>
        <p:nvSpPr>
          <p:cNvPr id="3" name="TextBox 2">
            <a:extLst>
              <a:ext uri="{FF2B5EF4-FFF2-40B4-BE49-F238E27FC236}">
                <a16:creationId xmlns:a16="http://schemas.microsoft.com/office/drawing/2014/main" id="{5E85F26D-674B-2797-74D5-11B699EA94EB}"/>
              </a:ext>
            </a:extLst>
          </p:cNvPr>
          <p:cNvSpPr txBox="1"/>
          <p:nvPr/>
        </p:nvSpPr>
        <p:spPr>
          <a:xfrm>
            <a:off x="118062" y="0"/>
            <a:ext cx="10637592" cy="523220"/>
          </a:xfrm>
          <a:prstGeom prst="rect">
            <a:avLst/>
          </a:prstGeom>
          <a:noFill/>
        </p:spPr>
        <p:txBody>
          <a:bodyPr wrap="none" rtlCol="0">
            <a:spAutoFit/>
          </a:bodyPr>
          <a:lstStyle/>
          <a:p>
            <a:r>
              <a:rPr lang="en-US" sz="2800" b="1" dirty="0">
                <a:solidFill>
                  <a:srgbClr val="A100FF"/>
                </a:solidFill>
              </a:rPr>
              <a:t>Appendix: AR Adoption Success Factors Mapping To Requirements 2/2</a:t>
            </a:r>
            <a:endParaRPr lang="en-US" sz="1600" i="1" dirty="0"/>
          </a:p>
        </p:txBody>
      </p:sp>
    </p:spTree>
    <p:extLst>
      <p:ext uri="{BB962C8B-B14F-4D97-AF65-F5344CB8AC3E}">
        <p14:creationId xmlns:p14="http://schemas.microsoft.com/office/powerpoint/2010/main" val="776680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solidFill>
                        <a:schemeClr val="bg1"/>
                      </a:solidFill>
                    </a:rPr>
                    <a:t>&gt; Native AR apps: Downloaded to and installed on user device.</a:t>
                  </a:r>
                </a:p>
                <a:p>
                  <a:r>
                    <a:rPr lang="en-US" sz="1400" dirty="0">
                      <a:solidFill>
                        <a:schemeClr val="bg1"/>
                      </a:solidFill>
                    </a:rPr>
                    <a:t>&gt; Web 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254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100" name="Group 99">
            <a:extLst>
              <a:ext uri="{FF2B5EF4-FFF2-40B4-BE49-F238E27FC236}">
                <a16:creationId xmlns:a16="http://schemas.microsoft.com/office/drawing/2014/main" id="{AF675676-3517-0A1B-893A-B30FABF0F07A}"/>
              </a:ext>
            </a:extLst>
          </p:cNvPr>
          <p:cNvGrpSpPr/>
          <p:nvPr/>
        </p:nvGrpSpPr>
        <p:grpSpPr>
          <a:xfrm>
            <a:off x="562018" y="1348207"/>
            <a:ext cx="10733779" cy="4781884"/>
            <a:chOff x="499731" y="1329065"/>
            <a:chExt cx="5463210" cy="4376933"/>
          </a:xfrm>
        </p:grpSpPr>
        <p:sp>
          <p:nvSpPr>
            <p:cNvPr id="101" name="Flowchart: Alternate Process 97">
              <a:extLst>
                <a:ext uri="{FF2B5EF4-FFF2-40B4-BE49-F238E27FC236}">
                  <a16:creationId xmlns:a16="http://schemas.microsoft.com/office/drawing/2014/main" id="{D057C21C-DB85-24AC-9BBD-CC63F5AA03BF}"/>
                </a:ext>
              </a:extLst>
            </p:cNvPr>
            <p:cNvSpPr/>
            <p:nvPr/>
          </p:nvSpPr>
          <p:spPr>
            <a:xfrm>
              <a:off x="499731" y="1529120"/>
              <a:ext cx="5463210" cy="4176878"/>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DAE345A5-E181-3108-0A3C-2349C51346F2}"/>
                </a:ext>
              </a:extLst>
            </p:cNvPr>
            <p:cNvSpPr txBox="1"/>
            <p:nvPr/>
          </p:nvSpPr>
          <p:spPr>
            <a:xfrm>
              <a:off x="2433427" y="1329065"/>
              <a:ext cx="1612428" cy="351626"/>
            </a:xfrm>
            <a:prstGeom prst="rect">
              <a:avLst/>
            </a:prstGeom>
            <a:solidFill>
              <a:schemeClr val="bg1"/>
            </a:solidFill>
          </p:spPr>
          <p:txBody>
            <a:bodyPr wrap="square" rtlCol="0">
              <a:spAutoFit/>
            </a:bodyPr>
            <a:lstStyle/>
            <a:p>
              <a:pPr algn="ctr"/>
              <a:r>
                <a:rPr lang="en-US" sz="2000" b="1" dirty="0">
                  <a:solidFill>
                    <a:srgbClr val="A100FF"/>
                  </a:solidFill>
                </a:rPr>
                <a:t>6 Process Characteristics</a:t>
              </a:r>
            </a:p>
          </p:txBody>
        </p:sp>
      </p:grpSp>
      <p:grpSp>
        <p:nvGrpSpPr>
          <p:cNvPr id="206" name="Group 205">
            <a:extLst>
              <a:ext uri="{FF2B5EF4-FFF2-40B4-BE49-F238E27FC236}">
                <a16:creationId xmlns:a16="http://schemas.microsoft.com/office/drawing/2014/main" id="{5D4275E6-9B70-9892-2CEE-100DF012B9C9}"/>
              </a:ext>
            </a:extLst>
          </p:cNvPr>
          <p:cNvGrpSpPr/>
          <p:nvPr/>
        </p:nvGrpSpPr>
        <p:grpSpPr>
          <a:xfrm>
            <a:off x="1030255" y="1953461"/>
            <a:ext cx="4892210" cy="900732"/>
            <a:chOff x="849494" y="1921556"/>
            <a:chExt cx="4892210" cy="900732"/>
          </a:xfrm>
        </p:grpSpPr>
        <p:grpSp>
          <p:nvGrpSpPr>
            <p:cNvPr id="38" name="Group 37">
              <a:extLst>
                <a:ext uri="{FF2B5EF4-FFF2-40B4-BE49-F238E27FC236}">
                  <a16:creationId xmlns:a16="http://schemas.microsoft.com/office/drawing/2014/main" id="{30529611-E315-4E7C-AACB-1AABA7771036}"/>
                </a:ext>
              </a:extLst>
            </p:cNvPr>
            <p:cNvGrpSpPr>
              <a:grpSpLocks noChangeAspect="1"/>
            </p:cNvGrpSpPr>
            <p:nvPr/>
          </p:nvGrpSpPr>
          <p:grpSpPr bwMode="auto">
            <a:xfrm>
              <a:off x="849494" y="2172521"/>
              <a:ext cx="396000" cy="398803"/>
              <a:chOff x="2405" y="1718"/>
              <a:chExt cx="424" cy="427"/>
            </a:xfrm>
            <a:solidFill>
              <a:srgbClr val="A100FF"/>
            </a:solidFill>
          </p:grpSpPr>
          <p:sp>
            <p:nvSpPr>
              <p:cNvPr id="39" name="Freeform 83">
                <a:extLst>
                  <a:ext uri="{FF2B5EF4-FFF2-40B4-BE49-F238E27FC236}">
                    <a16:creationId xmlns:a16="http://schemas.microsoft.com/office/drawing/2014/main" id="{1D74BFBA-7486-4A3B-B78C-65AC194E26EA}"/>
                  </a:ext>
                </a:extLst>
              </p:cNvPr>
              <p:cNvSpPr>
                <a:spLocks noEditPoints="1"/>
              </p:cNvSpPr>
              <p:nvPr/>
            </p:nvSpPr>
            <p:spPr bwMode="auto">
              <a:xfrm>
                <a:off x="2740" y="1931"/>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7"/>
                      <a:pt x="0" y="30"/>
                    </a:cubicBezTo>
                    <a:cubicBezTo>
                      <a:pt x="0" y="14"/>
                      <a:pt x="14" y="0"/>
                      <a:pt x="30" y="0"/>
                    </a:cubicBezTo>
                    <a:cubicBezTo>
                      <a:pt x="47" y="0"/>
                      <a:pt x="60" y="14"/>
                      <a:pt x="60" y="30"/>
                    </a:cubicBezTo>
                    <a:cubicBezTo>
                      <a:pt x="60" y="47"/>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0" name="Freeform 84">
                <a:extLst>
                  <a:ext uri="{FF2B5EF4-FFF2-40B4-BE49-F238E27FC236}">
                    <a16:creationId xmlns:a16="http://schemas.microsoft.com/office/drawing/2014/main" id="{3C4674D4-6D71-40A9-8E1D-C9FEB8064BC8}"/>
                  </a:ext>
                </a:extLst>
              </p:cNvPr>
              <p:cNvSpPr>
                <a:spLocks noEditPoints="1"/>
              </p:cNvSpPr>
              <p:nvPr/>
            </p:nvSpPr>
            <p:spPr bwMode="auto">
              <a:xfrm>
                <a:off x="2740" y="2056"/>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7"/>
                      <a:pt x="0" y="30"/>
                    </a:cubicBezTo>
                    <a:cubicBezTo>
                      <a:pt x="0" y="14"/>
                      <a:pt x="14" y="0"/>
                      <a:pt x="30" y="0"/>
                    </a:cubicBezTo>
                    <a:cubicBezTo>
                      <a:pt x="47" y="0"/>
                      <a:pt x="60" y="14"/>
                      <a:pt x="60" y="30"/>
                    </a:cubicBezTo>
                    <a:cubicBezTo>
                      <a:pt x="60" y="47"/>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1" name="Freeform 85">
                <a:extLst>
                  <a:ext uri="{FF2B5EF4-FFF2-40B4-BE49-F238E27FC236}">
                    <a16:creationId xmlns:a16="http://schemas.microsoft.com/office/drawing/2014/main" id="{4E1F2F8F-AE8B-46C9-979B-60DFBB68B641}"/>
                  </a:ext>
                </a:extLst>
              </p:cNvPr>
              <p:cNvSpPr>
                <a:spLocks noEditPoints="1"/>
              </p:cNvSpPr>
              <p:nvPr/>
            </p:nvSpPr>
            <p:spPr bwMode="auto">
              <a:xfrm>
                <a:off x="2598" y="2002"/>
                <a:ext cx="89" cy="89"/>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7"/>
                      <a:pt x="0" y="30"/>
                    </a:cubicBezTo>
                    <a:cubicBezTo>
                      <a:pt x="0" y="14"/>
                      <a:pt x="14" y="0"/>
                      <a:pt x="30" y="0"/>
                    </a:cubicBezTo>
                    <a:cubicBezTo>
                      <a:pt x="47" y="0"/>
                      <a:pt x="60" y="14"/>
                      <a:pt x="60" y="30"/>
                    </a:cubicBezTo>
                    <a:cubicBezTo>
                      <a:pt x="60" y="47"/>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2" name="Freeform 86">
                <a:extLst>
                  <a:ext uri="{FF2B5EF4-FFF2-40B4-BE49-F238E27FC236}">
                    <a16:creationId xmlns:a16="http://schemas.microsoft.com/office/drawing/2014/main" id="{461C1840-FB01-463B-BD3E-C1F069E06359}"/>
                  </a:ext>
                </a:extLst>
              </p:cNvPr>
              <p:cNvSpPr>
                <a:spLocks/>
              </p:cNvSpPr>
              <p:nvPr/>
            </p:nvSpPr>
            <p:spPr bwMode="auto">
              <a:xfrm>
                <a:off x="2665" y="1982"/>
                <a:ext cx="99" cy="57"/>
              </a:xfrm>
              <a:custGeom>
                <a:avLst/>
                <a:gdLst>
                  <a:gd name="T0" fmla="*/ 7 w 67"/>
                  <a:gd name="T1" fmla="*/ 39 h 39"/>
                  <a:gd name="T2" fmla="*/ 1 w 67"/>
                  <a:gd name="T3" fmla="*/ 36 h 39"/>
                  <a:gd name="T4" fmla="*/ 4 w 67"/>
                  <a:gd name="T5" fmla="*/ 28 h 39"/>
                  <a:gd name="T6" fmla="*/ 57 w 67"/>
                  <a:gd name="T7" fmla="*/ 1 h 39"/>
                  <a:gd name="T8" fmla="*/ 65 w 67"/>
                  <a:gd name="T9" fmla="*/ 4 h 39"/>
                  <a:gd name="T10" fmla="*/ 63 w 67"/>
                  <a:gd name="T11" fmla="*/ 12 h 39"/>
                  <a:gd name="T12" fmla="*/ 9 w 67"/>
                  <a:gd name="T13" fmla="*/ 39 h 39"/>
                  <a:gd name="T14" fmla="*/ 7 w 67"/>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39">
                    <a:moveTo>
                      <a:pt x="7" y="39"/>
                    </a:moveTo>
                    <a:cubicBezTo>
                      <a:pt x="5" y="39"/>
                      <a:pt x="2" y="38"/>
                      <a:pt x="1" y="36"/>
                    </a:cubicBezTo>
                    <a:cubicBezTo>
                      <a:pt x="0" y="33"/>
                      <a:pt x="1" y="29"/>
                      <a:pt x="4" y="28"/>
                    </a:cubicBezTo>
                    <a:cubicBezTo>
                      <a:pt x="57" y="1"/>
                      <a:pt x="57" y="1"/>
                      <a:pt x="57" y="1"/>
                    </a:cubicBezTo>
                    <a:cubicBezTo>
                      <a:pt x="60" y="0"/>
                      <a:pt x="64" y="1"/>
                      <a:pt x="65" y="4"/>
                    </a:cubicBezTo>
                    <a:cubicBezTo>
                      <a:pt x="67" y="7"/>
                      <a:pt x="66" y="11"/>
                      <a:pt x="63" y="12"/>
                    </a:cubicBezTo>
                    <a:cubicBezTo>
                      <a:pt x="9" y="39"/>
                      <a:pt x="9" y="39"/>
                      <a:pt x="9" y="39"/>
                    </a:cubicBezTo>
                    <a:cubicBezTo>
                      <a:pt x="9" y="39"/>
                      <a:pt x="8" y="39"/>
                      <a:pt x="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3" name="Freeform 87">
                <a:extLst>
                  <a:ext uri="{FF2B5EF4-FFF2-40B4-BE49-F238E27FC236}">
                    <a16:creationId xmlns:a16="http://schemas.microsoft.com/office/drawing/2014/main" id="{366F6BB1-4239-4BB6-8E79-D3CC7F3A8357}"/>
                  </a:ext>
                </a:extLst>
              </p:cNvPr>
              <p:cNvSpPr>
                <a:spLocks/>
              </p:cNvSpPr>
              <p:nvPr/>
            </p:nvSpPr>
            <p:spPr bwMode="auto">
              <a:xfrm>
                <a:off x="2666" y="2050"/>
                <a:ext cx="97" cy="47"/>
              </a:xfrm>
              <a:custGeom>
                <a:avLst/>
                <a:gdLst>
                  <a:gd name="T0" fmla="*/ 58 w 65"/>
                  <a:gd name="T1" fmla="*/ 32 h 32"/>
                  <a:gd name="T2" fmla="*/ 56 w 65"/>
                  <a:gd name="T3" fmla="*/ 31 h 32"/>
                  <a:gd name="T4" fmla="*/ 5 w 65"/>
                  <a:gd name="T5" fmla="*/ 12 h 32"/>
                  <a:gd name="T6" fmla="*/ 1 w 65"/>
                  <a:gd name="T7" fmla="*/ 4 h 32"/>
                  <a:gd name="T8" fmla="*/ 9 w 65"/>
                  <a:gd name="T9" fmla="*/ 1 h 32"/>
                  <a:gd name="T10" fmla="*/ 60 w 65"/>
                  <a:gd name="T11" fmla="*/ 20 h 32"/>
                  <a:gd name="T12" fmla="*/ 64 w 65"/>
                  <a:gd name="T13" fmla="*/ 28 h 32"/>
                  <a:gd name="T14" fmla="*/ 58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8" y="32"/>
                    </a:moveTo>
                    <a:cubicBezTo>
                      <a:pt x="57" y="32"/>
                      <a:pt x="56" y="32"/>
                      <a:pt x="56" y="31"/>
                    </a:cubicBezTo>
                    <a:cubicBezTo>
                      <a:pt x="5" y="12"/>
                      <a:pt x="5" y="12"/>
                      <a:pt x="5" y="12"/>
                    </a:cubicBezTo>
                    <a:cubicBezTo>
                      <a:pt x="2" y="11"/>
                      <a:pt x="0" y="7"/>
                      <a:pt x="1" y="4"/>
                    </a:cubicBezTo>
                    <a:cubicBezTo>
                      <a:pt x="2" y="1"/>
                      <a:pt x="6" y="0"/>
                      <a:pt x="9" y="1"/>
                    </a:cubicBezTo>
                    <a:cubicBezTo>
                      <a:pt x="60" y="20"/>
                      <a:pt x="60" y="20"/>
                      <a:pt x="60" y="20"/>
                    </a:cubicBezTo>
                    <a:cubicBezTo>
                      <a:pt x="63" y="21"/>
                      <a:pt x="65" y="25"/>
                      <a:pt x="64" y="28"/>
                    </a:cubicBezTo>
                    <a:cubicBezTo>
                      <a:pt x="63" y="30"/>
                      <a:pt x="60" y="32"/>
                      <a:pt x="5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4" name="Freeform 88">
                <a:extLst>
                  <a:ext uri="{FF2B5EF4-FFF2-40B4-BE49-F238E27FC236}">
                    <a16:creationId xmlns:a16="http://schemas.microsoft.com/office/drawing/2014/main" id="{082FB9FB-5DD0-4203-8050-D49500D16E08}"/>
                  </a:ext>
                </a:extLst>
              </p:cNvPr>
              <p:cNvSpPr>
                <a:spLocks/>
              </p:cNvSpPr>
              <p:nvPr/>
            </p:nvSpPr>
            <p:spPr bwMode="auto">
              <a:xfrm>
                <a:off x="2405" y="1718"/>
                <a:ext cx="301" cy="391"/>
              </a:xfrm>
              <a:custGeom>
                <a:avLst/>
                <a:gdLst>
                  <a:gd name="T0" fmla="*/ 132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2 w 204"/>
                  <a:gd name="T13" fmla="*/ 1 h 264"/>
                  <a:gd name="T14" fmla="*/ 202 w 204"/>
                  <a:gd name="T15" fmla="*/ 61 h 264"/>
                  <a:gd name="T16" fmla="*/ 204 w 204"/>
                  <a:gd name="T17" fmla="*/ 66 h 264"/>
                  <a:gd name="T18" fmla="*/ 204 w 204"/>
                  <a:gd name="T19" fmla="*/ 168 h 264"/>
                  <a:gd name="T20" fmla="*/ 192 w 204"/>
                  <a:gd name="T21" fmla="*/ 168 h 264"/>
                  <a:gd name="T22" fmla="*/ 192 w 204"/>
                  <a:gd name="T23" fmla="*/ 68 h 264"/>
                  <a:gd name="T24" fmla="*/ 135 w 204"/>
                  <a:gd name="T25" fmla="*/ 12 h 264"/>
                  <a:gd name="T26" fmla="*/ 12 w 204"/>
                  <a:gd name="T27" fmla="*/ 12 h 264"/>
                  <a:gd name="T28" fmla="*/ 12 w 204"/>
                  <a:gd name="T29" fmla="*/ 252 h 264"/>
                  <a:gd name="T30" fmla="*/ 132 w 204"/>
                  <a:gd name="T31" fmla="*/ 252 h 264"/>
                  <a:gd name="T32" fmla="*/ 132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32" y="264"/>
                    </a:moveTo>
                    <a:cubicBezTo>
                      <a:pt x="6" y="264"/>
                      <a:pt x="6" y="264"/>
                      <a:pt x="6" y="264"/>
                    </a:cubicBezTo>
                    <a:cubicBezTo>
                      <a:pt x="2" y="264"/>
                      <a:pt x="0" y="261"/>
                      <a:pt x="0" y="258"/>
                    </a:cubicBezTo>
                    <a:cubicBezTo>
                      <a:pt x="0" y="6"/>
                      <a:pt x="0" y="6"/>
                      <a:pt x="0" y="6"/>
                    </a:cubicBezTo>
                    <a:cubicBezTo>
                      <a:pt x="0" y="2"/>
                      <a:pt x="2" y="0"/>
                      <a:pt x="6" y="0"/>
                    </a:cubicBezTo>
                    <a:cubicBezTo>
                      <a:pt x="138" y="0"/>
                      <a:pt x="138" y="0"/>
                      <a:pt x="138" y="0"/>
                    </a:cubicBezTo>
                    <a:cubicBezTo>
                      <a:pt x="139" y="0"/>
                      <a:pt x="141" y="0"/>
                      <a:pt x="142" y="1"/>
                    </a:cubicBezTo>
                    <a:cubicBezTo>
                      <a:pt x="202" y="61"/>
                      <a:pt x="202" y="61"/>
                      <a:pt x="202" y="61"/>
                    </a:cubicBezTo>
                    <a:cubicBezTo>
                      <a:pt x="203" y="63"/>
                      <a:pt x="204" y="64"/>
                      <a:pt x="204" y="66"/>
                    </a:cubicBezTo>
                    <a:cubicBezTo>
                      <a:pt x="204" y="168"/>
                      <a:pt x="204" y="168"/>
                      <a:pt x="204" y="168"/>
                    </a:cubicBezTo>
                    <a:cubicBezTo>
                      <a:pt x="192" y="168"/>
                      <a:pt x="192" y="168"/>
                      <a:pt x="192" y="168"/>
                    </a:cubicBezTo>
                    <a:cubicBezTo>
                      <a:pt x="192" y="68"/>
                      <a:pt x="192" y="68"/>
                      <a:pt x="192" y="68"/>
                    </a:cubicBezTo>
                    <a:cubicBezTo>
                      <a:pt x="135" y="12"/>
                      <a:pt x="135" y="12"/>
                      <a:pt x="135" y="12"/>
                    </a:cubicBezTo>
                    <a:cubicBezTo>
                      <a:pt x="12" y="12"/>
                      <a:pt x="12" y="12"/>
                      <a:pt x="12" y="12"/>
                    </a:cubicBezTo>
                    <a:cubicBezTo>
                      <a:pt x="12" y="252"/>
                      <a:pt x="12" y="252"/>
                      <a:pt x="12" y="252"/>
                    </a:cubicBezTo>
                    <a:cubicBezTo>
                      <a:pt x="132" y="252"/>
                      <a:pt x="132" y="252"/>
                      <a:pt x="132" y="252"/>
                    </a:cubicBezTo>
                    <a:lnTo>
                      <a:pt x="132"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5" name="Freeform 89">
                <a:extLst>
                  <a:ext uri="{FF2B5EF4-FFF2-40B4-BE49-F238E27FC236}">
                    <a16:creationId xmlns:a16="http://schemas.microsoft.com/office/drawing/2014/main" id="{1C9D56CF-38C1-4613-AF85-643D04248405}"/>
                  </a:ext>
                </a:extLst>
              </p:cNvPr>
              <p:cNvSpPr>
                <a:spLocks/>
              </p:cNvSpPr>
              <p:nvPr/>
            </p:nvSpPr>
            <p:spPr bwMode="auto">
              <a:xfrm>
                <a:off x="2600" y="1718"/>
                <a:ext cx="106"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2" y="72"/>
                      <a:pt x="0" y="69"/>
                      <a:pt x="0" y="66"/>
                    </a:cubicBezTo>
                    <a:cubicBezTo>
                      <a:pt x="0" y="6"/>
                      <a:pt x="0" y="6"/>
                      <a:pt x="0" y="6"/>
                    </a:cubicBezTo>
                    <a:cubicBezTo>
                      <a:pt x="0" y="2"/>
                      <a:pt x="2" y="0"/>
                      <a:pt x="6" y="0"/>
                    </a:cubicBezTo>
                    <a:cubicBezTo>
                      <a:pt x="9" y="0"/>
                      <a:pt x="12" y="2"/>
                      <a:pt x="12" y="6"/>
                    </a:cubicBezTo>
                    <a:cubicBezTo>
                      <a:pt x="12" y="60"/>
                      <a:pt x="12" y="60"/>
                      <a:pt x="12" y="60"/>
                    </a:cubicBezTo>
                    <a:cubicBezTo>
                      <a:pt x="66" y="60"/>
                      <a:pt x="66" y="60"/>
                      <a:pt x="66" y="60"/>
                    </a:cubicBezTo>
                    <a:cubicBezTo>
                      <a:pt x="69" y="60"/>
                      <a:pt x="72" y="62"/>
                      <a:pt x="72" y="66"/>
                    </a:cubicBezTo>
                    <a:cubicBezTo>
                      <a:pt x="72" y="69"/>
                      <a:pt x="69"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nvGrpSpPr>
            <p:cNvPr id="197" name="Group 196">
              <a:extLst>
                <a:ext uri="{FF2B5EF4-FFF2-40B4-BE49-F238E27FC236}">
                  <a16:creationId xmlns:a16="http://schemas.microsoft.com/office/drawing/2014/main" id="{EB438301-7518-F1BA-4680-B27FD683C855}"/>
                </a:ext>
              </a:extLst>
            </p:cNvPr>
            <p:cNvGrpSpPr/>
            <p:nvPr/>
          </p:nvGrpSpPr>
          <p:grpSpPr>
            <a:xfrm>
              <a:off x="1309053" y="1921556"/>
              <a:ext cx="4432651" cy="900732"/>
              <a:chOff x="1309053" y="2293702"/>
              <a:chExt cx="4432651" cy="900732"/>
            </a:xfrm>
          </p:grpSpPr>
          <p:grpSp>
            <p:nvGrpSpPr>
              <p:cNvPr id="148" name="Group 147">
                <a:extLst>
                  <a:ext uri="{FF2B5EF4-FFF2-40B4-BE49-F238E27FC236}">
                    <a16:creationId xmlns:a16="http://schemas.microsoft.com/office/drawing/2014/main" id="{E7D898F7-CF1C-68B0-1739-CBEAE5393282}"/>
                  </a:ext>
                </a:extLst>
              </p:cNvPr>
              <p:cNvGrpSpPr/>
              <p:nvPr/>
            </p:nvGrpSpPr>
            <p:grpSpPr>
              <a:xfrm>
                <a:off x="1309705" y="2293702"/>
                <a:ext cx="4123532" cy="338554"/>
                <a:chOff x="1309705" y="2156747"/>
                <a:chExt cx="4123532" cy="338554"/>
              </a:xfrm>
            </p:grpSpPr>
            <p:sp>
              <p:nvSpPr>
                <p:cNvPr id="107" name="TextBox 106">
                  <a:extLst>
                    <a:ext uri="{FF2B5EF4-FFF2-40B4-BE49-F238E27FC236}">
                      <a16:creationId xmlns:a16="http://schemas.microsoft.com/office/drawing/2014/main" id="{58C5530D-05D6-ACC3-1F54-E68EC3EA115A}"/>
                    </a:ext>
                  </a:extLst>
                </p:cNvPr>
                <p:cNvSpPr txBox="1"/>
                <p:nvPr/>
              </p:nvSpPr>
              <p:spPr>
                <a:xfrm>
                  <a:off x="1309705" y="2156747"/>
                  <a:ext cx="3363435" cy="338554"/>
                </a:xfrm>
                <a:prstGeom prst="rect">
                  <a:avLst/>
                </a:prstGeom>
                <a:noFill/>
              </p:spPr>
              <p:txBody>
                <a:bodyPr wrap="square" rtlCol="0">
                  <a:spAutoFit/>
                </a:bodyPr>
                <a:lstStyle/>
                <a:p>
                  <a:r>
                    <a:rPr lang="en-US" sz="1600" b="1" dirty="0"/>
                    <a:t>1. CONTENT ENRICHING</a:t>
                  </a:r>
                </a:p>
              </p:txBody>
            </p:sp>
            <p:cxnSp>
              <p:nvCxnSpPr>
                <p:cNvPr id="145" name="Straight Connector 144">
                  <a:extLst>
                    <a:ext uri="{FF2B5EF4-FFF2-40B4-BE49-F238E27FC236}">
                      <a16:creationId xmlns:a16="http://schemas.microsoft.com/office/drawing/2014/main" id="{0908B87D-6D5C-77F9-8787-0F525D24138E}"/>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193" name="TextBox 192">
                <a:extLst>
                  <a:ext uri="{FF2B5EF4-FFF2-40B4-BE49-F238E27FC236}">
                    <a16:creationId xmlns:a16="http://schemas.microsoft.com/office/drawing/2014/main" id="{19C625E0-5EBE-3D55-0E3E-B068A8E93805}"/>
                  </a:ext>
                </a:extLst>
              </p:cNvPr>
              <p:cNvSpPr txBox="1"/>
              <p:nvPr/>
            </p:nvSpPr>
            <p:spPr>
              <a:xfrm>
                <a:off x="1309053" y="2609659"/>
                <a:ext cx="4432651" cy="584775"/>
              </a:xfrm>
              <a:prstGeom prst="rect">
                <a:avLst/>
              </a:prstGeom>
              <a:noFill/>
            </p:spPr>
            <p:txBody>
              <a:bodyPr wrap="square" rtlCol="0">
                <a:spAutoFit/>
              </a:bodyPr>
              <a:lstStyle/>
              <a:p>
                <a:r>
                  <a:rPr lang="en-US" sz="1600" dirty="0"/>
                  <a:t>Process is enhanced when provided intuitive ways to aggregate, publish, and interact with contents.</a:t>
                </a:r>
              </a:p>
            </p:txBody>
          </p:sp>
        </p:grpSp>
      </p:grpSp>
      <p:grpSp>
        <p:nvGrpSpPr>
          <p:cNvPr id="205" name="Group 204">
            <a:extLst>
              <a:ext uri="{FF2B5EF4-FFF2-40B4-BE49-F238E27FC236}">
                <a16:creationId xmlns:a16="http://schemas.microsoft.com/office/drawing/2014/main" id="{AE02769D-3842-C1AB-5A52-3AF3D1DEA36E}"/>
              </a:ext>
            </a:extLst>
          </p:cNvPr>
          <p:cNvGrpSpPr/>
          <p:nvPr/>
        </p:nvGrpSpPr>
        <p:grpSpPr>
          <a:xfrm>
            <a:off x="1041640" y="3233147"/>
            <a:ext cx="4800505" cy="940902"/>
            <a:chOff x="860879" y="2839732"/>
            <a:chExt cx="4800505" cy="940902"/>
          </a:xfrm>
        </p:grpSpPr>
        <p:grpSp>
          <p:nvGrpSpPr>
            <p:cNvPr id="47" name="Group 46">
              <a:extLst>
                <a:ext uri="{FF2B5EF4-FFF2-40B4-BE49-F238E27FC236}">
                  <a16:creationId xmlns:a16="http://schemas.microsoft.com/office/drawing/2014/main" id="{75A82456-04DA-4595-912C-C9FF9E5A7F16}"/>
                </a:ext>
              </a:extLst>
            </p:cNvPr>
            <p:cNvGrpSpPr>
              <a:grpSpLocks noChangeAspect="1"/>
            </p:cNvGrpSpPr>
            <p:nvPr/>
          </p:nvGrpSpPr>
          <p:grpSpPr bwMode="auto">
            <a:xfrm>
              <a:off x="860879" y="3117121"/>
              <a:ext cx="396000" cy="386124"/>
              <a:chOff x="2585" y="647"/>
              <a:chExt cx="441" cy="430"/>
            </a:xfrm>
            <a:solidFill>
              <a:srgbClr val="A100FF"/>
            </a:solidFill>
          </p:grpSpPr>
          <p:sp>
            <p:nvSpPr>
              <p:cNvPr id="60" name="Freeform 33">
                <a:extLst>
                  <a:ext uri="{FF2B5EF4-FFF2-40B4-BE49-F238E27FC236}">
                    <a16:creationId xmlns:a16="http://schemas.microsoft.com/office/drawing/2014/main" id="{E55C8EEC-16BC-4A5C-A1E1-30A1BEE93F62}"/>
                  </a:ext>
                </a:extLst>
              </p:cNvPr>
              <p:cNvSpPr>
                <a:spLocks noEditPoints="1"/>
              </p:cNvSpPr>
              <p:nvPr/>
            </p:nvSpPr>
            <p:spPr bwMode="auto">
              <a:xfrm>
                <a:off x="2585" y="647"/>
                <a:ext cx="257" cy="72"/>
              </a:xfrm>
              <a:custGeom>
                <a:avLst/>
                <a:gdLst>
                  <a:gd name="T0" fmla="*/ 162 w 168"/>
                  <a:gd name="T1" fmla="*/ 48 h 48"/>
                  <a:gd name="T2" fmla="*/ 6 w 168"/>
                  <a:gd name="T3" fmla="*/ 48 h 48"/>
                  <a:gd name="T4" fmla="*/ 0 w 168"/>
                  <a:gd name="T5" fmla="*/ 42 h 48"/>
                  <a:gd name="T6" fmla="*/ 0 w 168"/>
                  <a:gd name="T7" fmla="*/ 6 h 48"/>
                  <a:gd name="T8" fmla="*/ 6 w 168"/>
                  <a:gd name="T9" fmla="*/ 0 h 48"/>
                  <a:gd name="T10" fmla="*/ 162 w 168"/>
                  <a:gd name="T11" fmla="*/ 0 h 48"/>
                  <a:gd name="T12" fmla="*/ 168 w 168"/>
                  <a:gd name="T13" fmla="*/ 6 h 48"/>
                  <a:gd name="T14" fmla="*/ 168 w 168"/>
                  <a:gd name="T15" fmla="*/ 42 h 48"/>
                  <a:gd name="T16" fmla="*/ 162 w 168"/>
                  <a:gd name="T17" fmla="*/ 48 h 48"/>
                  <a:gd name="T18" fmla="*/ 12 w 168"/>
                  <a:gd name="T19" fmla="*/ 36 h 48"/>
                  <a:gd name="T20" fmla="*/ 156 w 168"/>
                  <a:gd name="T21" fmla="*/ 36 h 48"/>
                  <a:gd name="T22" fmla="*/ 156 w 168"/>
                  <a:gd name="T23" fmla="*/ 12 h 48"/>
                  <a:gd name="T24" fmla="*/ 12 w 168"/>
                  <a:gd name="T25" fmla="*/ 12 h 48"/>
                  <a:gd name="T26" fmla="*/ 12 w 16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8">
                    <a:moveTo>
                      <a:pt x="162" y="48"/>
                    </a:moveTo>
                    <a:cubicBezTo>
                      <a:pt x="6" y="48"/>
                      <a:pt x="6" y="48"/>
                      <a:pt x="6" y="48"/>
                    </a:cubicBezTo>
                    <a:cubicBezTo>
                      <a:pt x="2" y="48"/>
                      <a:pt x="0" y="46"/>
                      <a:pt x="0" y="42"/>
                    </a:cubicBezTo>
                    <a:cubicBezTo>
                      <a:pt x="0" y="6"/>
                      <a:pt x="0" y="6"/>
                      <a:pt x="0" y="6"/>
                    </a:cubicBezTo>
                    <a:cubicBezTo>
                      <a:pt x="0" y="3"/>
                      <a:pt x="2" y="0"/>
                      <a:pt x="6" y="0"/>
                    </a:cubicBezTo>
                    <a:cubicBezTo>
                      <a:pt x="162" y="0"/>
                      <a:pt x="162" y="0"/>
                      <a:pt x="162" y="0"/>
                    </a:cubicBezTo>
                    <a:cubicBezTo>
                      <a:pt x="165" y="0"/>
                      <a:pt x="168" y="3"/>
                      <a:pt x="168" y="6"/>
                    </a:cubicBezTo>
                    <a:cubicBezTo>
                      <a:pt x="168" y="42"/>
                      <a:pt x="168" y="42"/>
                      <a:pt x="168" y="42"/>
                    </a:cubicBezTo>
                    <a:cubicBezTo>
                      <a:pt x="168" y="46"/>
                      <a:pt x="165" y="48"/>
                      <a:pt x="162" y="48"/>
                    </a:cubicBezTo>
                    <a:close/>
                    <a:moveTo>
                      <a:pt x="12" y="36"/>
                    </a:moveTo>
                    <a:cubicBezTo>
                      <a:pt x="156" y="36"/>
                      <a:pt x="156" y="36"/>
                      <a:pt x="156" y="36"/>
                    </a:cubicBezTo>
                    <a:cubicBezTo>
                      <a:pt x="156" y="12"/>
                      <a:pt x="156" y="12"/>
                      <a:pt x="15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sp>
            <p:nvSpPr>
              <p:cNvPr id="61" name="Freeform 34">
                <a:extLst>
                  <a:ext uri="{FF2B5EF4-FFF2-40B4-BE49-F238E27FC236}">
                    <a16:creationId xmlns:a16="http://schemas.microsoft.com/office/drawing/2014/main" id="{DFA90697-CA89-4A58-A554-A01952EB4194}"/>
                  </a:ext>
                </a:extLst>
              </p:cNvPr>
              <p:cNvSpPr>
                <a:spLocks noEditPoints="1"/>
              </p:cNvSpPr>
              <p:nvPr/>
            </p:nvSpPr>
            <p:spPr bwMode="auto">
              <a:xfrm>
                <a:off x="2769" y="844"/>
                <a:ext cx="257" cy="72"/>
              </a:xfrm>
              <a:custGeom>
                <a:avLst/>
                <a:gdLst>
                  <a:gd name="T0" fmla="*/ 162 w 168"/>
                  <a:gd name="T1" fmla="*/ 48 h 48"/>
                  <a:gd name="T2" fmla="*/ 6 w 168"/>
                  <a:gd name="T3" fmla="*/ 48 h 48"/>
                  <a:gd name="T4" fmla="*/ 0 w 168"/>
                  <a:gd name="T5" fmla="*/ 42 h 48"/>
                  <a:gd name="T6" fmla="*/ 0 w 168"/>
                  <a:gd name="T7" fmla="*/ 6 h 48"/>
                  <a:gd name="T8" fmla="*/ 6 w 168"/>
                  <a:gd name="T9" fmla="*/ 0 h 48"/>
                  <a:gd name="T10" fmla="*/ 162 w 168"/>
                  <a:gd name="T11" fmla="*/ 0 h 48"/>
                  <a:gd name="T12" fmla="*/ 168 w 168"/>
                  <a:gd name="T13" fmla="*/ 6 h 48"/>
                  <a:gd name="T14" fmla="*/ 168 w 168"/>
                  <a:gd name="T15" fmla="*/ 42 h 48"/>
                  <a:gd name="T16" fmla="*/ 162 w 168"/>
                  <a:gd name="T17" fmla="*/ 48 h 48"/>
                  <a:gd name="T18" fmla="*/ 12 w 168"/>
                  <a:gd name="T19" fmla="*/ 36 h 48"/>
                  <a:gd name="T20" fmla="*/ 156 w 168"/>
                  <a:gd name="T21" fmla="*/ 36 h 48"/>
                  <a:gd name="T22" fmla="*/ 156 w 168"/>
                  <a:gd name="T23" fmla="*/ 12 h 48"/>
                  <a:gd name="T24" fmla="*/ 12 w 168"/>
                  <a:gd name="T25" fmla="*/ 12 h 48"/>
                  <a:gd name="T26" fmla="*/ 12 w 16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8">
                    <a:moveTo>
                      <a:pt x="162" y="48"/>
                    </a:moveTo>
                    <a:cubicBezTo>
                      <a:pt x="6" y="48"/>
                      <a:pt x="6" y="48"/>
                      <a:pt x="6" y="48"/>
                    </a:cubicBezTo>
                    <a:cubicBezTo>
                      <a:pt x="2" y="48"/>
                      <a:pt x="0" y="46"/>
                      <a:pt x="0" y="42"/>
                    </a:cubicBezTo>
                    <a:cubicBezTo>
                      <a:pt x="0" y="6"/>
                      <a:pt x="0" y="6"/>
                      <a:pt x="0" y="6"/>
                    </a:cubicBezTo>
                    <a:cubicBezTo>
                      <a:pt x="0" y="3"/>
                      <a:pt x="2" y="0"/>
                      <a:pt x="6" y="0"/>
                    </a:cubicBezTo>
                    <a:cubicBezTo>
                      <a:pt x="162" y="0"/>
                      <a:pt x="162" y="0"/>
                      <a:pt x="162" y="0"/>
                    </a:cubicBezTo>
                    <a:cubicBezTo>
                      <a:pt x="165" y="0"/>
                      <a:pt x="168" y="3"/>
                      <a:pt x="168" y="6"/>
                    </a:cubicBezTo>
                    <a:cubicBezTo>
                      <a:pt x="168" y="42"/>
                      <a:pt x="168" y="42"/>
                      <a:pt x="168" y="42"/>
                    </a:cubicBezTo>
                    <a:cubicBezTo>
                      <a:pt x="168" y="46"/>
                      <a:pt x="165" y="48"/>
                      <a:pt x="162" y="48"/>
                    </a:cubicBezTo>
                    <a:close/>
                    <a:moveTo>
                      <a:pt x="12" y="36"/>
                    </a:moveTo>
                    <a:cubicBezTo>
                      <a:pt x="156" y="36"/>
                      <a:pt x="156" y="36"/>
                      <a:pt x="156" y="36"/>
                    </a:cubicBezTo>
                    <a:cubicBezTo>
                      <a:pt x="156" y="12"/>
                      <a:pt x="156" y="12"/>
                      <a:pt x="15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sp>
            <p:nvSpPr>
              <p:cNvPr id="62" name="Freeform 35">
                <a:extLst>
                  <a:ext uri="{FF2B5EF4-FFF2-40B4-BE49-F238E27FC236}">
                    <a16:creationId xmlns:a16="http://schemas.microsoft.com/office/drawing/2014/main" id="{7577A8FE-FF72-4A47-810A-097DCCB8844E}"/>
                  </a:ext>
                </a:extLst>
              </p:cNvPr>
              <p:cNvSpPr>
                <a:spLocks noEditPoints="1"/>
              </p:cNvSpPr>
              <p:nvPr/>
            </p:nvSpPr>
            <p:spPr bwMode="auto">
              <a:xfrm>
                <a:off x="2585" y="1005"/>
                <a:ext cx="257" cy="72"/>
              </a:xfrm>
              <a:custGeom>
                <a:avLst/>
                <a:gdLst>
                  <a:gd name="T0" fmla="*/ 162 w 168"/>
                  <a:gd name="T1" fmla="*/ 48 h 48"/>
                  <a:gd name="T2" fmla="*/ 6 w 168"/>
                  <a:gd name="T3" fmla="*/ 48 h 48"/>
                  <a:gd name="T4" fmla="*/ 0 w 168"/>
                  <a:gd name="T5" fmla="*/ 42 h 48"/>
                  <a:gd name="T6" fmla="*/ 0 w 168"/>
                  <a:gd name="T7" fmla="*/ 6 h 48"/>
                  <a:gd name="T8" fmla="*/ 6 w 168"/>
                  <a:gd name="T9" fmla="*/ 0 h 48"/>
                  <a:gd name="T10" fmla="*/ 162 w 168"/>
                  <a:gd name="T11" fmla="*/ 0 h 48"/>
                  <a:gd name="T12" fmla="*/ 168 w 168"/>
                  <a:gd name="T13" fmla="*/ 6 h 48"/>
                  <a:gd name="T14" fmla="*/ 168 w 168"/>
                  <a:gd name="T15" fmla="*/ 42 h 48"/>
                  <a:gd name="T16" fmla="*/ 162 w 168"/>
                  <a:gd name="T17" fmla="*/ 48 h 48"/>
                  <a:gd name="T18" fmla="*/ 12 w 168"/>
                  <a:gd name="T19" fmla="*/ 36 h 48"/>
                  <a:gd name="T20" fmla="*/ 156 w 168"/>
                  <a:gd name="T21" fmla="*/ 36 h 48"/>
                  <a:gd name="T22" fmla="*/ 156 w 168"/>
                  <a:gd name="T23" fmla="*/ 12 h 48"/>
                  <a:gd name="T24" fmla="*/ 12 w 168"/>
                  <a:gd name="T25" fmla="*/ 12 h 48"/>
                  <a:gd name="T26" fmla="*/ 12 w 16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8">
                    <a:moveTo>
                      <a:pt x="162" y="48"/>
                    </a:moveTo>
                    <a:cubicBezTo>
                      <a:pt x="6" y="48"/>
                      <a:pt x="6" y="48"/>
                      <a:pt x="6" y="48"/>
                    </a:cubicBezTo>
                    <a:cubicBezTo>
                      <a:pt x="2" y="48"/>
                      <a:pt x="0" y="46"/>
                      <a:pt x="0" y="42"/>
                    </a:cubicBezTo>
                    <a:cubicBezTo>
                      <a:pt x="0" y="6"/>
                      <a:pt x="0" y="6"/>
                      <a:pt x="0" y="6"/>
                    </a:cubicBezTo>
                    <a:cubicBezTo>
                      <a:pt x="0" y="3"/>
                      <a:pt x="2" y="0"/>
                      <a:pt x="6" y="0"/>
                    </a:cubicBezTo>
                    <a:cubicBezTo>
                      <a:pt x="162" y="0"/>
                      <a:pt x="162" y="0"/>
                      <a:pt x="162" y="0"/>
                    </a:cubicBezTo>
                    <a:cubicBezTo>
                      <a:pt x="165" y="0"/>
                      <a:pt x="168" y="3"/>
                      <a:pt x="168" y="6"/>
                    </a:cubicBezTo>
                    <a:cubicBezTo>
                      <a:pt x="168" y="42"/>
                      <a:pt x="168" y="42"/>
                      <a:pt x="168" y="42"/>
                    </a:cubicBezTo>
                    <a:cubicBezTo>
                      <a:pt x="168" y="46"/>
                      <a:pt x="165" y="48"/>
                      <a:pt x="162" y="48"/>
                    </a:cubicBezTo>
                    <a:close/>
                    <a:moveTo>
                      <a:pt x="12" y="36"/>
                    </a:moveTo>
                    <a:cubicBezTo>
                      <a:pt x="156" y="36"/>
                      <a:pt x="156" y="36"/>
                      <a:pt x="156" y="36"/>
                    </a:cubicBezTo>
                    <a:cubicBezTo>
                      <a:pt x="156" y="12"/>
                      <a:pt x="156" y="12"/>
                      <a:pt x="15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sp>
            <p:nvSpPr>
              <p:cNvPr id="63" name="Freeform 36">
                <a:extLst>
                  <a:ext uri="{FF2B5EF4-FFF2-40B4-BE49-F238E27FC236}">
                    <a16:creationId xmlns:a16="http://schemas.microsoft.com/office/drawing/2014/main" id="{5FB09EF4-52F2-4F20-9F31-B68E19A84E81}"/>
                  </a:ext>
                </a:extLst>
              </p:cNvPr>
              <p:cNvSpPr>
                <a:spLocks/>
              </p:cNvSpPr>
              <p:nvPr/>
            </p:nvSpPr>
            <p:spPr bwMode="auto">
              <a:xfrm>
                <a:off x="2714" y="701"/>
                <a:ext cx="128" cy="161"/>
              </a:xfrm>
              <a:custGeom>
                <a:avLst/>
                <a:gdLst>
                  <a:gd name="T0" fmla="*/ 78 w 84"/>
                  <a:gd name="T1" fmla="*/ 108 h 108"/>
                  <a:gd name="T2" fmla="*/ 72 w 84"/>
                  <a:gd name="T3" fmla="*/ 102 h 108"/>
                  <a:gd name="T4" fmla="*/ 72 w 84"/>
                  <a:gd name="T5" fmla="*/ 84 h 108"/>
                  <a:gd name="T6" fmla="*/ 60 w 84"/>
                  <a:gd name="T7" fmla="*/ 72 h 108"/>
                  <a:gd name="T8" fmla="*/ 24 w 84"/>
                  <a:gd name="T9" fmla="*/ 72 h 108"/>
                  <a:gd name="T10" fmla="*/ 0 w 84"/>
                  <a:gd name="T11" fmla="*/ 48 h 108"/>
                  <a:gd name="T12" fmla="*/ 0 w 84"/>
                  <a:gd name="T13" fmla="*/ 6 h 108"/>
                  <a:gd name="T14" fmla="*/ 6 w 84"/>
                  <a:gd name="T15" fmla="*/ 0 h 108"/>
                  <a:gd name="T16" fmla="*/ 12 w 84"/>
                  <a:gd name="T17" fmla="*/ 6 h 108"/>
                  <a:gd name="T18" fmla="*/ 12 w 84"/>
                  <a:gd name="T19" fmla="*/ 48 h 108"/>
                  <a:gd name="T20" fmla="*/ 24 w 84"/>
                  <a:gd name="T21" fmla="*/ 60 h 108"/>
                  <a:gd name="T22" fmla="*/ 60 w 84"/>
                  <a:gd name="T23" fmla="*/ 60 h 108"/>
                  <a:gd name="T24" fmla="*/ 84 w 84"/>
                  <a:gd name="T25" fmla="*/ 84 h 108"/>
                  <a:gd name="T26" fmla="*/ 84 w 84"/>
                  <a:gd name="T27" fmla="*/ 102 h 108"/>
                  <a:gd name="T28" fmla="*/ 78 w 84"/>
                  <a:gd name="T29"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08">
                    <a:moveTo>
                      <a:pt x="78" y="108"/>
                    </a:moveTo>
                    <a:cubicBezTo>
                      <a:pt x="74" y="108"/>
                      <a:pt x="72" y="106"/>
                      <a:pt x="72" y="102"/>
                    </a:cubicBezTo>
                    <a:cubicBezTo>
                      <a:pt x="72" y="84"/>
                      <a:pt x="72" y="84"/>
                      <a:pt x="72" y="84"/>
                    </a:cubicBezTo>
                    <a:cubicBezTo>
                      <a:pt x="72" y="78"/>
                      <a:pt x="66" y="72"/>
                      <a:pt x="60" y="72"/>
                    </a:cubicBezTo>
                    <a:cubicBezTo>
                      <a:pt x="24" y="72"/>
                      <a:pt x="24" y="72"/>
                      <a:pt x="24" y="72"/>
                    </a:cubicBezTo>
                    <a:cubicBezTo>
                      <a:pt x="10" y="72"/>
                      <a:pt x="0" y="61"/>
                      <a:pt x="0" y="48"/>
                    </a:cubicBezTo>
                    <a:cubicBezTo>
                      <a:pt x="0" y="6"/>
                      <a:pt x="0" y="6"/>
                      <a:pt x="0" y="6"/>
                    </a:cubicBezTo>
                    <a:cubicBezTo>
                      <a:pt x="0" y="3"/>
                      <a:pt x="2" y="0"/>
                      <a:pt x="6" y="0"/>
                    </a:cubicBezTo>
                    <a:cubicBezTo>
                      <a:pt x="9" y="0"/>
                      <a:pt x="12" y="3"/>
                      <a:pt x="12" y="6"/>
                    </a:cubicBezTo>
                    <a:cubicBezTo>
                      <a:pt x="12" y="48"/>
                      <a:pt x="12" y="48"/>
                      <a:pt x="12" y="48"/>
                    </a:cubicBezTo>
                    <a:cubicBezTo>
                      <a:pt x="12" y="55"/>
                      <a:pt x="17" y="60"/>
                      <a:pt x="24" y="60"/>
                    </a:cubicBezTo>
                    <a:cubicBezTo>
                      <a:pt x="60" y="60"/>
                      <a:pt x="60" y="60"/>
                      <a:pt x="60" y="60"/>
                    </a:cubicBezTo>
                    <a:cubicBezTo>
                      <a:pt x="73" y="60"/>
                      <a:pt x="84" y="71"/>
                      <a:pt x="84" y="84"/>
                    </a:cubicBezTo>
                    <a:cubicBezTo>
                      <a:pt x="84" y="102"/>
                      <a:pt x="84" y="102"/>
                      <a:pt x="84" y="102"/>
                    </a:cubicBezTo>
                    <a:cubicBezTo>
                      <a:pt x="84" y="106"/>
                      <a:pt x="81" y="108"/>
                      <a:pt x="78"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sp>
            <p:nvSpPr>
              <p:cNvPr id="64" name="Freeform 37">
                <a:extLst>
                  <a:ext uri="{FF2B5EF4-FFF2-40B4-BE49-F238E27FC236}">
                    <a16:creationId xmlns:a16="http://schemas.microsoft.com/office/drawing/2014/main" id="{016B527D-4025-42F2-9EE0-11C6409CA177}"/>
                  </a:ext>
                </a:extLst>
              </p:cNvPr>
              <p:cNvSpPr>
                <a:spLocks/>
              </p:cNvSpPr>
              <p:nvPr/>
            </p:nvSpPr>
            <p:spPr bwMode="auto">
              <a:xfrm>
                <a:off x="2824" y="898"/>
                <a:ext cx="110" cy="143"/>
              </a:xfrm>
              <a:custGeom>
                <a:avLst/>
                <a:gdLst>
                  <a:gd name="T0" fmla="*/ 48 w 72"/>
                  <a:gd name="T1" fmla="*/ 96 h 96"/>
                  <a:gd name="T2" fmla="*/ 6 w 72"/>
                  <a:gd name="T3" fmla="*/ 96 h 96"/>
                  <a:gd name="T4" fmla="*/ 0 w 72"/>
                  <a:gd name="T5" fmla="*/ 90 h 96"/>
                  <a:gd name="T6" fmla="*/ 6 w 72"/>
                  <a:gd name="T7" fmla="*/ 84 h 96"/>
                  <a:gd name="T8" fmla="*/ 48 w 72"/>
                  <a:gd name="T9" fmla="*/ 84 h 96"/>
                  <a:gd name="T10" fmla="*/ 60 w 72"/>
                  <a:gd name="T11" fmla="*/ 72 h 96"/>
                  <a:gd name="T12" fmla="*/ 60 w 72"/>
                  <a:gd name="T13" fmla="*/ 6 h 96"/>
                  <a:gd name="T14" fmla="*/ 66 w 72"/>
                  <a:gd name="T15" fmla="*/ 0 h 96"/>
                  <a:gd name="T16" fmla="*/ 72 w 72"/>
                  <a:gd name="T17" fmla="*/ 6 h 96"/>
                  <a:gd name="T18" fmla="*/ 72 w 72"/>
                  <a:gd name="T19" fmla="*/ 72 h 96"/>
                  <a:gd name="T20" fmla="*/ 48 w 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96">
                    <a:moveTo>
                      <a:pt x="48" y="96"/>
                    </a:moveTo>
                    <a:cubicBezTo>
                      <a:pt x="6" y="96"/>
                      <a:pt x="6" y="96"/>
                      <a:pt x="6" y="96"/>
                    </a:cubicBezTo>
                    <a:cubicBezTo>
                      <a:pt x="2" y="96"/>
                      <a:pt x="0" y="94"/>
                      <a:pt x="0" y="90"/>
                    </a:cubicBezTo>
                    <a:cubicBezTo>
                      <a:pt x="0" y="87"/>
                      <a:pt x="2" y="84"/>
                      <a:pt x="6" y="84"/>
                    </a:cubicBezTo>
                    <a:cubicBezTo>
                      <a:pt x="48" y="84"/>
                      <a:pt x="48" y="84"/>
                      <a:pt x="48" y="84"/>
                    </a:cubicBezTo>
                    <a:cubicBezTo>
                      <a:pt x="54" y="84"/>
                      <a:pt x="60" y="79"/>
                      <a:pt x="60" y="72"/>
                    </a:cubicBezTo>
                    <a:cubicBezTo>
                      <a:pt x="60" y="6"/>
                      <a:pt x="60" y="6"/>
                      <a:pt x="60" y="6"/>
                    </a:cubicBezTo>
                    <a:cubicBezTo>
                      <a:pt x="60" y="3"/>
                      <a:pt x="62" y="0"/>
                      <a:pt x="66" y="0"/>
                    </a:cubicBezTo>
                    <a:cubicBezTo>
                      <a:pt x="69" y="0"/>
                      <a:pt x="72" y="3"/>
                      <a:pt x="72" y="6"/>
                    </a:cubicBezTo>
                    <a:cubicBezTo>
                      <a:pt x="72" y="72"/>
                      <a:pt x="72" y="72"/>
                      <a:pt x="72" y="72"/>
                    </a:cubicBezTo>
                    <a:cubicBezTo>
                      <a:pt x="72" y="85"/>
                      <a:pt x="61" y="96"/>
                      <a:pt x="4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grpSp>
        <p:grpSp>
          <p:nvGrpSpPr>
            <p:cNvPr id="198" name="Group 197">
              <a:extLst>
                <a:ext uri="{FF2B5EF4-FFF2-40B4-BE49-F238E27FC236}">
                  <a16:creationId xmlns:a16="http://schemas.microsoft.com/office/drawing/2014/main" id="{6F41CB38-28AC-110A-6A19-5DC3ADD38D1E}"/>
                </a:ext>
              </a:extLst>
            </p:cNvPr>
            <p:cNvGrpSpPr/>
            <p:nvPr/>
          </p:nvGrpSpPr>
          <p:grpSpPr>
            <a:xfrm>
              <a:off x="1280603" y="2839732"/>
              <a:ext cx="4380781" cy="940902"/>
              <a:chOff x="1280603" y="3214025"/>
              <a:chExt cx="4380781" cy="940902"/>
            </a:xfrm>
          </p:grpSpPr>
          <p:grpSp>
            <p:nvGrpSpPr>
              <p:cNvPr id="149" name="Group 148">
                <a:extLst>
                  <a:ext uri="{FF2B5EF4-FFF2-40B4-BE49-F238E27FC236}">
                    <a16:creationId xmlns:a16="http://schemas.microsoft.com/office/drawing/2014/main" id="{9F1B94BF-4533-BB57-277F-51040D881134}"/>
                  </a:ext>
                </a:extLst>
              </p:cNvPr>
              <p:cNvGrpSpPr/>
              <p:nvPr/>
            </p:nvGrpSpPr>
            <p:grpSpPr>
              <a:xfrm>
                <a:off x="1287114" y="3214025"/>
                <a:ext cx="4123532" cy="338554"/>
                <a:chOff x="1309705" y="2156747"/>
                <a:chExt cx="4123532" cy="338554"/>
              </a:xfrm>
            </p:grpSpPr>
            <p:sp>
              <p:nvSpPr>
                <p:cNvPr id="150" name="TextBox 149">
                  <a:extLst>
                    <a:ext uri="{FF2B5EF4-FFF2-40B4-BE49-F238E27FC236}">
                      <a16:creationId xmlns:a16="http://schemas.microsoft.com/office/drawing/2014/main" id="{A4680FB5-2F79-3478-1A1C-88CB7FF65A4B}"/>
                    </a:ext>
                  </a:extLst>
                </p:cNvPr>
                <p:cNvSpPr txBox="1"/>
                <p:nvPr/>
              </p:nvSpPr>
              <p:spPr>
                <a:xfrm>
                  <a:off x="1309705" y="2156747"/>
                  <a:ext cx="3363435" cy="338554"/>
                </a:xfrm>
                <a:prstGeom prst="rect">
                  <a:avLst/>
                </a:prstGeom>
                <a:noFill/>
              </p:spPr>
              <p:txBody>
                <a:bodyPr wrap="square" rtlCol="0">
                  <a:spAutoFit/>
                </a:bodyPr>
                <a:lstStyle/>
                <a:p>
                  <a:r>
                    <a:rPr lang="en-US" sz="1600" b="1" dirty="0"/>
                    <a:t>2. WORK INSTRUCTIONS</a:t>
                  </a:r>
                </a:p>
              </p:txBody>
            </p:sp>
            <p:cxnSp>
              <p:nvCxnSpPr>
                <p:cNvPr id="151" name="Straight Connector 150">
                  <a:extLst>
                    <a:ext uri="{FF2B5EF4-FFF2-40B4-BE49-F238E27FC236}">
                      <a16:creationId xmlns:a16="http://schemas.microsoft.com/office/drawing/2014/main" id="{554894BD-877B-3615-9655-98B8238087F1}"/>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194" name="TextBox 193">
                <a:extLst>
                  <a:ext uri="{FF2B5EF4-FFF2-40B4-BE49-F238E27FC236}">
                    <a16:creationId xmlns:a16="http://schemas.microsoft.com/office/drawing/2014/main" id="{5C23D7C0-843C-967C-638D-2D084DE85470}"/>
                  </a:ext>
                </a:extLst>
              </p:cNvPr>
              <p:cNvSpPr txBox="1"/>
              <p:nvPr/>
            </p:nvSpPr>
            <p:spPr>
              <a:xfrm>
                <a:off x="1280603" y="3570152"/>
                <a:ext cx="4380781" cy="584775"/>
              </a:xfrm>
              <a:prstGeom prst="rect">
                <a:avLst/>
              </a:prstGeom>
              <a:noFill/>
            </p:spPr>
            <p:txBody>
              <a:bodyPr wrap="square" rtlCol="0">
                <a:spAutoFit/>
              </a:bodyPr>
              <a:lstStyle/>
              <a:p>
                <a:r>
                  <a:rPr lang="en-US" sz="1600" dirty="0"/>
                  <a:t>Worker productivity is enhanced when provided step-by-step work instructions.</a:t>
                </a:r>
              </a:p>
            </p:txBody>
          </p:sp>
        </p:grpSp>
      </p:grpSp>
      <p:grpSp>
        <p:nvGrpSpPr>
          <p:cNvPr id="204" name="Group 203">
            <a:extLst>
              <a:ext uri="{FF2B5EF4-FFF2-40B4-BE49-F238E27FC236}">
                <a16:creationId xmlns:a16="http://schemas.microsoft.com/office/drawing/2014/main" id="{481314B5-ED77-FC47-6E3D-20544F4C486C}"/>
              </a:ext>
            </a:extLst>
          </p:cNvPr>
          <p:cNvGrpSpPr/>
          <p:nvPr/>
        </p:nvGrpSpPr>
        <p:grpSpPr>
          <a:xfrm>
            <a:off x="1016490" y="4446679"/>
            <a:ext cx="4832166" cy="930314"/>
            <a:chOff x="835729" y="3798078"/>
            <a:chExt cx="4832166" cy="930314"/>
          </a:xfrm>
        </p:grpSpPr>
        <p:grpSp>
          <p:nvGrpSpPr>
            <p:cNvPr id="75" name="Group 74">
              <a:extLst>
                <a:ext uri="{FF2B5EF4-FFF2-40B4-BE49-F238E27FC236}">
                  <a16:creationId xmlns:a16="http://schemas.microsoft.com/office/drawing/2014/main" id="{D94662E9-1AE8-4CD4-92B6-0A83D6DA8EFB}"/>
                </a:ext>
              </a:extLst>
            </p:cNvPr>
            <p:cNvGrpSpPr>
              <a:grpSpLocks noChangeAspect="1"/>
            </p:cNvGrpSpPr>
            <p:nvPr/>
          </p:nvGrpSpPr>
          <p:grpSpPr bwMode="auto">
            <a:xfrm>
              <a:off x="835729" y="4065236"/>
              <a:ext cx="396000" cy="395998"/>
              <a:chOff x="1559" y="600"/>
              <a:chExt cx="426" cy="426"/>
            </a:xfrm>
            <a:solidFill>
              <a:srgbClr val="A100FF"/>
            </a:solidFill>
          </p:grpSpPr>
          <p:sp>
            <p:nvSpPr>
              <p:cNvPr id="84" name="Freeform 14">
                <a:extLst>
                  <a:ext uri="{FF2B5EF4-FFF2-40B4-BE49-F238E27FC236}">
                    <a16:creationId xmlns:a16="http://schemas.microsoft.com/office/drawing/2014/main" id="{4E31E0C7-3AC7-479A-BB9F-168797BB0958}"/>
                  </a:ext>
                </a:extLst>
              </p:cNvPr>
              <p:cNvSpPr>
                <a:spLocks noEditPoints="1"/>
              </p:cNvSpPr>
              <p:nvPr/>
            </p:nvSpPr>
            <p:spPr bwMode="auto">
              <a:xfrm>
                <a:off x="1559" y="600"/>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224"/>
                      <a:pt x="224" y="288"/>
                      <a:pt x="144" y="288"/>
                    </a:cubicBezTo>
                    <a:close/>
                    <a:moveTo>
                      <a:pt x="144" y="12"/>
                    </a:moveTo>
                    <a:cubicBezTo>
                      <a:pt x="72" y="12"/>
                      <a:pt x="12" y="71"/>
                      <a:pt x="12" y="144"/>
                    </a:cubicBezTo>
                    <a:cubicBezTo>
                      <a:pt x="12" y="217"/>
                      <a:pt x="72" y="276"/>
                      <a:pt x="144" y="276"/>
                    </a:cubicBezTo>
                    <a:cubicBezTo>
                      <a:pt x="217" y="276"/>
                      <a:pt x="276" y="217"/>
                      <a:pt x="276" y="144"/>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Graphik" charset="0"/>
                  <a:cs typeface="Arial" charset="0"/>
                </a:endParaRPr>
              </a:p>
            </p:txBody>
          </p:sp>
          <p:sp>
            <p:nvSpPr>
              <p:cNvPr id="85" name="Freeform 15">
                <a:extLst>
                  <a:ext uri="{FF2B5EF4-FFF2-40B4-BE49-F238E27FC236}">
                    <a16:creationId xmlns:a16="http://schemas.microsoft.com/office/drawing/2014/main" id="{D7958020-E9B4-438B-943C-D659FEEA8000}"/>
                  </a:ext>
                </a:extLst>
              </p:cNvPr>
              <p:cNvSpPr>
                <a:spLocks noEditPoints="1"/>
              </p:cNvSpPr>
              <p:nvPr/>
            </p:nvSpPr>
            <p:spPr bwMode="auto">
              <a:xfrm>
                <a:off x="1719" y="698"/>
                <a:ext cx="170" cy="168"/>
              </a:xfrm>
              <a:custGeom>
                <a:avLst/>
                <a:gdLst>
                  <a:gd name="T0" fmla="*/ 66 w 115"/>
                  <a:gd name="T1" fmla="*/ 114 h 114"/>
                  <a:gd name="T2" fmla="*/ 62 w 115"/>
                  <a:gd name="T3" fmla="*/ 112 h 114"/>
                  <a:gd name="T4" fmla="*/ 2 w 115"/>
                  <a:gd name="T5" fmla="*/ 52 h 114"/>
                  <a:gd name="T6" fmla="*/ 1 w 115"/>
                  <a:gd name="T7" fmla="*/ 47 h 114"/>
                  <a:gd name="T8" fmla="*/ 4 w 115"/>
                  <a:gd name="T9" fmla="*/ 43 h 114"/>
                  <a:gd name="T10" fmla="*/ 106 w 115"/>
                  <a:gd name="T11" fmla="*/ 1 h 114"/>
                  <a:gd name="T12" fmla="*/ 113 w 115"/>
                  <a:gd name="T13" fmla="*/ 2 h 114"/>
                  <a:gd name="T14" fmla="*/ 114 w 115"/>
                  <a:gd name="T15" fmla="*/ 9 h 114"/>
                  <a:gd name="T16" fmla="*/ 72 w 115"/>
                  <a:gd name="T17" fmla="*/ 111 h 114"/>
                  <a:gd name="T18" fmla="*/ 68 w 115"/>
                  <a:gd name="T19" fmla="*/ 114 h 114"/>
                  <a:gd name="T20" fmla="*/ 66 w 115"/>
                  <a:gd name="T21" fmla="*/ 114 h 114"/>
                  <a:gd name="T22" fmla="*/ 17 w 115"/>
                  <a:gd name="T23" fmla="*/ 50 h 114"/>
                  <a:gd name="T24" fmla="*/ 64 w 115"/>
                  <a:gd name="T25" fmla="*/ 98 h 114"/>
                  <a:gd name="T26" fmla="*/ 97 w 115"/>
                  <a:gd name="T27" fmla="*/ 17 h 114"/>
                  <a:gd name="T28" fmla="*/ 17 w 115"/>
                  <a:gd name="T2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4">
                    <a:moveTo>
                      <a:pt x="66" y="114"/>
                    </a:moveTo>
                    <a:cubicBezTo>
                      <a:pt x="65" y="114"/>
                      <a:pt x="63" y="114"/>
                      <a:pt x="62" y="112"/>
                    </a:cubicBezTo>
                    <a:cubicBezTo>
                      <a:pt x="2" y="52"/>
                      <a:pt x="2" y="52"/>
                      <a:pt x="2" y="52"/>
                    </a:cubicBezTo>
                    <a:cubicBezTo>
                      <a:pt x="1" y="51"/>
                      <a:pt x="0" y="49"/>
                      <a:pt x="1" y="47"/>
                    </a:cubicBezTo>
                    <a:cubicBezTo>
                      <a:pt x="1" y="45"/>
                      <a:pt x="2" y="43"/>
                      <a:pt x="4" y="43"/>
                    </a:cubicBezTo>
                    <a:cubicBezTo>
                      <a:pt x="106" y="1"/>
                      <a:pt x="106" y="1"/>
                      <a:pt x="106" y="1"/>
                    </a:cubicBezTo>
                    <a:cubicBezTo>
                      <a:pt x="108" y="0"/>
                      <a:pt x="111" y="0"/>
                      <a:pt x="113" y="2"/>
                    </a:cubicBezTo>
                    <a:cubicBezTo>
                      <a:pt x="114" y="4"/>
                      <a:pt x="115" y="6"/>
                      <a:pt x="114" y="9"/>
                    </a:cubicBezTo>
                    <a:cubicBezTo>
                      <a:pt x="72" y="111"/>
                      <a:pt x="72" y="111"/>
                      <a:pt x="72" y="111"/>
                    </a:cubicBezTo>
                    <a:cubicBezTo>
                      <a:pt x="71" y="112"/>
                      <a:pt x="70" y="114"/>
                      <a:pt x="68" y="114"/>
                    </a:cubicBezTo>
                    <a:cubicBezTo>
                      <a:pt x="67" y="114"/>
                      <a:pt x="67" y="114"/>
                      <a:pt x="66" y="114"/>
                    </a:cubicBezTo>
                    <a:close/>
                    <a:moveTo>
                      <a:pt x="17" y="50"/>
                    </a:moveTo>
                    <a:cubicBezTo>
                      <a:pt x="64" y="98"/>
                      <a:pt x="64" y="98"/>
                      <a:pt x="64" y="98"/>
                    </a:cubicBezTo>
                    <a:cubicBezTo>
                      <a:pt x="97" y="17"/>
                      <a:pt x="97" y="17"/>
                      <a:pt x="97" y="17"/>
                    </a:cubicBezTo>
                    <a:lnTo>
                      <a:pt x="17"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Graphik" charset="0"/>
                  <a:cs typeface="Arial" charset="0"/>
                </a:endParaRPr>
              </a:p>
            </p:txBody>
          </p:sp>
          <p:sp>
            <p:nvSpPr>
              <p:cNvPr id="86" name="Freeform 16">
                <a:extLst>
                  <a:ext uri="{FF2B5EF4-FFF2-40B4-BE49-F238E27FC236}">
                    <a16:creationId xmlns:a16="http://schemas.microsoft.com/office/drawing/2014/main" id="{9178545E-FDF7-433C-93C7-41A8779EB123}"/>
                  </a:ext>
                </a:extLst>
              </p:cNvPr>
              <p:cNvSpPr>
                <a:spLocks noEditPoints="1"/>
              </p:cNvSpPr>
              <p:nvPr/>
            </p:nvSpPr>
            <p:spPr bwMode="auto">
              <a:xfrm>
                <a:off x="1657" y="760"/>
                <a:ext cx="170" cy="168"/>
              </a:xfrm>
              <a:custGeom>
                <a:avLst/>
                <a:gdLst>
                  <a:gd name="T0" fmla="*/ 6 w 115"/>
                  <a:gd name="T1" fmla="*/ 114 h 114"/>
                  <a:gd name="T2" fmla="*/ 2 w 115"/>
                  <a:gd name="T3" fmla="*/ 112 h 114"/>
                  <a:gd name="T4" fmla="*/ 1 w 115"/>
                  <a:gd name="T5" fmla="*/ 106 h 114"/>
                  <a:gd name="T6" fmla="*/ 43 w 115"/>
                  <a:gd name="T7" fmla="*/ 4 h 114"/>
                  <a:gd name="T8" fmla="*/ 47 w 115"/>
                  <a:gd name="T9" fmla="*/ 0 h 114"/>
                  <a:gd name="T10" fmla="*/ 53 w 115"/>
                  <a:gd name="T11" fmla="*/ 2 h 114"/>
                  <a:gd name="T12" fmla="*/ 113 w 115"/>
                  <a:gd name="T13" fmla="*/ 62 h 114"/>
                  <a:gd name="T14" fmla="*/ 114 w 115"/>
                  <a:gd name="T15" fmla="*/ 67 h 114"/>
                  <a:gd name="T16" fmla="*/ 111 w 115"/>
                  <a:gd name="T17" fmla="*/ 72 h 114"/>
                  <a:gd name="T18" fmla="*/ 9 w 115"/>
                  <a:gd name="T19" fmla="*/ 114 h 114"/>
                  <a:gd name="T20" fmla="*/ 6 w 115"/>
                  <a:gd name="T21" fmla="*/ 114 h 114"/>
                  <a:gd name="T22" fmla="*/ 51 w 115"/>
                  <a:gd name="T23" fmla="*/ 17 h 114"/>
                  <a:gd name="T24" fmla="*/ 17 w 115"/>
                  <a:gd name="T25" fmla="*/ 97 h 114"/>
                  <a:gd name="T26" fmla="*/ 98 w 115"/>
                  <a:gd name="T27" fmla="*/ 64 h 114"/>
                  <a:gd name="T28" fmla="*/ 51 w 115"/>
                  <a:gd name="T29"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4">
                    <a:moveTo>
                      <a:pt x="6" y="114"/>
                    </a:moveTo>
                    <a:cubicBezTo>
                      <a:pt x="5" y="114"/>
                      <a:pt x="3" y="114"/>
                      <a:pt x="2" y="112"/>
                    </a:cubicBezTo>
                    <a:cubicBezTo>
                      <a:pt x="0" y="111"/>
                      <a:pt x="0" y="108"/>
                      <a:pt x="1" y="106"/>
                    </a:cubicBezTo>
                    <a:cubicBezTo>
                      <a:pt x="43" y="4"/>
                      <a:pt x="43" y="4"/>
                      <a:pt x="43" y="4"/>
                    </a:cubicBezTo>
                    <a:cubicBezTo>
                      <a:pt x="44" y="2"/>
                      <a:pt x="45" y="1"/>
                      <a:pt x="47" y="0"/>
                    </a:cubicBezTo>
                    <a:cubicBezTo>
                      <a:pt x="49" y="0"/>
                      <a:pt x="51" y="1"/>
                      <a:pt x="53" y="2"/>
                    </a:cubicBezTo>
                    <a:cubicBezTo>
                      <a:pt x="113" y="62"/>
                      <a:pt x="113" y="62"/>
                      <a:pt x="113" y="62"/>
                    </a:cubicBezTo>
                    <a:cubicBezTo>
                      <a:pt x="114" y="63"/>
                      <a:pt x="115" y="65"/>
                      <a:pt x="114" y="67"/>
                    </a:cubicBezTo>
                    <a:cubicBezTo>
                      <a:pt x="114" y="69"/>
                      <a:pt x="113" y="71"/>
                      <a:pt x="111" y="72"/>
                    </a:cubicBezTo>
                    <a:cubicBezTo>
                      <a:pt x="9" y="114"/>
                      <a:pt x="9" y="114"/>
                      <a:pt x="9" y="114"/>
                    </a:cubicBezTo>
                    <a:cubicBezTo>
                      <a:pt x="8" y="114"/>
                      <a:pt x="7" y="114"/>
                      <a:pt x="6" y="114"/>
                    </a:cubicBezTo>
                    <a:close/>
                    <a:moveTo>
                      <a:pt x="51" y="17"/>
                    </a:moveTo>
                    <a:cubicBezTo>
                      <a:pt x="17" y="97"/>
                      <a:pt x="17" y="97"/>
                      <a:pt x="17" y="97"/>
                    </a:cubicBezTo>
                    <a:cubicBezTo>
                      <a:pt x="98" y="64"/>
                      <a:pt x="98" y="64"/>
                      <a:pt x="98" y="64"/>
                    </a:cubicBezTo>
                    <a:lnTo>
                      <a:pt x="5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Graphik" charset="0"/>
                  <a:cs typeface="Arial" charset="0"/>
                </a:endParaRPr>
              </a:p>
            </p:txBody>
          </p:sp>
        </p:grpSp>
        <p:grpSp>
          <p:nvGrpSpPr>
            <p:cNvPr id="199" name="Group 198">
              <a:extLst>
                <a:ext uri="{FF2B5EF4-FFF2-40B4-BE49-F238E27FC236}">
                  <a16:creationId xmlns:a16="http://schemas.microsoft.com/office/drawing/2014/main" id="{A7970489-C6EE-D949-F819-F9CCA9DB170B}"/>
                </a:ext>
              </a:extLst>
            </p:cNvPr>
            <p:cNvGrpSpPr/>
            <p:nvPr/>
          </p:nvGrpSpPr>
          <p:grpSpPr>
            <a:xfrm>
              <a:off x="1260629" y="3798078"/>
              <a:ext cx="4407266" cy="930314"/>
              <a:chOff x="1260629" y="4227958"/>
              <a:chExt cx="4407266" cy="930314"/>
            </a:xfrm>
          </p:grpSpPr>
          <p:grpSp>
            <p:nvGrpSpPr>
              <p:cNvPr id="155" name="Group 154">
                <a:extLst>
                  <a:ext uri="{FF2B5EF4-FFF2-40B4-BE49-F238E27FC236}">
                    <a16:creationId xmlns:a16="http://schemas.microsoft.com/office/drawing/2014/main" id="{D233910A-883A-975C-93AB-FA4BF871A08E}"/>
                  </a:ext>
                </a:extLst>
              </p:cNvPr>
              <p:cNvGrpSpPr/>
              <p:nvPr/>
            </p:nvGrpSpPr>
            <p:grpSpPr>
              <a:xfrm>
                <a:off x="1260629" y="4227958"/>
                <a:ext cx="4123532" cy="338554"/>
                <a:chOff x="1309705" y="2156747"/>
                <a:chExt cx="4123532" cy="338554"/>
              </a:xfrm>
            </p:grpSpPr>
            <p:sp>
              <p:nvSpPr>
                <p:cNvPr id="156" name="TextBox 155">
                  <a:extLst>
                    <a:ext uri="{FF2B5EF4-FFF2-40B4-BE49-F238E27FC236}">
                      <a16:creationId xmlns:a16="http://schemas.microsoft.com/office/drawing/2014/main" id="{75A993E3-64BB-7FF2-D0A3-05D7B33BC7BA}"/>
                    </a:ext>
                  </a:extLst>
                </p:cNvPr>
                <p:cNvSpPr txBox="1"/>
                <p:nvPr/>
              </p:nvSpPr>
              <p:spPr>
                <a:xfrm>
                  <a:off x="1309705" y="2156747"/>
                  <a:ext cx="3363435" cy="338554"/>
                </a:xfrm>
                <a:prstGeom prst="rect">
                  <a:avLst/>
                </a:prstGeom>
                <a:noFill/>
              </p:spPr>
              <p:txBody>
                <a:bodyPr wrap="square" rtlCol="0">
                  <a:spAutoFit/>
                </a:bodyPr>
                <a:lstStyle/>
                <a:p>
                  <a:r>
                    <a:rPr lang="en-US" sz="1600" b="1" dirty="0"/>
                    <a:t>3. NAVIGATION</a:t>
                  </a:r>
                </a:p>
              </p:txBody>
            </p:sp>
            <p:cxnSp>
              <p:nvCxnSpPr>
                <p:cNvPr id="157" name="Straight Connector 156">
                  <a:extLst>
                    <a:ext uri="{FF2B5EF4-FFF2-40B4-BE49-F238E27FC236}">
                      <a16:creationId xmlns:a16="http://schemas.microsoft.com/office/drawing/2014/main" id="{3C3A335A-30B0-EF09-7E7A-B7B81A45FC6F}"/>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195" name="TextBox 194">
                <a:extLst>
                  <a:ext uri="{FF2B5EF4-FFF2-40B4-BE49-F238E27FC236}">
                    <a16:creationId xmlns:a16="http://schemas.microsoft.com/office/drawing/2014/main" id="{8500A8A1-A9F7-B2EC-EAD3-0A3FE14C7CA8}"/>
                  </a:ext>
                </a:extLst>
              </p:cNvPr>
              <p:cNvSpPr txBox="1"/>
              <p:nvPr/>
            </p:nvSpPr>
            <p:spPr>
              <a:xfrm>
                <a:off x="1287114" y="4573497"/>
                <a:ext cx="4380781" cy="584775"/>
              </a:xfrm>
              <a:prstGeom prst="rect">
                <a:avLst/>
              </a:prstGeom>
              <a:noFill/>
            </p:spPr>
            <p:txBody>
              <a:bodyPr wrap="square" rtlCol="0">
                <a:spAutoFit/>
              </a:bodyPr>
              <a:lstStyle/>
              <a:p>
                <a:r>
                  <a:rPr lang="en-US" sz="1600" dirty="0"/>
                  <a:t>Process is enhanced when provided real-time navigation.</a:t>
                </a:r>
              </a:p>
            </p:txBody>
          </p:sp>
        </p:grpSp>
      </p:grpSp>
      <p:grpSp>
        <p:nvGrpSpPr>
          <p:cNvPr id="208" name="Group 207">
            <a:extLst>
              <a:ext uri="{FF2B5EF4-FFF2-40B4-BE49-F238E27FC236}">
                <a16:creationId xmlns:a16="http://schemas.microsoft.com/office/drawing/2014/main" id="{6DC29886-8D4C-3596-4A33-B99D6C3F0C5E}"/>
              </a:ext>
            </a:extLst>
          </p:cNvPr>
          <p:cNvGrpSpPr/>
          <p:nvPr/>
        </p:nvGrpSpPr>
        <p:grpSpPr>
          <a:xfrm>
            <a:off x="6115625" y="1926050"/>
            <a:ext cx="4923651" cy="912696"/>
            <a:chOff x="835729" y="4745836"/>
            <a:chExt cx="4923651" cy="912696"/>
          </a:xfrm>
        </p:grpSpPr>
        <p:sp>
          <p:nvSpPr>
            <p:cNvPr id="70" name="Freeform 11">
              <a:extLst>
                <a:ext uri="{FF2B5EF4-FFF2-40B4-BE49-F238E27FC236}">
                  <a16:creationId xmlns:a16="http://schemas.microsoft.com/office/drawing/2014/main" id="{36CE3EED-6F0F-DBA0-7ECF-9574CAF71933}"/>
                </a:ext>
              </a:extLst>
            </p:cNvPr>
            <p:cNvSpPr>
              <a:spLocks noChangeAspect="1" noEditPoints="1"/>
            </p:cNvSpPr>
            <p:nvPr/>
          </p:nvSpPr>
          <p:spPr bwMode="auto">
            <a:xfrm>
              <a:off x="835729" y="5054630"/>
              <a:ext cx="396000" cy="295108"/>
            </a:xfrm>
            <a:custGeom>
              <a:avLst/>
              <a:gdLst>
                <a:gd name="T0" fmla="*/ 540 w 671"/>
                <a:gd name="T1" fmla="*/ 144 h 499"/>
                <a:gd name="T2" fmla="*/ 431 w 671"/>
                <a:gd name="T3" fmla="*/ 144 h 499"/>
                <a:gd name="T4" fmla="*/ 410 w 671"/>
                <a:gd name="T5" fmla="*/ 65 h 499"/>
                <a:gd name="T6" fmla="*/ 582 w 671"/>
                <a:gd name="T7" fmla="*/ 93 h 499"/>
                <a:gd name="T8" fmla="*/ 410 w 671"/>
                <a:gd name="T9" fmla="*/ 122 h 499"/>
                <a:gd name="T10" fmla="*/ 485 w 671"/>
                <a:gd name="T11" fmla="*/ 22 h 499"/>
                <a:gd name="T12" fmla="*/ 435 w 671"/>
                <a:gd name="T13" fmla="*/ 43 h 499"/>
                <a:gd name="T14" fmla="*/ 432 w 671"/>
                <a:gd name="T15" fmla="*/ 271 h 499"/>
                <a:gd name="T16" fmla="*/ 261 w 671"/>
                <a:gd name="T17" fmla="*/ 299 h 499"/>
                <a:gd name="T18" fmla="*/ 261 w 671"/>
                <a:gd name="T19" fmla="*/ 243 h 499"/>
                <a:gd name="T20" fmla="*/ 432 w 671"/>
                <a:gd name="T21" fmla="*/ 271 h 499"/>
                <a:gd name="T22" fmla="*/ 499 w 671"/>
                <a:gd name="T23" fmla="*/ 476 h 499"/>
                <a:gd name="T24" fmla="*/ 258 w 671"/>
                <a:gd name="T25" fmla="*/ 378 h 499"/>
                <a:gd name="T26" fmla="*/ 336 w 671"/>
                <a:gd name="T27" fmla="*/ 369 h 499"/>
                <a:gd name="T28" fmla="*/ 414 w 671"/>
                <a:gd name="T29" fmla="*/ 378 h 499"/>
                <a:gd name="T30" fmla="*/ 281 w 671"/>
                <a:gd name="T31" fmla="*/ 322 h 499"/>
                <a:gd name="T32" fmla="*/ 336 w 671"/>
                <a:gd name="T33" fmla="*/ 347 h 499"/>
                <a:gd name="T34" fmla="*/ 285 w 671"/>
                <a:gd name="T35" fmla="*/ 220 h 499"/>
                <a:gd name="T36" fmla="*/ 386 w 671"/>
                <a:gd name="T37" fmla="*/ 220 h 499"/>
                <a:gd name="T38" fmla="*/ 241 w 671"/>
                <a:gd name="T39" fmla="*/ 144 h 499"/>
                <a:gd name="T40" fmla="*/ 131 w 671"/>
                <a:gd name="T41" fmla="*/ 144 h 499"/>
                <a:gd name="T42" fmla="*/ 111 w 671"/>
                <a:gd name="T43" fmla="*/ 65 h 499"/>
                <a:gd name="T44" fmla="*/ 282 w 671"/>
                <a:gd name="T45" fmla="*/ 93 h 499"/>
                <a:gd name="T46" fmla="*/ 111 w 671"/>
                <a:gd name="T47" fmla="*/ 122 h 499"/>
                <a:gd name="T48" fmla="*/ 186 w 671"/>
                <a:gd name="T49" fmla="*/ 22 h 499"/>
                <a:gd name="T50" fmla="*/ 135 w 671"/>
                <a:gd name="T51" fmla="*/ 43 h 499"/>
                <a:gd name="T52" fmla="*/ 570 w 671"/>
                <a:gd name="T53" fmla="*/ 180 h 499"/>
                <a:gd name="T54" fmla="*/ 568 w 671"/>
                <a:gd name="T55" fmla="*/ 143 h 499"/>
                <a:gd name="T56" fmla="*/ 565 w 671"/>
                <a:gd name="T57" fmla="*/ 43 h 499"/>
                <a:gd name="T58" fmla="*/ 406 w 671"/>
                <a:gd name="T59" fmla="*/ 43 h 499"/>
                <a:gd name="T60" fmla="*/ 403 w 671"/>
                <a:gd name="T61" fmla="*/ 143 h 499"/>
                <a:gd name="T62" fmla="*/ 401 w 671"/>
                <a:gd name="T63" fmla="*/ 180 h 499"/>
                <a:gd name="T64" fmla="*/ 336 w 671"/>
                <a:gd name="T65" fmla="*/ 177 h 499"/>
                <a:gd name="T66" fmla="*/ 271 w 671"/>
                <a:gd name="T67" fmla="*/ 180 h 499"/>
                <a:gd name="T68" fmla="*/ 269 w 671"/>
                <a:gd name="T69" fmla="*/ 143 h 499"/>
                <a:gd name="T70" fmla="*/ 265 w 671"/>
                <a:gd name="T71" fmla="*/ 43 h 499"/>
                <a:gd name="T72" fmla="*/ 106 w 671"/>
                <a:gd name="T73" fmla="*/ 43 h 499"/>
                <a:gd name="T74" fmla="*/ 103 w 671"/>
                <a:gd name="T75" fmla="*/ 143 h 499"/>
                <a:gd name="T76" fmla="*/ 101 w 671"/>
                <a:gd name="T77" fmla="*/ 180 h 499"/>
                <a:gd name="T78" fmla="*/ 11 w 671"/>
                <a:gd name="T79" fmla="*/ 322 h 499"/>
                <a:gd name="T80" fmla="*/ 197 w 671"/>
                <a:gd name="T81" fmla="*/ 310 h 499"/>
                <a:gd name="T82" fmla="*/ 23 w 671"/>
                <a:gd name="T83" fmla="*/ 299 h 499"/>
                <a:gd name="T84" fmla="*/ 146 w 671"/>
                <a:gd name="T85" fmla="*/ 183 h 499"/>
                <a:gd name="T86" fmla="*/ 226 w 671"/>
                <a:gd name="T87" fmla="*/ 183 h 499"/>
                <a:gd name="T88" fmla="*/ 270 w 671"/>
                <a:gd name="T89" fmla="*/ 204 h 499"/>
                <a:gd name="T90" fmla="*/ 217 w 671"/>
                <a:gd name="T91" fmla="*/ 271 h 499"/>
                <a:gd name="T92" fmla="*/ 275 w 671"/>
                <a:gd name="T93" fmla="*/ 347 h 499"/>
                <a:gd name="T94" fmla="*/ 150 w 671"/>
                <a:gd name="T95" fmla="*/ 488 h 499"/>
                <a:gd name="T96" fmla="*/ 511 w 671"/>
                <a:gd name="T97" fmla="*/ 499 h 499"/>
                <a:gd name="T98" fmla="*/ 421 w 671"/>
                <a:gd name="T99" fmla="*/ 357 h 499"/>
                <a:gd name="T100" fmla="*/ 418 w 671"/>
                <a:gd name="T101" fmla="*/ 321 h 499"/>
                <a:gd name="T102" fmla="*/ 415 w 671"/>
                <a:gd name="T103" fmla="*/ 221 h 499"/>
                <a:gd name="T104" fmla="*/ 408 w 671"/>
                <a:gd name="T105" fmla="*/ 201 h 499"/>
                <a:gd name="T106" fmla="*/ 485 w 671"/>
                <a:gd name="T107" fmla="*/ 192 h 499"/>
                <a:gd name="T108" fmla="*/ 563 w 671"/>
                <a:gd name="T109" fmla="*/ 201 h 499"/>
                <a:gd name="T110" fmla="*/ 485 w 671"/>
                <a:gd name="T111" fmla="*/ 299 h 499"/>
                <a:gd name="T112" fmla="*/ 485 w 671"/>
                <a:gd name="T113" fmla="*/ 322 h 499"/>
                <a:gd name="T114" fmla="*/ 671 w 671"/>
                <a:gd name="T115" fmla="*/ 31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1" h="499">
                  <a:moveTo>
                    <a:pt x="431" y="144"/>
                  </a:moveTo>
                  <a:lnTo>
                    <a:pt x="540" y="144"/>
                  </a:lnTo>
                  <a:cubicBezTo>
                    <a:pt x="527" y="160"/>
                    <a:pt x="507" y="169"/>
                    <a:pt x="485" y="169"/>
                  </a:cubicBezTo>
                  <a:cubicBezTo>
                    <a:pt x="464" y="169"/>
                    <a:pt x="444" y="160"/>
                    <a:pt x="431" y="144"/>
                  </a:cubicBezTo>
                  <a:close/>
                  <a:moveTo>
                    <a:pt x="389" y="93"/>
                  </a:moveTo>
                  <a:cubicBezTo>
                    <a:pt x="389" y="75"/>
                    <a:pt x="396" y="65"/>
                    <a:pt x="410" y="65"/>
                  </a:cubicBezTo>
                  <a:lnTo>
                    <a:pt x="560" y="65"/>
                  </a:lnTo>
                  <a:cubicBezTo>
                    <a:pt x="575" y="65"/>
                    <a:pt x="582" y="75"/>
                    <a:pt x="582" y="93"/>
                  </a:cubicBezTo>
                  <a:cubicBezTo>
                    <a:pt x="582" y="104"/>
                    <a:pt x="579" y="122"/>
                    <a:pt x="560" y="122"/>
                  </a:cubicBezTo>
                  <a:lnTo>
                    <a:pt x="410" y="122"/>
                  </a:lnTo>
                  <a:cubicBezTo>
                    <a:pt x="392" y="122"/>
                    <a:pt x="389" y="104"/>
                    <a:pt x="389" y="93"/>
                  </a:cubicBezTo>
                  <a:close/>
                  <a:moveTo>
                    <a:pt x="485" y="22"/>
                  </a:moveTo>
                  <a:cubicBezTo>
                    <a:pt x="504" y="22"/>
                    <a:pt x="522" y="30"/>
                    <a:pt x="536" y="43"/>
                  </a:cubicBezTo>
                  <a:lnTo>
                    <a:pt x="435" y="43"/>
                  </a:lnTo>
                  <a:cubicBezTo>
                    <a:pt x="449" y="30"/>
                    <a:pt x="467" y="22"/>
                    <a:pt x="485" y="22"/>
                  </a:cubicBezTo>
                  <a:close/>
                  <a:moveTo>
                    <a:pt x="432" y="271"/>
                  </a:moveTo>
                  <a:cubicBezTo>
                    <a:pt x="432" y="281"/>
                    <a:pt x="429" y="299"/>
                    <a:pt x="411" y="299"/>
                  </a:cubicBezTo>
                  <a:lnTo>
                    <a:pt x="261" y="299"/>
                  </a:lnTo>
                  <a:cubicBezTo>
                    <a:pt x="242" y="299"/>
                    <a:pt x="239" y="281"/>
                    <a:pt x="239" y="271"/>
                  </a:cubicBezTo>
                  <a:cubicBezTo>
                    <a:pt x="239" y="252"/>
                    <a:pt x="246" y="243"/>
                    <a:pt x="261" y="243"/>
                  </a:cubicBezTo>
                  <a:lnTo>
                    <a:pt x="411" y="243"/>
                  </a:lnTo>
                  <a:cubicBezTo>
                    <a:pt x="425" y="243"/>
                    <a:pt x="432" y="252"/>
                    <a:pt x="432" y="271"/>
                  </a:cubicBezTo>
                  <a:close/>
                  <a:moveTo>
                    <a:pt x="414" y="378"/>
                  </a:moveTo>
                  <a:cubicBezTo>
                    <a:pt x="450" y="392"/>
                    <a:pt x="495" y="408"/>
                    <a:pt x="499" y="476"/>
                  </a:cubicBezTo>
                  <a:lnTo>
                    <a:pt x="172" y="476"/>
                  </a:lnTo>
                  <a:cubicBezTo>
                    <a:pt x="177" y="408"/>
                    <a:pt x="222" y="392"/>
                    <a:pt x="258" y="378"/>
                  </a:cubicBezTo>
                  <a:cubicBezTo>
                    <a:pt x="273" y="373"/>
                    <a:pt x="286" y="368"/>
                    <a:pt x="295" y="360"/>
                  </a:cubicBezTo>
                  <a:cubicBezTo>
                    <a:pt x="308" y="366"/>
                    <a:pt x="321" y="369"/>
                    <a:pt x="336" y="369"/>
                  </a:cubicBezTo>
                  <a:cubicBezTo>
                    <a:pt x="350" y="369"/>
                    <a:pt x="364" y="366"/>
                    <a:pt x="376" y="360"/>
                  </a:cubicBezTo>
                  <a:cubicBezTo>
                    <a:pt x="385" y="368"/>
                    <a:pt x="399" y="373"/>
                    <a:pt x="414" y="378"/>
                  </a:cubicBezTo>
                  <a:close/>
                  <a:moveTo>
                    <a:pt x="336" y="347"/>
                  </a:moveTo>
                  <a:cubicBezTo>
                    <a:pt x="314" y="347"/>
                    <a:pt x="294" y="337"/>
                    <a:pt x="281" y="322"/>
                  </a:cubicBezTo>
                  <a:lnTo>
                    <a:pt x="391" y="322"/>
                  </a:lnTo>
                  <a:cubicBezTo>
                    <a:pt x="377" y="337"/>
                    <a:pt x="357" y="347"/>
                    <a:pt x="336" y="347"/>
                  </a:cubicBezTo>
                  <a:close/>
                  <a:moveTo>
                    <a:pt x="386" y="220"/>
                  </a:moveTo>
                  <a:lnTo>
                    <a:pt x="285" y="220"/>
                  </a:lnTo>
                  <a:cubicBezTo>
                    <a:pt x="299" y="207"/>
                    <a:pt x="317" y="200"/>
                    <a:pt x="336" y="200"/>
                  </a:cubicBezTo>
                  <a:cubicBezTo>
                    <a:pt x="355" y="200"/>
                    <a:pt x="372" y="207"/>
                    <a:pt x="386" y="220"/>
                  </a:cubicBezTo>
                  <a:moveTo>
                    <a:pt x="131" y="144"/>
                  </a:moveTo>
                  <a:lnTo>
                    <a:pt x="241" y="144"/>
                  </a:lnTo>
                  <a:cubicBezTo>
                    <a:pt x="227" y="160"/>
                    <a:pt x="207" y="169"/>
                    <a:pt x="186" y="169"/>
                  </a:cubicBezTo>
                  <a:cubicBezTo>
                    <a:pt x="164" y="169"/>
                    <a:pt x="145" y="160"/>
                    <a:pt x="131" y="144"/>
                  </a:cubicBezTo>
                  <a:close/>
                  <a:moveTo>
                    <a:pt x="89" y="93"/>
                  </a:moveTo>
                  <a:cubicBezTo>
                    <a:pt x="89" y="81"/>
                    <a:pt x="93" y="65"/>
                    <a:pt x="111" y="65"/>
                  </a:cubicBezTo>
                  <a:lnTo>
                    <a:pt x="261" y="65"/>
                  </a:lnTo>
                  <a:cubicBezTo>
                    <a:pt x="275" y="65"/>
                    <a:pt x="282" y="75"/>
                    <a:pt x="282" y="93"/>
                  </a:cubicBezTo>
                  <a:cubicBezTo>
                    <a:pt x="282" y="104"/>
                    <a:pt x="280" y="122"/>
                    <a:pt x="261" y="122"/>
                  </a:cubicBezTo>
                  <a:lnTo>
                    <a:pt x="111" y="122"/>
                  </a:lnTo>
                  <a:cubicBezTo>
                    <a:pt x="92" y="122"/>
                    <a:pt x="89" y="104"/>
                    <a:pt x="89" y="93"/>
                  </a:cubicBezTo>
                  <a:close/>
                  <a:moveTo>
                    <a:pt x="186" y="22"/>
                  </a:moveTo>
                  <a:cubicBezTo>
                    <a:pt x="205" y="22"/>
                    <a:pt x="223" y="30"/>
                    <a:pt x="236" y="43"/>
                  </a:cubicBezTo>
                  <a:lnTo>
                    <a:pt x="135" y="43"/>
                  </a:lnTo>
                  <a:cubicBezTo>
                    <a:pt x="149" y="30"/>
                    <a:pt x="167" y="22"/>
                    <a:pt x="186" y="22"/>
                  </a:cubicBezTo>
                  <a:close/>
                  <a:moveTo>
                    <a:pt x="570" y="180"/>
                  </a:moveTo>
                  <a:cubicBezTo>
                    <a:pt x="561" y="177"/>
                    <a:pt x="552" y="174"/>
                    <a:pt x="546" y="170"/>
                  </a:cubicBezTo>
                  <a:cubicBezTo>
                    <a:pt x="555" y="163"/>
                    <a:pt x="562" y="154"/>
                    <a:pt x="568" y="143"/>
                  </a:cubicBezTo>
                  <a:cubicBezTo>
                    <a:pt x="590" y="140"/>
                    <a:pt x="605" y="121"/>
                    <a:pt x="605" y="93"/>
                  </a:cubicBezTo>
                  <a:cubicBezTo>
                    <a:pt x="605" y="64"/>
                    <a:pt x="589" y="45"/>
                    <a:pt x="565" y="43"/>
                  </a:cubicBezTo>
                  <a:cubicBezTo>
                    <a:pt x="547" y="16"/>
                    <a:pt x="518" y="0"/>
                    <a:pt x="485" y="0"/>
                  </a:cubicBezTo>
                  <a:cubicBezTo>
                    <a:pt x="453" y="0"/>
                    <a:pt x="424" y="16"/>
                    <a:pt x="406" y="43"/>
                  </a:cubicBezTo>
                  <a:cubicBezTo>
                    <a:pt x="381" y="45"/>
                    <a:pt x="366" y="64"/>
                    <a:pt x="366" y="93"/>
                  </a:cubicBezTo>
                  <a:cubicBezTo>
                    <a:pt x="366" y="121"/>
                    <a:pt x="380" y="140"/>
                    <a:pt x="403" y="143"/>
                  </a:cubicBezTo>
                  <a:cubicBezTo>
                    <a:pt x="409" y="154"/>
                    <a:pt x="416" y="163"/>
                    <a:pt x="425" y="170"/>
                  </a:cubicBezTo>
                  <a:cubicBezTo>
                    <a:pt x="419" y="174"/>
                    <a:pt x="410" y="177"/>
                    <a:pt x="401" y="180"/>
                  </a:cubicBezTo>
                  <a:cubicBezTo>
                    <a:pt x="394" y="183"/>
                    <a:pt x="387" y="185"/>
                    <a:pt x="380" y="188"/>
                  </a:cubicBezTo>
                  <a:cubicBezTo>
                    <a:pt x="366" y="181"/>
                    <a:pt x="351" y="177"/>
                    <a:pt x="336" y="177"/>
                  </a:cubicBezTo>
                  <a:cubicBezTo>
                    <a:pt x="320" y="177"/>
                    <a:pt x="305" y="181"/>
                    <a:pt x="292" y="188"/>
                  </a:cubicBezTo>
                  <a:cubicBezTo>
                    <a:pt x="285" y="185"/>
                    <a:pt x="277" y="183"/>
                    <a:pt x="271" y="180"/>
                  </a:cubicBezTo>
                  <a:cubicBezTo>
                    <a:pt x="262" y="177"/>
                    <a:pt x="253" y="174"/>
                    <a:pt x="246" y="170"/>
                  </a:cubicBezTo>
                  <a:cubicBezTo>
                    <a:pt x="255" y="163"/>
                    <a:pt x="263" y="154"/>
                    <a:pt x="269" y="143"/>
                  </a:cubicBezTo>
                  <a:cubicBezTo>
                    <a:pt x="291" y="140"/>
                    <a:pt x="305" y="121"/>
                    <a:pt x="305" y="93"/>
                  </a:cubicBezTo>
                  <a:cubicBezTo>
                    <a:pt x="305" y="64"/>
                    <a:pt x="290" y="45"/>
                    <a:pt x="265" y="43"/>
                  </a:cubicBezTo>
                  <a:cubicBezTo>
                    <a:pt x="248" y="16"/>
                    <a:pt x="218" y="0"/>
                    <a:pt x="186" y="0"/>
                  </a:cubicBezTo>
                  <a:cubicBezTo>
                    <a:pt x="154" y="0"/>
                    <a:pt x="124" y="16"/>
                    <a:pt x="106" y="43"/>
                  </a:cubicBezTo>
                  <a:cubicBezTo>
                    <a:pt x="82" y="45"/>
                    <a:pt x="67" y="64"/>
                    <a:pt x="67" y="93"/>
                  </a:cubicBezTo>
                  <a:cubicBezTo>
                    <a:pt x="67" y="121"/>
                    <a:pt x="81" y="140"/>
                    <a:pt x="103" y="143"/>
                  </a:cubicBezTo>
                  <a:cubicBezTo>
                    <a:pt x="109" y="154"/>
                    <a:pt x="116" y="163"/>
                    <a:pt x="125" y="170"/>
                  </a:cubicBezTo>
                  <a:cubicBezTo>
                    <a:pt x="119" y="174"/>
                    <a:pt x="110" y="177"/>
                    <a:pt x="101" y="180"/>
                  </a:cubicBezTo>
                  <a:cubicBezTo>
                    <a:pt x="61" y="195"/>
                    <a:pt x="0" y="217"/>
                    <a:pt x="0" y="310"/>
                  </a:cubicBezTo>
                  <a:cubicBezTo>
                    <a:pt x="0" y="317"/>
                    <a:pt x="5" y="322"/>
                    <a:pt x="11" y="322"/>
                  </a:cubicBezTo>
                  <a:lnTo>
                    <a:pt x="186" y="322"/>
                  </a:lnTo>
                  <a:cubicBezTo>
                    <a:pt x="192" y="322"/>
                    <a:pt x="197" y="317"/>
                    <a:pt x="197" y="310"/>
                  </a:cubicBezTo>
                  <a:cubicBezTo>
                    <a:pt x="197" y="304"/>
                    <a:pt x="192" y="299"/>
                    <a:pt x="186" y="299"/>
                  </a:cubicBezTo>
                  <a:lnTo>
                    <a:pt x="23" y="299"/>
                  </a:lnTo>
                  <a:cubicBezTo>
                    <a:pt x="27" y="231"/>
                    <a:pt x="72" y="215"/>
                    <a:pt x="109" y="201"/>
                  </a:cubicBezTo>
                  <a:cubicBezTo>
                    <a:pt x="124" y="196"/>
                    <a:pt x="137" y="191"/>
                    <a:pt x="146" y="183"/>
                  </a:cubicBezTo>
                  <a:cubicBezTo>
                    <a:pt x="158" y="189"/>
                    <a:pt x="172" y="192"/>
                    <a:pt x="186" y="192"/>
                  </a:cubicBezTo>
                  <a:cubicBezTo>
                    <a:pt x="200" y="192"/>
                    <a:pt x="214" y="189"/>
                    <a:pt x="226" y="183"/>
                  </a:cubicBezTo>
                  <a:cubicBezTo>
                    <a:pt x="235" y="191"/>
                    <a:pt x="248" y="196"/>
                    <a:pt x="263" y="201"/>
                  </a:cubicBezTo>
                  <a:cubicBezTo>
                    <a:pt x="265" y="202"/>
                    <a:pt x="268" y="203"/>
                    <a:pt x="270" y="204"/>
                  </a:cubicBezTo>
                  <a:cubicBezTo>
                    <a:pt x="265" y="209"/>
                    <a:pt x="260" y="214"/>
                    <a:pt x="256" y="221"/>
                  </a:cubicBezTo>
                  <a:cubicBezTo>
                    <a:pt x="232" y="223"/>
                    <a:pt x="217" y="241"/>
                    <a:pt x="217" y="271"/>
                  </a:cubicBezTo>
                  <a:cubicBezTo>
                    <a:pt x="217" y="299"/>
                    <a:pt x="231" y="317"/>
                    <a:pt x="253" y="321"/>
                  </a:cubicBezTo>
                  <a:cubicBezTo>
                    <a:pt x="259" y="331"/>
                    <a:pt x="266" y="340"/>
                    <a:pt x="275" y="347"/>
                  </a:cubicBezTo>
                  <a:cubicBezTo>
                    <a:pt x="269" y="351"/>
                    <a:pt x="260" y="354"/>
                    <a:pt x="251" y="357"/>
                  </a:cubicBezTo>
                  <a:cubicBezTo>
                    <a:pt x="210" y="372"/>
                    <a:pt x="150" y="394"/>
                    <a:pt x="150" y="488"/>
                  </a:cubicBezTo>
                  <a:cubicBezTo>
                    <a:pt x="150" y="494"/>
                    <a:pt x="155" y="499"/>
                    <a:pt x="161" y="499"/>
                  </a:cubicBezTo>
                  <a:lnTo>
                    <a:pt x="511" y="499"/>
                  </a:lnTo>
                  <a:cubicBezTo>
                    <a:pt x="517" y="499"/>
                    <a:pt x="522" y="494"/>
                    <a:pt x="522" y="488"/>
                  </a:cubicBezTo>
                  <a:cubicBezTo>
                    <a:pt x="522" y="394"/>
                    <a:pt x="461" y="372"/>
                    <a:pt x="421" y="357"/>
                  </a:cubicBezTo>
                  <a:cubicBezTo>
                    <a:pt x="412" y="354"/>
                    <a:pt x="403" y="350"/>
                    <a:pt x="397" y="347"/>
                  </a:cubicBezTo>
                  <a:cubicBezTo>
                    <a:pt x="405" y="340"/>
                    <a:pt x="413" y="331"/>
                    <a:pt x="418" y="321"/>
                  </a:cubicBezTo>
                  <a:cubicBezTo>
                    <a:pt x="441" y="317"/>
                    <a:pt x="455" y="299"/>
                    <a:pt x="455" y="271"/>
                  </a:cubicBezTo>
                  <a:cubicBezTo>
                    <a:pt x="455" y="241"/>
                    <a:pt x="440" y="223"/>
                    <a:pt x="415" y="221"/>
                  </a:cubicBezTo>
                  <a:cubicBezTo>
                    <a:pt x="411" y="214"/>
                    <a:pt x="407" y="209"/>
                    <a:pt x="401" y="204"/>
                  </a:cubicBezTo>
                  <a:cubicBezTo>
                    <a:pt x="404" y="203"/>
                    <a:pt x="406" y="202"/>
                    <a:pt x="408" y="201"/>
                  </a:cubicBezTo>
                  <a:cubicBezTo>
                    <a:pt x="423" y="196"/>
                    <a:pt x="437" y="191"/>
                    <a:pt x="445" y="183"/>
                  </a:cubicBezTo>
                  <a:cubicBezTo>
                    <a:pt x="458" y="189"/>
                    <a:pt x="471" y="192"/>
                    <a:pt x="485" y="192"/>
                  </a:cubicBezTo>
                  <a:cubicBezTo>
                    <a:pt x="500" y="192"/>
                    <a:pt x="513" y="189"/>
                    <a:pt x="526" y="183"/>
                  </a:cubicBezTo>
                  <a:cubicBezTo>
                    <a:pt x="534" y="191"/>
                    <a:pt x="548" y="196"/>
                    <a:pt x="563" y="201"/>
                  </a:cubicBezTo>
                  <a:cubicBezTo>
                    <a:pt x="599" y="215"/>
                    <a:pt x="644" y="231"/>
                    <a:pt x="648" y="299"/>
                  </a:cubicBezTo>
                  <a:lnTo>
                    <a:pt x="485" y="299"/>
                  </a:lnTo>
                  <a:cubicBezTo>
                    <a:pt x="479" y="299"/>
                    <a:pt x="474" y="304"/>
                    <a:pt x="474" y="310"/>
                  </a:cubicBezTo>
                  <a:cubicBezTo>
                    <a:pt x="474" y="317"/>
                    <a:pt x="479" y="322"/>
                    <a:pt x="485" y="322"/>
                  </a:cubicBezTo>
                  <a:lnTo>
                    <a:pt x="660" y="322"/>
                  </a:lnTo>
                  <a:cubicBezTo>
                    <a:pt x="666" y="322"/>
                    <a:pt x="671" y="317"/>
                    <a:pt x="671" y="310"/>
                  </a:cubicBezTo>
                  <a:cubicBezTo>
                    <a:pt x="671" y="217"/>
                    <a:pt x="611" y="195"/>
                    <a:pt x="570" y="180"/>
                  </a:cubicBezTo>
                </a:path>
              </a:pathLst>
            </a:custGeom>
            <a:solidFill>
              <a:srgbClr val="A100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00" name="Group 199">
              <a:extLst>
                <a:ext uri="{FF2B5EF4-FFF2-40B4-BE49-F238E27FC236}">
                  <a16:creationId xmlns:a16="http://schemas.microsoft.com/office/drawing/2014/main" id="{7683780C-7FE4-C136-C18F-95D488C16FAC}"/>
                </a:ext>
              </a:extLst>
            </p:cNvPr>
            <p:cNvGrpSpPr/>
            <p:nvPr/>
          </p:nvGrpSpPr>
          <p:grpSpPr>
            <a:xfrm>
              <a:off x="1280602" y="4745836"/>
              <a:ext cx="4478778" cy="912696"/>
              <a:chOff x="1280602" y="5165284"/>
              <a:chExt cx="4478778" cy="912696"/>
            </a:xfrm>
          </p:grpSpPr>
          <p:grpSp>
            <p:nvGrpSpPr>
              <p:cNvPr id="152" name="Group 151">
                <a:extLst>
                  <a:ext uri="{FF2B5EF4-FFF2-40B4-BE49-F238E27FC236}">
                    <a16:creationId xmlns:a16="http://schemas.microsoft.com/office/drawing/2014/main" id="{89B5C660-AC55-351D-20C7-2A23E64DD3BD}"/>
                  </a:ext>
                </a:extLst>
              </p:cNvPr>
              <p:cNvGrpSpPr/>
              <p:nvPr/>
            </p:nvGrpSpPr>
            <p:grpSpPr>
              <a:xfrm>
                <a:off x="1280603" y="5165284"/>
                <a:ext cx="4123532" cy="338554"/>
                <a:chOff x="1309705" y="2156747"/>
                <a:chExt cx="4123532" cy="338554"/>
              </a:xfrm>
            </p:grpSpPr>
            <p:sp>
              <p:nvSpPr>
                <p:cNvPr id="153" name="TextBox 152">
                  <a:extLst>
                    <a:ext uri="{FF2B5EF4-FFF2-40B4-BE49-F238E27FC236}">
                      <a16:creationId xmlns:a16="http://schemas.microsoft.com/office/drawing/2014/main" id="{F4CC8576-28B2-16BA-4759-AC957D18A678}"/>
                    </a:ext>
                  </a:extLst>
                </p:cNvPr>
                <p:cNvSpPr txBox="1"/>
                <p:nvPr/>
              </p:nvSpPr>
              <p:spPr>
                <a:xfrm>
                  <a:off x="1309705" y="2156747"/>
                  <a:ext cx="3363435" cy="338554"/>
                </a:xfrm>
                <a:prstGeom prst="rect">
                  <a:avLst/>
                </a:prstGeom>
                <a:noFill/>
              </p:spPr>
              <p:txBody>
                <a:bodyPr wrap="square" rtlCol="0">
                  <a:spAutoFit/>
                </a:bodyPr>
                <a:lstStyle/>
                <a:p>
                  <a:r>
                    <a:rPr lang="en-US" sz="1600" b="1" dirty="0"/>
                    <a:t>4. COLLABORATION</a:t>
                  </a:r>
                </a:p>
              </p:txBody>
            </p:sp>
            <p:cxnSp>
              <p:nvCxnSpPr>
                <p:cNvPr id="154" name="Straight Connector 153">
                  <a:extLst>
                    <a:ext uri="{FF2B5EF4-FFF2-40B4-BE49-F238E27FC236}">
                      <a16:creationId xmlns:a16="http://schemas.microsoft.com/office/drawing/2014/main" id="{4D1BFBF9-9CAA-A449-9F2E-0F63C64000D8}"/>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196" name="TextBox 195">
                <a:extLst>
                  <a:ext uri="{FF2B5EF4-FFF2-40B4-BE49-F238E27FC236}">
                    <a16:creationId xmlns:a16="http://schemas.microsoft.com/office/drawing/2014/main" id="{7CD399E7-6B09-F445-08A9-E86C80BF2185}"/>
                  </a:ext>
                </a:extLst>
              </p:cNvPr>
              <p:cNvSpPr txBox="1"/>
              <p:nvPr/>
            </p:nvSpPr>
            <p:spPr>
              <a:xfrm>
                <a:off x="1280602" y="5493205"/>
                <a:ext cx="4478778" cy="584775"/>
              </a:xfrm>
              <a:prstGeom prst="rect">
                <a:avLst/>
              </a:prstGeom>
              <a:noFill/>
            </p:spPr>
            <p:txBody>
              <a:bodyPr wrap="square" rtlCol="0">
                <a:spAutoFit/>
              </a:bodyPr>
              <a:lstStyle/>
              <a:p>
                <a:r>
                  <a:rPr lang="en-US" sz="1600" dirty="0"/>
                  <a:t>Decision making is enhanced when provided real-time collaboration while working with AR contents.</a:t>
                </a:r>
              </a:p>
            </p:txBody>
          </p:sp>
        </p:grpSp>
      </p:grpSp>
      <p:grpSp>
        <p:nvGrpSpPr>
          <p:cNvPr id="56" name="Group 55">
            <a:extLst>
              <a:ext uri="{FF2B5EF4-FFF2-40B4-BE49-F238E27FC236}">
                <a16:creationId xmlns:a16="http://schemas.microsoft.com/office/drawing/2014/main" id="{B0B917D2-81C0-8983-B2D5-70033FA353F5}"/>
              </a:ext>
            </a:extLst>
          </p:cNvPr>
          <p:cNvGrpSpPr/>
          <p:nvPr/>
        </p:nvGrpSpPr>
        <p:grpSpPr>
          <a:xfrm>
            <a:off x="6102679" y="3226440"/>
            <a:ext cx="4597508" cy="946722"/>
            <a:chOff x="6049514" y="1956808"/>
            <a:chExt cx="4597508" cy="946722"/>
          </a:xfrm>
        </p:grpSpPr>
        <p:sp>
          <p:nvSpPr>
            <p:cNvPr id="90" name="Freeform 14">
              <a:extLst>
                <a:ext uri="{FF2B5EF4-FFF2-40B4-BE49-F238E27FC236}">
                  <a16:creationId xmlns:a16="http://schemas.microsoft.com/office/drawing/2014/main" id="{ED52F8AE-50C2-EF1F-F5F5-82BD00C35E33}"/>
                </a:ext>
              </a:extLst>
            </p:cNvPr>
            <p:cNvSpPr>
              <a:spLocks noChangeAspect="1" noEditPoints="1"/>
            </p:cNvSpPr>
            <p:nvPr/>
          </p:nvSpPr>
          <p:spPr bwMode="auto">
            <a:xfrm>
              <a:off x="6049514" y="2233493"/>
              <a:ext cx="396000" cy="393352"/>
            </a:xfrm>
            <a:custGeom>
              <a:avLst/>
              <a:gdLst>
                <a:gd name="T0" fmla="*/ 255 w 638"/>
                <a:gd name="T1" fmla="*/ 46 h 634"/>
                <a:gd name="T2" fmla="*/ 626 w 638"/>
                <a:gd name="T3" fmla="*/ 259 h 634"/>
                <a:gd name="T4" fmla="*/ 531 w 638"/>
                <a:gd name="T5" fmla="*/ 167 h 634"/>
                <a:gd name="T6" fmla="*/ 562 w 638"/>
                <a:gd name="T7" fmla="*/ 504 h 634"/>
                <a:gd name="T8" fmla="*/ 578 w 638"/>
                <a:gd name="T9" fmla="*/ 457 h 634"/>
                <a:gd name="T10" fmla="*/ 634 w 638"/>
                <a:gd name="T11" fmla="*/ 512 h 634"/>
                <a:gd name="T12" fmla="*/ 557 w 638"/>
                <a:gd name="T13" fmla="*/ 379 h 634"/>
                <a:gd name="T14" fmla="*/ 456 w 638"/>
                <a:gd name="T15" fmla="*/ 543 h 634"/>
                <a:gd name="T16" fmla="*/ 505 w 638"/>
                <a:gd name="T17" fmla="*/ 591 h 634"/>
                <a:gd name="T18" fmla="*/ 186 w 638"/>
                <a:gd name="T19" fmla="*/ 95 h 634"/>
                <a:gd name="T20" fmla="*/ 218 w 638"/>
                <a:gd name="T21" fmla="*/ 87 h 634"/>
                <a:gd name="T22" fmla="*/ 350 w 638"/>
                <a:gd name="T23" fmla="*/ 180 h 634"/>
                <a:gd name="T24" fmla="*/ 429 w 638"/>
                <a:gd name="T25" fmla="*/ 166 h 634"/>
                <a:gd name="T26" fmla="*/ 510 w 638"/>
                <a:gd name="T27" fmla="*/ 115 h 634"/>
                <a:gd name="T28" fmla="*/ 465 w 638"/>
                <a:gd name="T29" fmla="*/ 153 h 634"/>
                <a:gd name="T30" fmla="*/ 450 w 638"/>
                <a:gd name="T31" fmla="*/ 46 h 634"/>
                <a:gd name="T32" fmla="*/ 327 w 638"/>
                <a:gd name="T33" fmla="*/ 188 h 634"/>
                <a:gd name="T34" fmla="*/ 626 w 638"/>
                <a:gd name="T35" fmla="*/ 0 h 634"/>
                <a:gd name="T36" fmla="*/ 247 w 638"/>
                <a:gd name="T37" fmla="*/ 0 h 634"/>
                <a:gd name="T38" fmla="*/ 297 w 638"/>
                <a:gd name="T39" fmla="*/ 12 h 634"/>
                <a:gd name="T40" fmla="*/ 297 w 638"/>
                <a:gd name="T41" fmla="*/ 12 h 634"/>
                <a:gd name="T42" fmla="*/ 124 w 638"/>
                <a:gd name="T43" fmla="*/ 23 h 634"/>
                <a:gd name="T44" fmla="*/ 208 w 638"/>
                <a:gd name="T45" fmla="*/ 23 h 634"/>
                <a:gd name="T46" fmla="*/ 587 w 638"/>
                <a:gd name="T47" fmla="*/ 12 h 634"/>
                <a:gd name="T48" fmla="*/ 514 w 638"/>
                <a:gd name="T49" fmla="*/ 0 h 634"/>
                <a:gd name="T50" fmla="*/ 369 w 638"/>
                <a:gd name="T51" fmla="*/ 0 h 634"/>
                <a:gd name="T52" fmla="*/ 419 w 638"/>
                <a:gd name="T53" fmla="*/ 12 h 634"/>
                <a:gd name="T54" fmla="*/ 419 w 638"/>
                <a:gd name="T55" fmla="*/ 12 h 634"/>
                <a:gd name="T56" fmla="*/ 85 w 638"/>
                <a:gd name="T57" fmla="*/ 23 h 634"/>
                <a:gd name="T58" fmla="*/ 74 w 638"/>
                <a:gd name="T59" fmla="*/ 120 h 634"/>
                <a:gd name="T60" fmla="*/ 63 w 638"/>
                <a:gd name="T61" fmla="*/ 198 h 634"/>
                <a:gd name="T62" fmla="*/ 63 w 638"/>
                <a:gd name="T63" fmla="*/ 89 h 634"/>
                <a:gd name="T64" fmla="*/ 63 w 638"/>
                <a:gd name="T65" fmla="*/ 89 h 634"/>
                <a:gd name="T66" fmla="*/ 626 w 638"/>
                <a:gd name="T67" fmla="*/ 611 h 634"/>
                <a:gd name="T68" fmla="*/ 549 w 638"/>
                <a:gd name="T69" fmla="*/ 611 h 634"/>
                <a:gd name="T70" fmla="*/ 406 w 638"/>
                <a:gd name="T71" fmla="*/ 622 h 634"/>
                <a:gd name="T72" fmla="*/ 352 w 638"/>
                <a:gd name="T73" fmla="*/ 634 h 634"/>
                <a:gd name="T74" fmla="*/ 507 w 638"/>
                <a:gd name="T75" fmla="*/ 634 h 634"/>
                <a:gd name="T76" fmla="*/ 321 w 638"/>
                <a:gd name="T77" fmla="*/ 622 h 634"/>
                <a:gd name="T78" fmla="*/ 321 w 638"/>
                <a:gd name="T79" fmla="*/ 622 h 634"/>
                <a:gd name="T80" fmla="*/ 311 w 638"/>
                <a:gd name="T81" fmla="*/ 381 h 634"/>
                <a:gd name="T82" fmla="*/ 367 w 638"/>
                <a:gd name="T83" fmla="*/ 373 h 634"/>
                <a:gd name="T84" fmla="*/ 85 w 638"/>
                <a:gd name="T85" fmla="*/ 289 h 634"/>
                <a:gd name="T86" fmla="*/ 203 w 638"/>
                <a:gd name="T87" fmla="*/ 368 h 634"/>
                <a:gd name="T88" fmla="*/ 63 w 638"/>
                <a:gd name="T89" fmla="*/ 307 h 634"/>
                <a:gd name="T90" fmla="*/ 123 w 638"/>
                <a:gd name="T91" fmla="*/ 356 h 634"/>
                <a:gd name="T92" fmla="*/ 164 w 638"/>
                <a:gd name="T93" fmla="*/ 243 h 634"/>
                <a:gd name="T94" fmla="*/ 63 w 638"/>
                <a:gd name="T95" fmla="*/ 537 h 634"/>
                <a:gd name="T96" fmla="*/ 76 w 638"/>
                <a:gd name="T97" fmla="*/ 519 h 634"/>
                <a:gd name="T98" fmla="*/ 329 w 638"/>
                <a:gd name="T99" fmla="*/ 469 h 634"/>
                <a:gd name="T100" fmla="*/ 232 w 638"/>
                <a:gd name="T101" fmla="*/ 557 h 634"/>
                <a:gd name="T102" fmla="*/ 244 w 638"/>
                <a:gd name="T103" fmla="*/ 611 h 634"/>
                <a:gd name="T104" fmla="*/ 353 w 638"/>
                <a:gd name="T105" fmla="*/ 449 h 634"/>
                <a:gd name="T106" fmla="*/ 587 w 638"/>
                <a:gd name="T107" fmla="*/ 95 h 634"/>
                <a:gd name="T108" fmla="*/ 564 w 638"/>
                <a:gd name="T109" fmla="*/ 95 h 634"/>
                <a:gd name="T110" fmla="*/ 207 w 638"/>
                <a:gd name="T111" fmla="*/ 195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8" h="634">
                  <a:moveTo>
                    <a:pt x="346" y="57"/>
                  </a:moveTo>
                  <a:cubicBezTo>
                    <a:pt x="346" y="51"/>
                    <a:pt x="351" y="46"/>
                    <a:pt x="357" y="46"/>
                  </a:cubicBezTo>
                  <a:cubicBezTo>
                    <a:pt x="363" y="46"/>
                    <a:pt x="368" y="51"/>
                    <a:pt x="368" y="57"/>
                  </a:cubicBezTo>
                  <a:cubicBezTo>
                    <a:pt x="368" y="91"/>
                    <a:pt x="340" y="119"/>
                    <a:pt x="306" y="119"/>
                  </a:cubicBezTo>
                  <a:cubicBezTo>
                    <a:pt x="272" y="119"/>
                    <a:pt x="244" y="91"/>
                    <a:pt x="244" y="57"/>
                  </a:cubicBezTo>
                  <a:cubicBezTo>
                    <a:pt x="244" y="51"/>
                    <a:pt x="249" y="46"/>
                    <a:pt x="255" y="46"/>
                  </a:cubicBezTo>
                  <a:cubicBezTo>
                    <a:pt x="261" y="46"/>
                    <a:pt x="266" y="51"/>
                    <a:pt x="266" y="57"/>
                  </a:cubicBezTo>
                  <a:cubicBezTo>
                    <a:pt x="266" y="79"/>
                    <a:pt x="284" y="97"/>
                    <a:pt x="306" y="97"/>
                  </a:cubicBezTo>
                  <a:cubicBezTo>
                    <a:pt x="328" y="97"/>
                    <a:pt x="346" y="79"/>
                    <a:pt x="346" y="57"/>
                  </a:cubicBezTo>
                  <a:close/>
                  <a:moveTo>
                    <a:pt x="542" y="190"/>
                  </a:moveTo>
                  <a:lnTo>
                    <a:pt x="542" y="259"/>
                  </a:lnTo>
                  <a:lnTo>
                    <a:pt x="626" y="259"/>
                  </a:lnTo>
                  <a:cubicBezTo>
                    <a:pt x="632" y="259"/>
                    <a:pt x="637" y="264"/>
                    <a:pt x="637" y="271"/>
                  </a:cubicBezTo>
                  <a:cubicBezTo>
                    <a:pt x="637" y="277"/>
                    <a:pt x="632" y="282"/>
                    <a:pt x="626" y="282"/>
                  </a:cubicBezTo>
                  <a:lnTo>
                    <a:pt x="531" y="282"/>
                  </a:lnTo>
                  <a:cubicBezTo>
                    <a:pt x="525" y="282"/>
                    <a:pt x="520" y="277"/>
                    <a:pt x="520" y="271"/>
                  </a:cubicBezTo>
                  <a:lnTo>
                    <a:pt x="520" y="178"/>
                  </a:lnTo>
                  <a:cubicBezTo>
                    <a:pt x="520" y="172"/>
                    <a:pt x="525" y="167"/>
                    <a:pt x="531" y="167"/>
                  </a:cubicBezTo>
                  <a:lnTo>
                    <a:pt x="626" y="167"/>
                  </a:lnTo>
                  <a:cubicBezTo>
                    <a:pt x="632" y="167"/>
                    <a:pt x="637" y="172"/>
                    <a:pt x="637" y="178"/>
                  </a:cubicBezTo>
                  <a:cubicBezTo>
                    <a:pt x="637" y="185"/>
                    <a:pt x="632" y="190"/>
                    <a:pt x="626" y="190"/>
                  </a:cubicBezTo>
                  <a:lnTo>
                    <a:pt x="542" y="190"/>
                  </a:lnTo>
                  <a:close/>
                  <a:moveTo>
                    <a:pt x="586" y="528"/>
                  </a:moveTo>
                  <a:lnTo>
                    <a:pt x="562" y="504"/>
                  </a:lnTo>
                  <a:lnTo>
                    <a:pt x="586" y="481"/>
                  </a:lnTo>
                  <a:lnTo>
                    <a:pt x="610" y="504"/>
                  </a:lnTo>
                  <a:lnTo>
                    <a:pt x="586" y="528"/>
                  </a:lnTo>
                  <a:close/>
                  <a:moveTo>
                    <a:pt x="634" y="496"/>
                  </a:moveTo>
                  <a:lnTo>
                    <a:pt x="594" y="457"/>
                  </a:lnTo>
                  <a:cubicBezTo>
                    <a:pt x="590" y="453"/>
                    <a:pt x="582" y="453"/>
                    <a:pt x="578" y="457"/>
                  </a:cubicBezTo>
                  <a:lnTo>
                    <a:pt x="539" y="496"/>
                  </a:lnTo>
                  <a:cubicBezTo>
                    <a:pt x="534" y="501"/>
                    <a:pt x="534" y="508"/>
                    <a:pt x="539" y="512"/>
                  </a:cubicBezTo>
                  <a:lnTo>
                    <a:pt x="578" y="552"/>
                  </a:lnTo>
                  <a:cubicBezTo>
                    <a:pt x="580" y="554"/>
                    <a:pt x="583" y="555"/>
                    <a:pt x="586" y="555"/>
                  </a:cubicBezTo>
                  <a:cubicBezTo>
                    <a:pt x="589" y="555"/>
                    <a:pt x="592" y="554"/>
                    <a:pt x="594" y="552"/>
                  </a:cubicBezTo>
                  <a:lnTo>
                    <a:pt x="634" y="512"/>
                  </a:lnTo>
                  <a:cubicBezTo>
                    <a:pt x="638" y="508"/>
                    <a:pt x="638" y="501"/>
                    <a:pt x="634" y="496"/>
                  </a:cubicBezTo>
                  <a:close/>
                  <a:moveTo>
                    <a:pt x="557" y="379"/>
                  </a:moveTo>
                  <a:cubicBezTo>
                    <a:pt x="557" y="412"/>
                    <a:pt x="530" y="439"/>
                    <a:pt x="497" y="439"/>
                  </a:cubicBezTo>
                  <a:cubicBezTo>
                    <a:pt x="464" y="439"/>
                    <a:pt x="436" y="412"/>
                    <a:pt x="436" y="379"/>
                  </a:cubicBezTo>
                  <a:cubicBezTo>
                    <a:pt x="436" y="345"/>
                    <a:pt x="464" y="318"/>
                    <a:pt x="497" y="318"/>
                  </a:cubicBezTo>
                  <a:cubicBezTo>
                    <a:pt x="530" y="318"/>
                    <a:pt x="557" y="345"/>
                    <a:pt x="557" y="379"/>
                  </a:cubicBezTo>
                  <a:close/>
                  <a:moveTo>
                    <a:pt x="414" y="379"/>
                  </a:moveTo>
                  <a:cubicBezTo>
                    <a:pt x="414" y="425"/>
                    <a:pt x="451" y="462"/>
                    <a:pt x="497" y="462"/>
                  </a:cubicBezTo>
                  <a:cubicBezTo>
                    <a:pt x="543" y="462"/>
                    <a:pt x="580" y="425"/>
                    <a:pt x="580" y="379"/>
                  </a:cubicBezTo>
                  <a:cubicBezTo>
                    <a:pt x="580" y="333"/>
                    <a:pt x="543" y="296"/>
                    <a:pt x="497" y="296"/>
                  </a:cubicBezTo>
                  <a:cubicBezTo>
                    <a:pt x="451" y="296"/>
                    <a:pt x="414" y="333"/>
                    <a:pt x="414" y="379"/>
                  </a:cubicBezTo>
                  <a:close/>
                  <a:moveTo>
                    <a:pt x="456" y="543"/>
                  </a:moveTo>
                  <a:cubicBezTo>
                    <a:pt x="435" y="543"/>
                    <a:pt x="419" y="559"/>
                    <a:pt x="419" y="580"/>
                  </a:cubicBezTo>
                  <a:cubicBezTo>
                    <a:pt x="419" y="586"/>
                    <a:pt x="414" y="591"/>
                    <a:pt x="407" y="591"/>
                  </a:cubicBezTo>
                  <a:cubicBezTo>
                    <a:pt x="401" y="591"/>
                    <a:pt x="396" y="586"/>
                    <a:pt x="396" y="580"/>
                  </a:cubicBezTo>
                  <a:cubicBezTo>
                    <a:pt x="396" y="547"/>
                    <a:pt x="423" y="520"/>
                    <a:pt x="456" y="520"/>
                  </a:cubicBezTo>
                  <a:cubicBezTo>
                    <a:pt x="489" y="520"/>
                    <a:pt x="516" y="547"/>
                    <a:pt x="516" y="580"/>
                  </a:cubicBezTo>
                  <a:cubicBezTo>
                    <a:pt x="516" y="586"/>
                    <a:pt x="511" y="591"/>
                    <a:pt x="505" y="591"/>
                  </a:cubicBezTo>
                  <a:cubicBezTo>
                    <a:pt x="498" y="591"/>
                    <a:pt x="493" y="586"/>
                    <a:pt x="493" y="580"/>
                  </a:cubicBezTo>
                  <a:cubicBezTo>
                    <a:pt x="493" y="559"/>
                    <a:pt x="477" y="543"/>
                    <a:pt x="456" y="543"/>
                  </a:cubicBezTo>
                  <a:close/>
                  <a:moveTo>
                    <a:pt x="186" y="95"/>
                  </a:moveTo>
                  <a:lnTo>
                    <a:pt x="154" y="127"/>
                  </a:lnTo>
                  <a:lnTo>
                    <a:pt x="138" y="79"/>
                  </a:lnTo>
                  <a:lnTo>
                    <a:pt x="186" y="95"/>
                  </a:lnTo>
                  <a:close/>
                  <a:moveTo>
                    <a:pt x="138" y="151"/>
                  </a:moveTo>
                  <a:cubicBezTo>
                    <a:pt x="140" y="155"/>
                    <a:pt x="143" y="158"/>
                    <a:pt x="146" y="159"/>
                  </a:cubicBezTo>
                  <a:cubicBezTo>
                    <a:pt x="147" y="159"/>
                    <a:pt x="148" y="159"/>
                    <a:pt x="149" y="159"/>
                  </a:cubicBezTo>
                  <a:cubicBezTo>
                    <a:pt x="152" y="159"/>
                    <a:pt x="155" y="158"/>
                    <a:pt x="157" y="156"/>
                  </a:cubicBezTo>
                  <a:lnTo>
                    <a:pt x="215" y="98"/>
                  </a:lnTo>
                  <a:cubicBezTo>
                    <a:pt x="218" y="95"/>
                    <a:pt x="219" y="91"/>
                    <a:pt x="218" y="87"/>
                  </a:cubicBezTo>
                  <a:cubicBezTo>
                    <a:pt x="217" y="83"/>
                    <a:pt x="214" y="80"/>
                    <a:pt x="211" y="79"/>
                  </a:cubicBezTo>
                  <a:lnTo>
                    <a:pt x="124" y="50"/>
                  </a:lnTo>
                  <a:cubicBezTo>
                    <a:pt x="120" y="49"/>
                    <a:pt x="115" y="50"/>
                    <a:pt x="112" y="53"/>
                  </a:cubicBezTo>
                  <a:cubicBezTo>
                    <a:pt x="109" y="56"/>
                    <a:pt x="108" y="60"/>
                    <a:pt x="109" y="64"/>
                  </a:cubicBezTo>
                  <a:lnTo>
                    <a:pt x="138" y="151"/>
                  </a:lnTo>
                  <a:close/>
                  <a:moveTo>
                    <a:pt x="350" y="180"/>
                  </a:moveTo>
                  <a:lnTo>
                    <a:pt x="404" y="125"/>
                  </a:lnTo>
                  <a:lnTo>
                    <a:pt x="419" y="139"/>
                  </a:lnTo>
                  <a:lnTo>
                    <a:pt x="415" y="151"/>
                  </a:lnTo>
                  <a:cubicBezTo>
                    <a:pt x="413" y="155"/>
                    <a:pt x="414" y="160"/>
                    <a:pt x="417" y="163"/>
                  </a:cubicBezTo>
                  <a:cubicBezTo>
                    <a:pt x="419" y="165"/>
                    <a:pt x="422" y="166"/>
                    <a:pt x="425" y="166"/>
                  </a:cubicBezTo>
                  <a:cubicBezTo>
                    <a:pt x="426" y="166"/>
                    <a:pt x="428" y="166"/>
                    <a:pt x="429" y="166"/>
                  </a:cubicBezTo>
                  <a:lnTo>
                    <a:pt x="441" y="161"/>
                  </a:lnTo>
                  <a:lnTo>
                    <a:pt x="457" y="177"/>
                  </a:lnTo>
                  <a:lnTo>
                    <a:pt x="403" y="232"/>
                  </a:lnTo>
                  <a:lnTo>
                    <a:pt x="350" y="180"/>
                  </a:lnTo>
                  <a:close/>
                  <a:moveTo>
                    <a:pt x="465" y="70"/>
                  </a:moveTo>
                  <a:lnTo>
                    <a:pt x="510" y="115"/>
                  </a:lnTo>
                  <a:lnTo>
                    <a:pt x="443" y="137"/>
                  </a:lnTo>
                  <a:lnTo>
                    <a:pt x="465" y="70"/>
                  </a:lnTo>
                  <a:close/>
                  <a:moveTo>
                    <a:pt x="412" y="256"/>
                  </a:moveTo>
                  <a:lnTo>
                    <a:pt x="481" y="185"/>
                  </a:lnTo>
                  <a:cubicBezTo>
                    <a:pt x="486" y="180"/>
                    <a:pt x="486" y="173"/>
                    <a:pt x="481" y="169"/>
                  </a:cubicBezTo>
                  <a:lnTo>
                    <a:pt x="465" y="153"/>
                  </a:lnTo>
                  <a:lnTo>
                    <a:pt x="534" y="130"/>
                  </a:lnTo>
                  <a:cubicBezTo>
                    <a:pt x="538" y="129"/>
                    <a:pt x="541" y="126"/>
                    <a:pt x="542" y="122"/>
                  </a:cubicBezTo>
                  <a:cubicBezTo>
                    <a:pt x="543" y="119"/>
                    <a:pt x="542" y="115"/>
                    <a:pt x="539" y="112"/>
                  </a:cubicBezTo>
                  <a:lnTo>
                    <a:pt x="468" y="41"/>
                  </a:lnTo>
                  <a:cubicBezTo>
                    <a:pt x="466" y="39"/>
                    <a:pt x="462" y="37"/>
                    <a:pt x="458" y="38"/>
                  </a:cubicBezTo>
                  <a:cubicBezTo>
                    <a:pt x="454" y="39"/>
                    <a:pt x="451" y="42"/>
                    <a:pt x="450" y="46"/>
                  </a:cubicBezTo>
                  <a:lnTo>
                    <a:pt x="427" y="115"/>
                  </a:lnTo>
                  <a:lnTo>
                    <a:pt x="412" y="101"/>
                  </a:lnTo>
                  <a:cubicBezTo>
                    <a:pt x="410" y="99"/>
                    <a:pt x="407" y="98"/>
                    <a:pt x="404" y="98"/>
                  </a:cubicBezTo>
                  <a:cubicBezTo>
                    <a:pt x="401" y="98"/>
                    <a:pt x="398" y="99"/>
                    <a:pt x="396" y="101"/>
                  </a:cubicBezTo>
                  <a:lnTo>
                    <a:pt x="327" y="172"/>
                  </a:lnTo>
                  <a:cubicBezTo>
                    <a:pt x="322" y="176"/>
                    <a:pt x="322" y="183"/>
                    <a:pt x="327" y="188"/>
                  </a:cubicBezTo>
                  <a:lnTo>
                    <a:pt x="396" y="256"/>
                  </a:lnTo>
                  <a:cubicBezTo>
                    <a:pt x="398" y="258"/>
                    <a:pt x="401" y="259"/>
                    <a:pt x="404" y="259"/>
                  </a:cubicBezTo>
                  <a:cubicBezTo>
                    <a:pt x="406" y="259"/>
                    <a:pt x="409" y="258"/>
                    <a:pt x="412" y="256"/>
                  </a:cubicBezTo>
                  <a:close/>
                  <a:moveTo>
                    <a:pt x="603" y="12"/>
                  </a:moveTo>
                  <a:cubicBezTo>
                    <a:pt x="603" y="6"/>
                    <a:pt x="608" y="0"/>
                    <a:pt x="614" y="0"/>
                  </a:cubicBezTo>
                  <a:lnTo>
                    <a:pt x="626" y="0"/>
                  </a:lnTo>
                  <a:cubicBezTo>
                    <a:pt x="632" y="0"/>
                    <a:pt x="637" y="6"/>
                    <a:pt x="637" y="12"/>
                  </a:cubicBezTo>
                  <a:cubicBezTo>
                    <a:pt x="637" y="18"/>
                    <a:pt x="632" y="23"/>
                    <a:pt x="626" y="23"/>
                  </a:cubicBezTo>
                  <a:lnTo>
                    <a:pt x="614" y="23"/>
                  </a:lnTo>
                  <a:cubicBezTo>
                    <a:pt x="608" y="23"/>
                    <a:pt x="603" y="18"/>
                    <a:pt x="603" y="12"/>
                  </a:cubicBezTo>
                  <a:close/>
                  <a:moveTo>
                    <a:pt x="235" y="12"/>
                  </a:moveTo>
                  <a:cubicBezTo>
                    <a:pt x="235" y="6"/>
                    <a:pt x="241" y="0"/>
                    <a:pt x="247" y="0"/>
                  </a:cubicBezTo>
                  <a:lnTo>
                    <a:pt x="269" y="0"/>
                  </a:lnTo>
                  <a:cubicBezTo>
                    <a:pt x="275" y="0"/>
                    <a:pt x="280" y="6"/>
                    <a:pt x="280" y="12"/>
                  </a:cubicBezTo>
                  <a:cubicBezTo>
                    <a:pt x="280" y="18"/>
                    <a:pt x="275" y="23"/>
                    <a:pt x="269" y="23"/>
                  </a:cubicBezTo>
                  <a:lnTo>
                    <a:pt x="247" y="23"/>
                  </a:lnTo>
                  <a:cubicBezTo>
                    <a:pt x="241" y="23"/>
                    <a:pt x="235" y="18"/>
                    <a:pt x="235" y="12"/>
                  </a:cubicBezTo>
                  <a:close/>
                  <a:moveTo>
                    <a:pt x="297" y="12"/>
                  </a:moveTo>
                  <a:cubicBezTo>
                    <a:pt x="297" y="6"/>
                    <a:pt x="302" y="0"/>
                    <a:pt x="308" y="0"/>
                  </a:cubicBezTo>
                  <a:lnTo>
                    <a:pt x="330" y="0"/>
                  </a:lnTo>
                  <a:cubicBezTo>
                    <a:pt x="337" y="0"/>
                    <a:pt x="342" y="6"/>
                    <a:pt x="342" y="12"/>
                  </a:cubicBezTo>
                  <a:cubicBezTo>
                    <a:pt x="342" y="18"/>
                    <a:pt x="337" y="23"/>
                    <a:pt x="330" y="23"/>
                  </a:cubicBezTo>
                  <a:lnTo>
                    <a:pt x="308" y="23"/>
                  </a:lnTo>
                  <a:cubicBezTo>
                    <a:pt x="302" y="23"/>
                    <a:pt x="297" y="18"/>
                    <a:pt x="297" y="12"/>
                  </a:cubicBezTo>
                  <a:close/>
                  <a:moveTo>
                    <a:pt x="113" y="12"/>
                  </a:moveTo>
                  <a:cubicBezTo>
                    <a:pt x="113" y="6"/>
                    <a:pt x="118" y="0"/>
                    <a:pt x="124" y="0"/>
                  </a:cubicBezTo>
                  <a:lnTo>
                    <a:pt x="147" y="0"/>
                  </a:lnTo>
                  <a:cubicBezTo>
                    <a:pt x="153" y="0"/>
                    <a:pt x="158" y="6"/>
                    <a:pt x="158" y="12"/>
                  </a:cubicBezTo>
                  <a:cubicBezTo>
                    <a:pt x="158" y="18"/>
                    <a:pt x="153" y="23"/>
                    <a:pt x="147" y="23"/>
                  </a:cubicBezTo>
                  <a:lnTo>
                    <a:pt x="124" y="23"/>
                  </a:lnTo>
                  <a:cubicBezTo>
                    <a:pt x="118" y="23"/>
                    <a:pt x="113" y="18"/>
                    <a:pt x="113" y="12"/>
                  </a:cubicBezTo>
                  <a:close/>
                  <a:moveTo>
                    <a:pt x="174" y="12"/>
                  </a:moveTo>
                  <a:cubicBezTo>
                    <a:pt x="174" y="6"/>
                    <a:pt x="179" y="0"/>
                    <a:pt x="185" y="0"/>
                  </a:cubicBezTo>
                  <a:lnTo>
                    <a:pt x="208" y="0"/>
                  </a:lnTo>
                  <a:cubicBezTo>
                    <a:pt x="214" y="0"/>
                    <a:pt x="219" y="6"/>
                    <a:pt x="219" y="12"/>
                  </a:cubicBezTo>
                  <a:cubicBezTo>
                    <a:pt x="219" y="18"/>
                    <a:pt x="214" y="23"/>
                    <a:pt x="208" y="23"/>
                  </a:cubicBezTo>
                  <a:lnTo>
                    <a:pt x="185" y="23"/>
                  </a:lnTo>
                  <a:cubicBezTo>
                    <a:pt x="179" y="23"/>
                    <a:pt x="174" y="18"/>
                    <a:pt x="174" y="12"/>
                  </a:cubicBezTo>
                  <a:close/>
                  <a:moveTo>
                    <a:pt x="542" y="12"/>
                  </a:moveTo>
                  <a:cubicBezTo>
                    <a:pt x="542" y="6"/>
                    <a:pt x="547" y="0"/>
                    <a:pt x="553" y="0"/>
                  </a:cubicBezTo>
                  <a:lnTo>
                    <a:pt x="575" y="0"/>
                  </a:lnTo>
                  <a:cubicBezTo>
                    <a:pt x="582" y="0"/>
                    <a:pt x="587" y="6"/>
                    <a:pt x="587" y="12"/>
                  </a:cubicBezTo>
                  <a:cubicBezTo>
                    <a:pt x="587" y="18"/>
                    <a:pt x="582" y="23"/>
                    <a:pt x="575" y="23"/>
                  </a:cubicBezTo>
                  <a:lnTo>
                    <a:pt x="553" y="23"/>
                  </a:lnTo>
                  <a:cubicBezTo>
                    <a:pt x="547" y="23"/>
                    <a:pt x="542" y="18"/>
                    <a:pt x="542" y="12"/>
                  </a:cubicBezTo>
                  <a:close/>
                  <a:moveTo>
                    <a:pt x="481" y="12"/>
                  </a:moveTo>
                  <a:cubicBezTo>
                    <a:pt x="481" y="6"/>
                    <a:pt x="486" y="0"/>
                    <a:pt x="492" y="0"/>
                  </a:cubicBezTo>
                  <a:lnTo>
                    <a:pt x="514" y="0"/>
                  </a:lnTo>
                  <a:cubicBezTo>
                    <a:pt x="520" y="0"/>
                    <a:pt x="525" y="6"/>
                    <a:pt x="525" y="12"/>
                  </a:cubicBezTo>
                  <a:cubicBezTo>
                    <a:pt x="525" y="18"/>
                    <a:pt x="520" y="23"/>
                    <a:pt x="514" y="23"/>
                  </a:cubicBezTo>
                  <a:lnTo>
                    <a:pt x="492" y="23"/>
                  </a:lnTo>
                  <a:cubicBezTo>
                    <a:pt x="486" y="23"/>
                    <a:pt x="481" y="18"/>
                    <a:pt x="481" y="12"/>
                  </a:cubicBezTo>
                  <a:moveTo>
                    <a:pt x="358" y="12"/>
                  </a:moveTo>
                  <a:cubicBezTo>
                    <a:pt x="358" y="6"/>
                    <a:pt x="363" y="0"/>
                    <a:pt x="369" y="0"/>
                  </a:cubicBezTo>
                  <a:lnTo>
                    <a:pt x="392" y="0"/>
                  </a:lnTo>
                  <a:cubicBezTo>
                    <a:pt x="398" y="0"/>
                    <a:pt x="403" y="6"/>
                    <a:pt x="403" y="12"/>
                  </a:cubicBezTo>
                  <a:cubicBezTo>
                    <a:pt x="403" y="18"/>
                    <a:pt x="398" y="23"/>
                    <a:pt x="392" y="23"/>
                  </a:cubicBezTo>
                  <a:lnTo>
                    <a:pt x="369" y="23"/>
                  </a:lnTo>
                  <a:cubicBezTo>
                    <a:pt x="363" y="23"/>
                    <a:pt x="358" y="18"/>
                    <a:pt x="358" y="12"/>
                  </a:cubicBezTo>
                  <a:moveTo>
                    <a:pt x="419" y="12"/>
                  </a:moveTo>
                  <a:cubicBezTo>
                    <a:pt x="419" y="6"/>
                    <a:pt x="424" y="0"/>
                    <a:pt x="431" y="0"/>
                  </a:cubicBezTo>
                  <a:lnTo>
                    <a:pt x="453" y="0"/>
                  </a:lnTo>
                  <a:cubicBezTo>
                    <a:pt x="459" y="0"/>
                    <a:pt x="464" y="6"/>
                    <a:pt x="464" y="12"/>
                  </a:cubicBezTo>
                  <a:cubicBezTo>
                    <a:pt x="464" y="18"/>
                    <a:pt x="459" y="23"/>
                    <a:pt x="453" y="23"/>
                  </a:cubicBezTo>
                  <a:lnTo>
                    <a:pt x="431" y="23"/>
                  </a:lnTo>
                  <a:cubicBezTo>
                    <a:pt x="424" y="23"/>
                    <a:pt x="419" y="18"/>
                    <a:pt x="419" y="12"/>
                  </a:cubicBezTo>
                  <a:close/>
                  <a:moveTo>
                    <a:pt x="63" y="23"/>
                  </a:moveTo>
                  <a:lnTo>
                    <a:pt x="63" y="12"/>
                  </a:lnTo>
                  <a:cubicBezTo>
                    <a:pt x="63" y="6"/>
                    <a:pt x="68" y="0"/>
                    <a:pt x="74" y="0"/>
                  </a:cubicBezTo>
                  <a:lnTo>
                    <a:pt x="85" y="0"/>
                  </a:lnTo>
                  <a:cubicBezTo>
                    <a:pt x="92" y="0"/>
                    <a:pt x="97" y="6"/>
                    <a:pt x="97" y="12"/>
                  </a:cubicBezTo>
                  <a:cubicBezTo>
                    <a:pt x="97" y="18"/>
                    <a:pt x="92" y="23"/>
                    <a:pt x="85" y="23"/>
                  </a:cubicBezTo>
                  <a:lnTo>
                    <a:pt x="85" y="23"/>
                  </a:lnTo>
                  <a:cubicBezTo>
                    <a:pt x="85" y="29"/>
                    <a:pt x="80" y="34"/>
                    <a:pt x="74" y="34"/>
                  </a:cubicBezTo>
                  <a:cubicBezTo>
                    <a:pt x="68" y="34"/>
                    <a:pt x="63" y="29"/>
                    <a:pt x="63" y="23"/>
                  </a:cubicBezTo>
                  <a:close/>
                  <a:moveTo>
                    <a:pt x="63" y="156"/>
                  </a:moveTo>
                  <a:lnTo>
                    <a:pt x="63" y="131"/>
                  </a:lnTo>
                  <a:cubicBezTo>
                    <a:pt x="63" y="125"/>
                    <a:pt x="68" y="120"/>
                    <a:pt x="74" y="120"/>
                  </a:cubicBezTo>
                  <a:cubicBezTo>
                    <a:pt x="80" y="120"/>
                    <a:pt x="85" y="125"/>
                    <a:pt x="85" y="131"/>
                  </a:cubicBezTo>
                  <a:lnTo>
                    <a:pt x="85" y="156"/>
                  </a:lnTo>
                  <a:cubicBezTo>
                    <a:pt x="85" y="162"/>
                    <a:pt x="80" y="167"/>
                    <a:pt x="74" y="167"/>
                  </a:cubicBezTo>
                  <a:cubicBezTo>
                    <a:pt x="68" y="167"/>
                    <a:pt x="63" y="162"/>
                    <a:pt x="63" y="156"/>
                  </a:cubicBezTo>
                  <a:close/>
                  <a:moveTo>
                    <a:pt x="63" y="222"/>
                  </a:moveTo>
                  <a:lnTo>
                    <a:pt x="63" y="198"/>
                  </a:lnTo>
                  <a:cubicBezTo>
                    <a:pt x="63" y="192"/>
                    <a:pt x="68" y="186"/>
                    <a:pt x="74" y="186"/>
                  </a:cubicBezTo>
                  <a:cubicBezTo>
                    <a:pt x="80" y="186"/>
                    <a:pt x="85" y="192"/>
                    <a:pt x="85" y="198"/>
                  </a:cubicBezTo>
                  <a:lnTo>
                    <a:pt x="85" y="222"/>
                  </a:lnTo>
                  <a:cubicBezTo>
                    <a:pt x="85" y="228"/>
                    <a:pt x="80" y="233"/>
                    <a:pt x="74" y="233"/>
                  </a:cubicBezTo>
                  <a:cubicBezTo>
                    <a:pt x="68" y="233"/>
                    <a:pt x="63" y="228"/>
                    <a:pt x="63" y="222"/>
                  </a:cubicBezTo>
                  <a:close/>
                  <a:moveTo>
                    <a:pt x="63" y="89"/>
                  </a:moveTo>
                  <a:lnTo>
                    <a:pt x="63" y="65"/>
                  </a:lnTo>
                  <a:cubicBezTo>
                    <a:pt x="63" y="59"/>
                    <a:pt x="68" y="54"/>
                    <a:pt x="74" y="54"/>
                  </a:cubicBezTo>
                  <a:cubicBezTo>
                    <a:pt x="80" y="54"/>
                    <a:pt x="85" y="59"/>
                    <a:pt x="85" y="65"/>
                  </a:cubicBezTo>
                  <a:lnTo>
                    <a:pt x="85" y="89"/>
                  </a:lnTo>
                  <a:cubicBezTo>
                    <a:pt x="85" y="96"/>
                    <a:pt x="80" y="101"/>
                    <a:pt x="74" y="101"/>
                  </a:cubicBezTo>
                  <a:cubicBezTo>
                    <a:pt x="68" y="101"/>
                    <a:pt x="63" y="96"/>
                    <a:pt x="63" y="89"/>
                  </a:cubicBezTo>
                  <a:close/>
                  <a:moveTo>
                    <a:pt x="637" y="622"/>
                  </a:moveTo>
                  <a:cubicBezTo>
                    <a:pt x="637" y="628"/>
                    <a:pt x="632" y="634"/>
                    <a:pt x="626" y="634"/>
                  </a:cubicBezTo>
                  <a:lnTo>
                    <a:pt x="614" y="634"/>
                  </a:lnTo>
                  <a:cubicBezTo>
                    <a:pt x="608" y="634"/>
                    <a:pt x="603" y="628"/>
                    <a:pt x="603" y="622"/>
                  </a:cubicBezTo>
                  <a:cubicBezTo>
                    <a:pt x="603" y="616"/>
                    <a:pt x="608" y="611"/>
                    <a:pt x="614" y="611"/>
                  </a:cubicBezTo>
                  <a:lnTo>
                    <a:pt x="626" y="611"/>
                  </a:lnTo>
                  <a:cubicBezTo>
                    <a:pt x="632" y="611"/>
                    <a:pt x="637" y="616"/>
                    <a:pt x="637" y="622"/>
                  </a:cubicBezTo>
                  <a:close/>
                  <a:moveTo>
                    <a:pt x="584" y="622"/>
                  </a:moveTo>
                  <a:cubicBezTo>
                    <a:pt x="584" y="628"/>
                    <a:pt x="579" y="634"/>
                    <a:pt x="573" y="634"/>
                  </a:cubicBezTo>
                  <a:lnTo>
                    <a:pt x="549" y="634"/>
                  </a:lnTo>
                  <a:cubicBezTo>
                    <a:pt x="542" y="634"/>
                    <a:pt x="537" y="628"/>
                    <a:pt x="537" y="622"/>
                  </a:cubicBezTo>
                  <a:cubicBezTo>
                    <a:pt x="537" y="616"/>
                    <a:pt x="542" y="611"/>
                    <a:pt x="549" y="611"/>
                  </a:cubicBezTo>
                  <a:lnTo>
                    <a:pt x="573" y="611"/>
                  </a:lnTo>
                  <a:cubicBezTo>
                    <a:pt x="579" y="611"/>
                    <a:pt x="584" y="616"/>
                    <a:pt x="584" y="622"/>
                  </a:cubicBezTo>
                  <a:close/>
                  <a:moveTo>
                    <a:pt x="452" y="622"/>
                  </a:moveTo>
                  <a:cubicBezTo>
                    <a:pt x="452" y="628"/>
                    <a:pt x="447" y="634"/>
                    <a:pt x="441" y="634"/>
                  </a:cubicBezTo>
                  <a:lnTo>
                    <a:pt x="417" y="634"/>
                  </a:lnTo>
                  <a:cubicBezTo>
                    <a:pt x="411" y="634"/>
                    <a:pt x="406" y="628"/>
                    <a:pt x="406" y="622"/>
                  </a:cubicBezTo>
                  <a:cubicBezTo>
                    <a:pt x="406" y="616"/>
                    <a:pt x="411" y="611"/>
                    <a:pt x="417" y="611"/>
                  </a:cubicBezTo>
                  <a:lnTo>
                    <a:pt x="441" y="611"/>
                  </a:lnTo>
                  <a:cubicBezTo>
                    <a:pt x="447" y="611"/>
                    <a:pt x="452" y="616"/>
                    <a:pt x="452" y="622"/>
                  </a:cubicBezTo>
                  <a:moveTo>
                    <a:pt x="387" y="622"/>
                  </a:moveTo>
                  <a:cubicBezTo>
                    <a:pt x="387" y="628"/>
                    <a:pt x="382" y="634"/>
                    <a:pt x="376" y="634"/>
                  </a:cubicBezTo>
                  <a:lnTo>
                    <a:pt x="352" y="634"/>
                  </a:lnTo>
                  <a:cubicBezTo>
                    <a:pt x="345" y="634"/>
                    <a:pt x="340" y="628"/>
                    <a:pt x="340" y="622"/>
                  </a:cubicBezTo>
                  <a:cubicBezTo>
                    <a:pt x="340" y="616"/>
                    <a:pt x="345" y="611"/>
                    <a:pt x="352" y="611"/>
                  </a:cubicBezTo>
                  <a:lnTo>
                    <a:pt x="376" y="611"/>
                  </a:lnTo>
                  <a:cubicBezTo>
                    <a:pt x="382" y="611"/>
                    <a:pt x="387" y="616"/>
                    <a:pt x="387" y="622"/>
                  </a:cubicBezTo>
                  <a:close/>
                  <a:moveTo>
                    <a:pt x="518" y="622"/>
                  </a:moveTo>
                  <a:cubicBezTo>
                    <a:pt x="518" y="628"/>
                    <a:pt x="513" y="634"/>
                    <a:pt x="507" y="634"/>
                  </a:cubicBezTo>
                  <a:lnTo>
                    <a:pt x="483" y="634"/>
                  </a:lnTo>
                  <a:cubicBezTo>
                    <a:pt x="477" y="634"/>
                    <a:pt x="472" y="628"/>
                    <a:pt x="472" y="622"/>
                  </a:cubicBezTo>
                  <a:cubicBezTo>
                    <a:pt x="472" y="616"/>
                    <a:pt x="477" y="611"/>
                    <a:pt x="483" y="611"/>
                  </a:cubicBezTo>
                  <a:lnTo>
                    <a:pt x="507" y="611"/>
                  </a:lnTo>
                  <a:cubicBezTo>
                    <a:pt x="513" y="611"/>
                    <a:pt x="518" y="616"/>
                    <a:pt x="518" y="622"/>
                  </a:cubicBezTo>
                  <a:moveTo>
                    <a:pt x="321" y="622"/>
                  </a:moveTo>
                  <a:cubicBezTo>
                    <a:pt x="321" y="628"/>
                    <a:pt x="316" y="634"/>
                    <a:pt x="310" y="634"/>
                  </a:cubicBezTo>
                  <a:lnTo>
                    <a:pt x="286" y="634"/>
                  </a:lnTo>
                  <a:cubicBezTo>
                    <a:pt x="280" y="634"/>
                    <a:pt x="275" y="628"/>
                    <a:pt x="275" y="622"/>
                  </a:cubicBezTo>
                  <a:cubicBezTo>
                    <a:pt x="275" y="616"/>
                    <a:pt x="280" y="611"/>
                    <a:pt x="286" y="611"/>
                  </a:cubicBezTo>
                  <a:lnTo>
                    <a:pt x="310" y="611"/>
                  </a:lnTo>
                  <a:cubicBezTo>
                    <a:pt x="316" y="611"/>
                    <a:pt x="321" y="616"/>
                    <a:pt x="321" y="622"/>
                  </a:cubicBezTo>
                  <a:close/>
                  <a:moveTo>
                    <a:pt x="339" y="428"/>
                  </a:moveTo>
                  <a:lnTo>
                    <a:pt x="267" y="428"/>
                  </a:lnTo>
                  <a:cubicBezTo>
                    <a:pt x="253" y="428"/>
                    <a:pt x="239" y="423"/>
                    <a:pt x="229" y="414"/>
                  </a:cubicBezTo>
                  <a:lnTo>
                    <a:pt x="302" y="404"/>
                  </a:lnTo>
                  <a:cubicBezTo>
                    <a:pt x="307" y="403"/>
                    <a:pt x="311" y="398"/>
                    <a:pt x="311" y="393"/>
                  </a:cubicBezTo>
                  <a:cubicBezTo>
                    <a:pt x="311" y="389"/>
                    <a:pt x="311" y="385"/>
                    <a:pt x="311" y="381"/>
                  </a:cubicBezTo>
                  <a:cubicBezTo>
                    <a:pt x="311" y="367"/>
                    <a:pt x="311" y="353"/>
                    <a:pt x="309" y="341"/>
                  </a:cubicBezTo>
                  <a:cubicBezTo>
                    <a:pt x="307" y="335"/>
                    <a:pt x="302" y="332"/>
                    <a:pt x="296" y="332"/>
                  </a:cubicBezTo>
                  <a:lnTo>
                    <a:pt x="220" y="343"/>
                  </a:lnTo>
                  <a:cubicBezTo>
                    <a:pt x="230" y="327"/>
                    <a:pt x="247" y="317"/>
                    <a:pt x="267" y="317"/>
                  </a:cubicBezTo>
                  <a:lnTo>
                    <a:pt x="339" y="317"/>
                  </a:lnTo>
                  <a:cubicBezTo>
                    <a:pt x="361" y="317"/>
                    <a:pt x="367" y="328"/>
                    <a:pt x="367" y="373"/>
                  </a:cubicBezTo>
                  <a:cubicBezTo>
                    <a:pt x="367" y="417"/>
                    <a:pt x="361" y="428"/>
                    <a:pt x="339" y="428"/>
                  </a:cubicBezTo>
                  <a:moveTo>
                    <a:pt x="22" y="408"/>
                  </a:moveTo>
                  <a:cubicBezTo>
                    <a:pt x="22" y="403"/>
                    <a:pt x="23" y="398"/>
                    <a:pt x="23" y="393"/>
                  </a:cubicBezTo>
                  <a:lnTo>
                    <a:pt x="76" y="386"/>
                  </a:lnTo>
                  <a:cubicBezTo>
                    <a:pt x="81" y="385"/>
                    <a:pt x="85" y="380"/>
                    <a:pt x="85" y="375"/>
                  </a:cubicBezTo>
                  <a:lnTo>
                    <a:pt x="85" y="289"/>
                  </a:lnTo>
                  <a:cubicBezTo>
                    <a:pt x="90" y="286"/>
                    <a:pt x="95" y="283"/>
                    <a:pt x="101" y="280"/>
                  </a:cubicBezTo>
                  <a:lnTo>
                    <a:pt x="101" y="369"/>
                  </a:lnTo>
                  <a:cubicBezTo>
                    <a:pt x="101" y="373"/>
                    <a:pt x="102" y="376"/>
                    <a:pt x="104" y="378"/>
                  </a:cubicBezTo>
                  <a:cubicBezTo>
                    <a:pt x="107" y="380"/>
                    <a:pt x="110" y="381"/>
                    <a:pt x="113" y="380"/>
                  </a:cubicBezTo>
                  <a:lnTo>
                    <a:pt x="203" y="368"/>
                  </a:lnTo>
                  <a:lnTo>
                    <a:pt x="203" y="368"/>
                  </a:lnTo>
                  <a:lnTo>
                    <a:pt x="288" y="356"/>
                  </a:lnTo>
                  <a:cubicBezTo>
                    <a:pt x="289" y="364"/>
                    <a:pt x="289" y="372"/>
                    <a:pt x="289" y="381"/>
                  </a:cubicBezTo>
                  <a:lnTo>
                    <a:pt x="289" y="383"/>
                  </a:lnTo>
                  <a:lnTo>
                    <a:pt x="23" y="419"/>
                  </a:lnTo>
                  <a:cubicBezTo>
                    <a:pt x="23" y="416"/>
                    <a:pt x="22" y="412"/>
                    <a:pt x="22" y="408"/>
                  </a:cubicBezTo>
                  <a:close/>
                  <a:moveTo>
                    <a:pt x="63" y="307"/>
                  </a:moveTo>
                  <a:lnTo>
                    <a:pt x="63" y="365"/>
                  </a:lnTo>
                  <a:lnTo>
                    <a:pt x="27" y="370"/>
                  </a:lnTo>
                  <a:cubicBezTo>
                    <a:pt x="34" y="346"/>
                    <a:pt x="46" y="324"/>
                    <a:pt x="63" y="307"/>
                  </a:cubicBezTo>
                  <a:close/>
                  <a:moveTo>
                    <a:pt x="255" y="296"/>
                  </a:moveTo>
                  <a:cubicBezTo>
                    <a:pt x="226" y="300"/>
                    <a:pt x="203" y="319"/>
                    <a:pt x="193" y="347"/>
                  </a:cubicBezTo>
                  <a:lnTo>
                    <a:pt x="123" y="356"/>
                  </a:lnTo>
                  <a:lnTo>
                    <a:pt x="123" y="271"/>
                  </a:lnTo>
                  <a:cubicBezTo>
                    <a:pt x="136" y="268"/>
                    <a:pt x="150" y="266"/>
                    <a:pt x="164" y="266"/>
                  </a:cubicBezTo>
                  <a:cubicBezTo>
                    <a:pt x="197" y="266"/>
                    <a:pt x="230" y="277"/>
                    <a:pt x="255" y="296"/>
                  </a:cubicBezTo>
                  <a:close/>
                  <a:moveTo>
                    <a:pt x="339" y="295"/>
                  </a:moveTo>
                  <a:lnTo>
                    <a:pt x="287" y="295"/>
                  </a:lnTo>
                  <a:cubicBezTo>
                    <a:pt x="257" y="262"/>
                    <a:pt x="212" y="243"/>
                    <a:pt x="164" y="243"/>
                  </a:cubicBezTo>
                  <a:cubicBezTo>
                    <a:pt x="135" y="243"/>
                    <a:pt x="108" y="250"/>
                    <a:pt x="85" y="263"/>
                  </a:cubicBezTo>
                  <a:cubicBezTo>
                    <a:pt x="84" y="257"/>
                    <a:pt x="80" y="253"/>
                    <a:pt x="74" y="253"/>
                  </a:cubicBezTo>
                  <a:cubicBezTo>
                    <a:pt x="68" y="253"/>
                    <a:pt x="63" y="258"/>
                    <a:pt x="63" y="264"/>
                  </a:cubicBezTo>
                  <a:lnTo>
                    <a:pt x="63" y="277"/>
                  </a:lnTo>
                  <a:cubicBezTo>
                    <a:pt x="24" y="307"/>
                    <a:pt x="0" y="354"/>
                    <a:pt x="0" y="408"/>
                  </a:cubicBezTo>
                  <a:cubicBezTo>
                    <a:pt x="0" y="466"/>
                    <a:pt x="21" y="510"/>
                    <a:pt x="63" y="537"/>
                  </a:cubicBezTo>
                  <a:lnTo>
                    <a:pt x="63" y="622"/>
                  </a:lnTo>
                  <a:cubicBezTo>
                    <a:pt x="63" y="628"/>
                    <a:pt x="68" y="633"/>
                    <a:pt x="74" y="633"/>
                  </a:cubicBezTo>
                  <a:cubicBezTo>
                    <a:pt x="80" y="633"/>
                    <a:pt x="85" y="628"/>
                    <a:pt x="85" y="622"/>
                  </a:cubicBezTo>
                  <a:lnTo>
                    <a:pt x="85" y="531"/>
                  </a:lnTo>
                  <a:cubicBezTo>
                    <a:pt x="85" y="527"/>
                    <a:pt x="83" y="523"/>
                    <a:pt x="79" y="521"/>
                  </a:cubicBezTo>
                  <a:lnTo>
                    <a:pt x="76" y="519"/>
                  </a:lnTo>
                  <a:cubicBezTo>
                    <a:pt x="49" y="502"/>
                    <a:pt x="32" y="476"/>
                    <a:pt x="26" y="442"/>
                  </a:cubicBezTo>
                  <a:lnTo>
                    <a:pt x="203" y="417"/>
                  </a:lnTo>
                  <a:cubicBezTo>
                    <a:pt x="217" y="438"/>
                    <a:pt x="241" y="451"/>
                    <a:pt x="267" y="451"/>
                  </a:cubicBezTo>
                  <a:lnTo>
                    <a:pt x="330" y="451"/>
                  </a:lnTo>
                  <a:cubicBezTo>
                    <a:pt x="331" y="456"/>
                    <a:pt x="332" y="460"/>
                    <a:pt x="332" y="464"/>
                  </a:cubicBezTo>
                  <a:cubicBezTo>
                    <a:pt x="332" y="464"/>
                    <a:pt x="332" y="469"/>
                    <a:pt x="329" y="469"/>
                  </a:cubicBezTo>
                  <a:lnTo>
                    <a:pt x="308" y="469"/>
                  </a:lnTo>
                  <a:cubicBezTo>
                    <a:pt x="302" y="469"/>
                    <a:pt x="296" y="474"/>
                    <a:pt x="296" y="480"/>
                  </a:cubicBezTo>
                  <a:lnTo>
                    <a:pt x="296" y="487"/>
                  </a:lnTo>
                  <a:cubicBezTo>
                    <a:pt x="296" y="516"/>
                    <a:pt x="291" y="541"/>
                    <a:pt x="286" y="546"/>
                  </a:cubicBezTo>
                  <a:cubicBezTo>
                    <a:pt x="279" y="553"/>
                    <a:pt x="264" y="555"/>
                    <a:pt x="240" y="556"/>
                  </a:cubicBezTo>
                  <a:lnTo>
                    <a:pt x="232" y="557"/>
                  </a:lnTo>
                  <a:cubicBezTo>
                    <a:pt x="226" y="557"/>
                    <a:pt x="222" y="562"/>
                    <a:pt x="222" y="568"/>
                  </a:cubicBezTo>
                  <a:lnTo>
                    <a:pt x="222" y="622"/>
                  </a:lnTo>
                  <a:cubicBezTo>
                    <a:pt x="222" y="628"/>
                    <a:pt x="227" y="634"/>
                    <a:pt x="233" y="634"/>
                  </a:cubicBezTo>
                  <a:lnTo>
                    <a:pt x="244" y="634"/>
                  </a:lnTo>
                  <a:cubicBezTo>
                    <a:pt x="250" y="634"/>
                    <a:pt x="255" y="628"/>
                    <a:pt x="255" y="622"/>
                  </a:cubicBezTo>
                  <a:cubicBezTo>
                    <a:pt x="255" y="616"/>
                    <a:pt x="250" y="611"/>
                    <a:pt x="244" y="611"/>
                  </a:cubicBezTo>
                  <a:lnTo>
                    <a:pt x="244" y="579"/>
                  </a:lnTo>
                  <a:cubicBezTo>
                    <a:pt x="272" y="577"/>
                    <a:pt x="290" y="574"/>
                    <a:pt x="302" y="562"/>
                  </a:cubicBezTo>
                  <a:cubicBezTo>
                    <a:pt x="317" y="547"/>
                    <a:pt x="319" y="506"/>
                    <a:pt x="319" y="491"/>
                  </a:cubicBezTo>
                  <a:lnTo>
                    <a:pt x="329" y="491"/>
                  </a:lnTo>
                  <a:cubicBezTo>
                    <a:pt x="345" y="491"/>
                    <a:pt x="355" y="477"/>
                    <a:pt x="355" y="464"/>
                  </a:cubicBezTo>
                  <a:cubicBezTo>
                    <a:pt x="355" y="460"/>
                    <a:pt x="354" y="455"/>
                    <a:pt x="353" y="449"/>
                  </a:cubicBezTo>
                  <a:cubicBezTo>
                    <a:pt x="389" y="442"/>
                    <a:pt x="389" y="402"/>
                    <a:pt x="389" y="373"/>
                  </a:cubicBezTo>
                  <a:cubicBezTo>
                    <a:pt x="389" y="342"/>
                    <a:pt x="389" y="295"/>
                    <a:pt x="339" y="295"/>
                  </a:cubicBezTo>
                  <a:moveTo>
                    <a:pt x="601" y="81"/>
                  </a:moveTo>
                  <a:cubicBezTo>
                    <a:pt x="608" y="81"/>
                    <a:pt x="614" y="87"/>
                    <a:pt x="614" y="95"/>
                  </a:cubicBezTo>
                  <a:cubicBezTo>
                    <a:pt x="614" y="102"/>
                    <a:pt x="608" y="109"/>
                    <a:pt x="601" y="109"/>
                  </a:cubicBezTo>
                  <a:cubicBezTo>
                    <a:pt x="593" y="109"/>
                    <a:pt x="587" y="102"/>
                    <a:pt x="587" y="95"/>
                  </a:cubicBezTo>
                  <a:cubicBezTo>
                    <a:pt x="587" y="87"/>
                    <a:pt x="593" y="81"/>
                    <a:pt x="601" y="81"/>
                  </a:cubicBezTo>
                  <a:close/>
                  <a:moveTo>
                    <a:pt x="564" y="95"/>
                  </a:moveTo>
                  <a:cubicBezTo>
                    <a:pt x="564" y="115"/>
                    <a:pt x="581" y="131"/>
                    <a:pt x="601" y="131"/>
                  </a:cubicBezTo>
                  <a:cubicBezTo>
                    <a:pt x="621" y="131"/>
                    <a:pt x="637" y="115"/>
                    <a:pt x="637" y="95"/>
                  </a:cubicBezTo>
                  <a:cubicBezTo>
                    <a:pt x="637" y="75"/>
                    <a:pt x="621" y="59"/>
                    <a:pt x="601" y="59"/>
                  </a:cubicBezTo>
                  <a:cubicBezTo>
                    <a:pt x="581" y="59"/>
                    <a:pt x="564" y="75"/>
                    <a:pt x="564" y="95"/>
                  </a:cubicBezTo>
                  <a:close/>
                  <a:moveTo>
                    <a:pt x="257" y="195"/>
                  </a:moveTo>
                  <a:cubicBezTo>
                    <a:pt x="257" y="203"/>
                    <a:pt x="250" y="209"/>
                    <a:pt x="243" y="209"/>
                  </a:cubicBezTo>
                  <a:cubicBezTo>
                    <a:pt x="235" y="209"/>
                    <a:pt x="229" y="203"/>
                    <a:pt x="229" y="195"/>
                  </a:cubicBezTo>
                  <a:cubicBezTo>
                    <a:pt x="229" y="187"/>
                    <a:pt x="235" y="181"/>
                    <a:pt x="243" y="181"/>
                  </a:cubicBezTo>
                  <a:cubicBezTo>
                    <a:pt x="250" y="181"/>
                    <a:pt x="257" y="187"/>
                    <a:pt x="257" y="195"/>
                  </a:cubicBezTo>
                  <a:close/>
                  <a:moveTo>
                    <a:pt x="207" y="195"/>
                  </a:moveTo>
                  <a:cubicBezTo>
                    <a:pt x="207" y="215"/>
                    <a:pt x="223" y="231"/>
                    <a:pt x="243" y="231"/>
                  </a:cubicBezTo>
                  <a:cubicBezTo>
                    <a:pt x="263" y="231"/>
                    <a:pt x="279" y="215"/>
                    <a:pt x="279" y="195"/>
                  </a:cubicBezTo>
                  <a:cubicBezTo>
                    <a:pt x="279" y="175"/>
                    <a:pt x="263" y="159"/>
                    <a:pt x="243" y="159"/>
                  </a:cubicBezTo>
                  <a:cubicBezTo>
                    <a:pt x="223" y="159"/>
                    <a:pt x="207" y="175"/>
                    <a:pt x="207" y="195"/>
                  </a:cubicBezTo>
                  <a:close/>
                </a:path>
              </a:pathLst>
            </a:custGeom>
            <a:solidFill>
              <a:srgbClr val="A100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03" name="Group 202">
              <a:extLst>
                <a:ext uri="{FF2B5EF4-FFF2-40B4-BE49-F238E27FC236}">
                  <a16:creationId xmlns:a16="http://schemas.microsoft.com/office/drawing/2014/main" id="{E0E2D8DA-4C88-9362-215C-80FD1518F148}"/>
                </a:ext>
              </a:extLst>
            </p:cNvPr>
            <p:cNvGrpSpPr/>
            <p:nvPr/>
          </p:nvGrpSpPr>
          <p:grpSpPr>
            <a:xfrm>
              <a:off x="6522838" y="1956808"/>
              <a:ext cx="4124184" cy="946722"/>
              <a:chOff x="1309053" y="6101286"/>
              <a:chExt cx="4124184" cy="946722"/>
            </a:xfrm>
          </p:grpSpPr>
          <p:grpSp>
            <p:nvGrpSpPr>
              <p:cNvPr id="158" name="Group 157">
                <a:extLst>
                  <a:ext uri="{FF2B5EF4-FFF2-40B4-BE49-F238E27FC236}">
                    <a16:creationId xmlns:a16="http://schemas.microsoft.com/office/drawing/2014/main" id="{920F0D39-6CE3-8596-DBED-5E573D82597E}"/>
                  </a:ext>
                </a:extLst>
              </p:cNvPr>
              <p:cNvGrpSpPr/>
              <p:nvPr/>
            </p:nvGrpSpPr>
            <p:grpSpPr>
              <a:xfrm>
                <a:off x="1309705" y="6101286"/>
                <a:ext cx="4123532" cy="338554"/>
                <a:chOff x="1309705" y="2156747"/>
                <a:chExt cx="4123532" cy="338554"/>
              </a:xfrm>
            </p:grpSpPr>
            <p:sp>
              <p:nvSpPr>
                <p:cNvPr id="159" name="TextBox 158">
                  <a:extLst>
                    <a:ext uri="{FF2B5EF4-FFF2-40B4-BE49-F238E27FC236}">
                      <a16:creationId xmlns:a16="http://schemas.microsoft.com/office/drawing/2014/main" id="{2C97220E-8910-228E-9DBB-DD9BC75AC3F8}"/>
                    </a:ext>
                  </a:extLst>
                </p:cNvPr>
                <p:cNvSpPr txBox="1"/>
                <p:nvPr/>
              </p:nvSpPr>
              <p:spPr>
                <a:xfrm>
                  <a:off x="1309705" y="2156747"/>
                  <a:ext cx="3986978" cy="338554"/>
                </a:xfrm>
                <a:prstGeom prst="rect">
                  <a:avLst/>
                </a:prstGeom>
                <a:noFill/>
              </p:spPr>
              <p:txBody>
                <a:bodyPr wrap="square" rtlCol="0">
                  <a:spAutoFit/>
                </a:bodyPr>
                <a:lstStyle/>
                <a:p>
                  <a:r>
                    <a:rPr lang="en-US" sz="1600" b="1" dirty="0"/>
                    <a:t>5. HARD-TO-SIMULATE ENVIRONMENT</a:t>
                  </a:r>
                </a:p>
              </p:txBody>
            </p:sp>
            <p:cxnSp>
              <p:nvCxnSpPr>
                <p:cNvPr id="160" name="Straight Connector 159">
                  <a:extLst>
                    <a:ext uri="{FF2B5EF4-FFF2-40B4-BE49-F238E27FC236}">
                      <a16:creationId xmlns:a16="http://schemas.microsoft.com/office/drawing/2014/main" id="{5F8E1421-C2A4-BE71-BD80-1B85DAEA4C3F}"/>
                    </a:ext>
                  </a:extLst>
                </p:cNvPr>
                <p:cNvCxnSpPr>
                  <a:cxnSpLocks/>
                </p:cNvCxnSpPr>
                <p:nvPr/>
              </p:nvCxnSpPr>
              <p:spPr>
                <a:xfrm flipV="1">
                  <a:off x="1395930" y="246675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sp>
            <p:nvSpPr>
              <p:cNvPr id="202" name="TextBox 201">
                <a:extLst>
                  <a:ext uri="{FF2B5EF4-FFF2-40B4-BE49-F238E27FC236}">
                    <a16:creationId xmlns:a16="http://schemas.microsoft.com/office/drawing/2014/main" id="{7DA36820-B8CD-03FB-CF2B-A30C26A7FEEF}"/>
                  </a:ext>
                </a:extLst>
              </p:cNvPr>
              <p:cNvSpPr txBox="1"/>
              <p:nvPr/>
            </p:nvSpPr>
            <p:spPr>
              <a:xfrm>
                <a:off x="1309053" y="6463233"/>
                <a:ext cx="4124184" cy="584775"/>
              </a:xfrm>
              <a:prstGeom prst="rect">
                <a:avLst/>
              </a:prstGeom>
              <a:noFill/>
            </p:spPr>
            <p:txBody>
              <a:bodyPr wrap="square">
                <a:spAutoFit/>
              </a:bodyPr>
              <a:lstStyle/>
              <a:p>
                <a:r>
                  <a:rPr lang="en-US" sz="1600" dirty="0"/>
                  <a:t>Process requires workers to work in hard-to-simulate environment.</a:t>
                </a:r>
              </a:p>
            </p:txBody>
          </p:sp>
        </p:grpSp>
      </p:grpSp>
      <p:grpSp>
        <p:nvGrpSpPr>
          <p:cNvPr id="55" name="Group 54">
            <a:extLst>
              <a:ext uri="{FF2B5EF4-FFF2-40B4-BE49-F238E27FC236}">
                <a16:creationId xmlns:a16="http://schemas.microsoft.com/office/drawing/2014/main" id="{0CE899D9-2237-FE53-EBE7-122CB4F3B769}"/>
              </a:ext>
            </a:extLst>
          </p:cNvPr>
          <p:cNvGrpSpPr/>
          <p:nvPr/>
        </p:nvGrpSpPr>
        <p:grpSpPr>
          <a:xfrm>
            <a:off x="6102679" y="4446679"/>
            <a:ext cx="4626116" cy="1192944"/>
            <a:chOff x="6049514" y="2902684"/>
            <a:chExt cx="4626116" cy="1192944"/>
          </a:xfrm>
        </p:grpSpPr>
        <p:cxnSp>
          <p:nvCxnSpPr>
            <p:cNvPr id="30" name="Straight Connector 29">
              <a:extLst>
                <a:ext uri="{FF2B5EF4-FFF2-40B4-BE49-F238E27FC236}">
                  <a16:creationId xmlns:a16="http://schemas.microsoft.com/office/drawing/2014/main" id="{20BA163F-764E-E69A-E394-73143984E875}"/>
                </a:ext>
              </a:extLst>
            </p:cNvPr>
            <p:cNvCxnSpPr>
              <a:cxnSpLocks/>
            </p:cNvCxnSpPr>
            <p:nvPr/>
          </p:nvCxnSpPr>
          <p:spPr>
            <a:xfrm flipV="1">
              <a:off x="6638323" y="3186243"/>
              <a:ext cx="4037307" cy="17915"/>
            </a:xfrm>
            <a:prstGeom prst="line">
              <a:avLst/>
            </a:prstGeom>
            <a:ln w="28575">
              <a:solidFill>
                <a:srgbClr val="A100FF"/>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8B2161E-9650-ED59-7AF4-1FFEA1314640}"/>
                </a:ext>
              </a:extLst>
            </p:cNvPr>
            <p:cNvGrpSpPr/>
            <p:nvPr/>
          </p:nvGrpSpPr>
          <p:grpSpPr>
            <a:xfrm>
              <a:off x="6049514" y="2902684"/>
              <a:ext cx="4626116" cy="1192944"/>
              <a:chOff x="6049514" y="2897710"/>
              <a:chExt cx="4626116" cy="1192944"/>
            </a:xfrm>
          </p:grpSpPr>
          <p:grpSp>
            <p:nvGrpSpPr>
              <p:cNvPr id="32" name="Group 31">
                <a:extLst>
                  <a:ext uri="{FF2B5EF4-FFF2-40B4-BE49-F238E27FC236}">
                    <a16:creationId xmlns:a16="http://schemas.microsoft.com/office/drawing/2014/main" id="{29C86701-B29B-AC75-431A-9D5FAF75C7E7}"/>
                  </a:ext>
                </a:extLst>
              </p:cNvPr>
              <p:cNvGrpSpPr/>
              <p:nvPr/>
            </p:nvGrpSpPr>
            <p:grpSpPr>
              <a:xfrm>
                <a:off x="6551446" y="2897710"/>
                <a:ext cx="4124184" cy="1192944"/>
                <a:chOff x="6551446" y="2876237"/>
                <a:chExt cx="4124184" cy="1192944"/>
              </a:xfrm>
            </p:grpSpPr>
            <p:sp>
              <p:nvSpPr>
                <p:cNvPr id="29" name="TextBox 28">
                  <a:extLst>
                    <a:ext uri="{FF2B5EF4-FFF2-40B4-BE49-F238E27FC236}">
                      <a16:creationId xmlns:a16="http://schemas.microsoft.com/office/drawing/2014/main" id="{7DD7C4D6-7FA7-5BA2-027D-1D6D19F1DCF0}"/>
                    </a:ext>
                  </a:extLst>
                </p:cNvPr>
                <p:cNvSpPr txBox="1"/>
                <p:nvPr/>
              </p:nvSpPr>
              <p:spPr>
                <a:xfrm>
                  <a:off x="6552098" y="2876237"/>
                  <a:ext cx="3986978" cy="338554"/>
                </a:xfrm>
                <a:prstGeom prst="rect">
                  <a:avLst/>
                </a:prstGeom>
                <a:noFill/>
              </p:spPr>
              <p:txBody>
                <a:bodyPr wrap="square" rtlCol="0">
                  <a:spAutoFit/>
                </a:bodyPr>
                <a:lstStyle/>
                <a:p>
                  <a:r>
                    <a:rPr lang="en-US" sz="1600" b="1" dirty="0"/>
                    <a:t>6. (PARTIALLY) HAND-FREE CONTROL</a:t>
                  </a:r>
                </a:p>
              </p:txBody>
            </p:sp>
            <p:sp>
              <p:nvSpPr>
                <p:cNvPr id="31" name="TextBox 30">
                  <a:extLst>
                    <a:ext uri="{FF2B5EF4-FFF2-40B4-BE49-F238E27FC236}">
                      <a16:creationId xmlns:a16="http://schemas.microsoft.com/office/drawing/2014/main" id="{3C7DD99A-FC0E-628D-B001-E12BE575D7C9}"/>
                    </a:ext>
                  </a:extLst>
                </p:cNvPr>
                <p:cNvSpPr txBox="1"/>
                <p:nvPr/>
              </p:nvSpPr>
              <p:spPr>
                <a:xfrm>
                  <a:off x="6551446" y="3238184"/>
                  <a:ext cx="4124184" cy="830997"/>
                </a:xfrm>
                <a:prstGeom prst="rect">
                  <a:avLst/>
                </a:prstGeom>
                <a:noFill/>
              </p:spPr>
              <p:txBody>
                <a:bodyPr wrap="square">
                  <a:spAutoFit/>
                </a:bodyPr>
                <a:lstStyle/>
                <a:p>
                  <a:r>
                    <a:rPr lang="en-US" sz="1600" dirty="0"/>
                    <a:t>Process is enhanced when user can interact with AR contents hand-free via the use of voice, speech, and gaze control.</a:t>
                  </a:r>
                </a:p>
              </p:txBody>
            </p:sp>
          </p:grpSp>
          <p:grpSp>
            <p:nvGrpSpPr>
              <p:cNvPr id="33" name="Group 32">
                <a:extLst>
                  <a:ext uri="{FF2B5EF4-FFF2-40B4-BE49-F238E27FC236}">
                    <a16:creationId xmlns:a16="http://schemas.microsoft.com/office/drawing/2014/main" id="{A65B1502-7765-493C-A912-F70205CC3EC5}"/>
                  </a:ext>
                </a:extLst>
              </p:cNvPr>
              <p:cNvGrpSpPr>
                <a:grpSpLocks noChangeAspect="1"/>
              </p:cNvGrpSpPr>
              <p:nvPr/>
            </p:nvGrpSpPr>
            <p:grpSpPr>
              <a:xfrm>
                <a:off x="6049514" y="3295684"/>
                <a:ext cx="396000" cy="396996"/>
                <a:chOff x="9051925" y="1698625"/>
                <a:chExt cx="631825" cy="633413"/>
              </a:xfrm>
              <a:solidFill>
                <a:srgbClr val="A100FF"/>
              </a:solidFill>
            </p:grpSpPr>
            <p:sp>
              <p:nvSpPr>
                <p:cNvPr id="34" name="Freeform 71">
                  <a:extLst>
                    <a:ext uri="{FF2B5EF4-FFF2-40B4-BE49-F238E27FC236}">
                      <a16:creationId xmlns:a16="http://schemas.microsoft.com/office/drawing/2014/main" id="{E0CEF47C-84B4-432B-AC4B-71B64F5C6AC2}"/>
                    </a:ext>
                  </a:extLst>
                </p:cNvPr>
                <p:cNvSpPr>
                  <a:spLocks/>
                </p:cNvSpPr>
                <p:nvPr/>
              </p:nvSpPr>
              <p:spPr bwMode="auto">
                <a:xfrm>
                  <a:off x="9275763" y="1698625"/>
                  <a:ext cx="158750" cy="158750"/>
                </a:xfrm>
                <a:custGeom>
                  <a:avLst/>
                  <a:gdLst>
                    <a:gd name="T0" fmla="*/ 3 w 24"/>
                    <a:gd name="T1" fmla="*/ 12 h 24"/>
                    <a:gd name="T2" fmla="*/ 10 w 24"/>
                    <a:gd name="T3" fmla="*/ 6 h 24"/>
                    <a:gd name="T4" fmla="*/ 10 w 24"/>
                    <a:gd name="T5" fmla="*/ 22 h 24"/>
                    <a:gd name="T6" fmla="*/ 12 w 24"/>
                    <a:gd name="T7" fmla="*/ 24 h 24"/>
                    <a:gd name="T8" fmla="*/ 14 w 24"/>
                    <a:gd name="T9" fmla="*/ 22 h 24"/>
                    <a:gd name="T10" fmla="*/ 14 w 24"/>
                    <a:gd name="T11" fmla="*/ 6 h 24"/>
                    <a:gd name="T12" fmla="*/ 21 w 24"/>
                    <a:gd name="T13" fmla="*/ 12 h 24"/>
                    <a:gd name="T14" fmla="*/ 22 w 24"/>
                    <a:gd name="T15" fmla="*/ 12 h 24"/>
                    <a:gd name="T16" fmla="*/ 24 w 24"/>
                    <a:gd name="T17" fmla="*/ 11 h 24"/>
                    <a:gd name="T18" fmla="*/ 23 w 24"/>
                    <a:gd name="T19" fmla="*/ 8 h 24"/>
                    <a:gd name="T20" fmla="*/ 13 w 24"/>
                    <a:gd name="T21" fmla="*/ 0 h 24"/>
                    <a:gd name="T22" fmla="*/ 13 w 24"/>
                    <a:gd name="T23" fmla="*/ 0 h 24"/>
                    <a:gd name="T24" fmla="*/ 12 w 24"/>
                    <a:gd name="T25" fmla="*/ 0 h 24"/>
                    <a:gd name="T26" fmla="*/ 12 w 24"/>
                    <a:gd name="T27" fmla="*/ 0 h 24"/>
                    <a:gd name="T28" fmla="*/ 11 w 24"/>
                    <a:gd name="T29" fmla="*/ 0 h 24"/>
                    <a:gd name="T30" fmla="*/ 11 w 24"/>
                    <a:gd name="T31" fmla="*/ 0 h 24"/>
                    <a:gd name="T32" fmla="*/ 1 w 24"/>
                    <a:gd name="T33" fmla="*/ 8 h 24"/>
                    <a:gd name="T34" fmla="*/ 0 w 24"/>
                    <a:gd name="T35" fmla="*/ 11 h 24"/>
                    <a:gd name="T36" fmla="*/ 3 w 24"/>
                    <a:gd name="T3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3" y="12"/>
                      </a:moveTo>
                      <a:cubicBezTo>
                        <a:pt x="10" y="6"/>
                        <a:pt x="10" y="6"/>
                        <a:pt x="10" y="6"/>
                      </a:cubicBezTo>
                      <a:cubicBezTo>
                        <a:pt x="10" y="22"/>
                        <a:pt x="10" y="22"/>
                        <a:pt x="10" y="22"/>
                      </a:cubicBezTo>
                      <a:cubicBezTo>
                        <a:pt x="10" y="23"/>
                        <a:pt x="11" y="24"/>
                        <a:pt x="12" y="24"/>
                      </a:cubicBezTo>
                      <a:cubicBezTo>
                        <a:pt x="13" y="24"/>
                        <a:pt x="14" y="23"/>
                        <a:pt x="14" y="22"/>
                      </a:cubicBezTo>
                      <a:cubicBezTo>
                        <a:pt x="14" y="6"/>
                        <a:pt x="14" y="6"/>
                        <a:pt x="14" y="6"/>
                      </a:cubicBezTo>
                      <a:cubicBezTo>
                        <a:pt x="21" y="12"/>
                        <a:pt x="21" y="12"/>
                        <a:pt x="21" y="12"/>
                      </a:cubicBezTo>
                      <a:cubicBezTo>
                        <a:pt x="21" y="12"/>
                        <a:pt x="22" y="12"/>
                        <a:pt x="22" y="12"/>
                      </a:cubicBezTo>
                      <a:cubicBezTo>
                        <a:pt x="23" y="12"/>
                        <a:pt x="23" y="12"/>
                        <a:pt x="24" y="11"/>
                      </a:cubicBezTo>
                      <a:cubicBezTo>
                        <a:pt x="24" y="10"/>
                        <a:pt x="24" y="9"/>
                        <a:pt x="23" y="8"/>
                      </a:cubicBezTo>
                      <a:cubicBezTo>
                        <a:pt x="13" y="0"/>
                        <a:pt x="13" y="0"/>
                        <a:pt x="13" y="0"/>
                      </a:cubicBezTo>
                      <a:cubicBezTo>
                        <a:pt x="13" y="0"/>
                        <a:pt x="13" y="0"/>
                        <a:pt x="13" y="0"/>
                      </a:cubicBezTo>
                      <a:cubicBezTo>
                        <a:pt x="13" y="0"/>
                        <a:pt x="12" y="0"/>
                        <a:pt x="12" y="0"/>
                      </a:cubicBezTo>
                      <a:cubicBezTo>
                        <a:pt x="12" y="0"/>
                        <a:pt x="12" y="0"/>
                        <a:pt x="12" y="0"/>
                      </a:cubicBezTo>
                      <a:cubicBezTo>
                        <a:pt x="12" y="0"/>
                        <a:pt x="11" y="0"/>
                        <a:pt x="11" y="0"/>
                      </a:cubicBezTo>
                      <a:cubicBezTo>
                        <a:pt x="11" y="0"/>
                        <a:pt x="11" y="0"/>
                        <a:pt x="11" y="0"/>
                      </a:cubicBezTo>
                      <a:cubicBezTo>
                        <a:pt x="1" y="8"/>
                        <a:pt x="1" y="8"/>
                        <a:pt x="1" y="8"/>
                      </a:cubicBezTo>
                      <a:cubicBezTo>
                        <a:pt x="0" y="9"/>
                        <a:pt x="0" y="10"/>
                        <a:pt x="0" y="11"/>
                      </a:cubicBezTo>
                      <a:cubicBezTo>
                        <a:pt x="1" y="12"/>
                        <a:pt x="2" y="12"/>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35" name="Freeform 72">
                  <a:extLst>
                    <a:ext uri="{FF2B5EF4-FFF2-40B4-BE49-F238E27FC236}">
                      <a16:creationId xmlns:a16="http://schemas.microsoft.com/office/drawing/2014/main" id="{4BED53D8-605A-4B31-9DCC-8378E057081A}"/>
                    </a:ext>
                  </a:extLst>
                </p:cNvPr>
                <p:cNvSpPr>
                  <a:spLocks/>
                </p:cNvSpPr>
                <p:nvPr/>
              </p:nvSpPr>
              <p:spPr bwMode="auto">
                <a:xfrm>
                  <a:off x="9275763" y="2173288"/>
                  <a:ext cx="158750" cy="158750"/>
                </a:xfrm>
                <a:custGeom>
                  <a:avLst/>
                  <a:gdLst>
                    <a:gd name="T0" fmla="*/ 21 w 24"/>
                    <a:gd name="T1" fmla="*/ 12 h 24"/>
                    <a:gd name="T2" fmla="*/ 14 w 24"/>
                    <a:gd name="T3" fmla="*/ 18 h 24"/>
                    <a:gd name="T4" fmla="*/ 14 w 24"/>
                    <a:gd name="T5" fmla="*/ 2 h 24"/>
                    <a:gd name="T6" fmla="*/ 12 w 24"/>
                    <a:gd name="T7" fmla="*/ 0 h 24"/>
                    <a:gd name="T8" fmla="*/ 10 w 24"/>
                    <a:gd name="T9" fmla="*/ 2 h 24"/>
                    <a:gd name="T10" fmla="*/ 10 w 24"/>
                    <a:gd name="T11" fmla="*/ 18 h 24"/>
                    <a:gd name="T12" fmla="*/ 3 w 24"/>
                    <a:gd name="T13" fmla="*/ 12 h 24"/>
                    <a:gd name="T14" fmla="*/ 0 w 24"/>
                    <a:gd name="T15" fmla="*/ 13 h 24"/>
                    <a:gd name="T16" fmla="*/ 1 w 24"/>
                    <a:gd name="T17" fmla="*/ 16 h 24"/>
                    <a:gd name="T18" fmla="*/ 11 w 24"/>
                    <a:gd name="T19" fmla="*/ 24 h 24"/>
                    <a:gd name="T20" fmla="*/ 11 w 24"/>
                    <a:gd name="T21" fmla="*/ 24 h 24"/>
                    <a:gd name="T22" fmla="*/ 12 w 24"/>
                    <a:gd name="T23" fmla="*/ 24 h 24"/>
                    <a:gd name="T24" fmla="*/ 13 w 24"/>
                    <a:gd name="T25" fmla="*/ 24 h 24"/>
                    <a:gd name="T26" fmla="*/ 13 w 24"/>
                    <a:gd name="T27" fmla="*/ 24 h 24"/>
                    <a:gd name="T28" fmla="*/ 23 w 24"/>
                    <a:gd name="T29" fmla="*/ 16 h 24"/>
                    <a:gd name="T30" fmla="*/ 24 w 24"/>
                    <a:gd name="T31" fmla="*/ 13 h 24"/>
                    <a:gd name="T32" fmla="*/ 21 w 24"/>
                    <a:gd name="T3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21" y="12"/>
                      </a:moveTo>
                      <a:cubicBezTo>
                        <a:pt x="14" y="18"/>
                        <a:pt x="14" y="18"/>
                        <a:pt x="14" y="18"/>
                      </a:cubicBezTo>
                      <a:cubicBezTo>
                        <a:pt x="14" y="2"/>
                        <a:pt x="14" y="2"/>
                        <a:pt x="14" y="2"/>
                      </a:cubicBezTo>
                      <a:cubicBezTo>
                        <a:pt x="14" y="1"/>
                        <a:pt x="13" y="0"/>
                        <a:pt x="12" y="0"/>
                      </a:cubicBezTo>
                      <a:cubicBezTo>
                        <a:pt x="11" y="0"/>
                        <a:pt x="10" y="1"/>
                        <a:pt x="10" y="2"/>
                      </a:cubicBezTo>
                      <a:cubicBezTo>
                        <a:pt x="10" y="18"/>
                        <a:pt x="10" y="18"/>
                        <a:pt x="10" y="18"/>
                      </a:cubicBezTo>
                      <a:cubicBezTo>
                        <a:pt x="3" y="12"/>
                        <a:pt x="3" y="12"/>
                        <a:pt x="3" y="12"/>
                      </a:cubicBezTo>
                      <a:cubicBezTo>
                        <a:pt x="2" y="12"/>
                        <a:pt x="1" y="12"/>
                        <a:pt x="0" y="13"/>
                      </a:cubicBezTo>
                      <a:cubicBezTo>
                        <a:pt x="0" y="14"/>
                        <a:pt x="0" y="15"/>
                        <a:pt x="1" y="16"/>
                      </a:cubicBezTo>
                      <a:cubicBezTo>
                        <a:pt x="11" y="24"/>
                        <a:pt x="11" y="24"/>
                        <a:pt x="11" y="24"/>
                      </a:cubicBezTo>
                      <a:cubicBezTo>
                        <a:pt x="11" y="24"/>
                        <a:pt x="11" y="24"/>
                        <a:pt x="11" y="24"/>
                      </a:cubicBezTo>
                      <a:cubicBezTo>
                        <a:pt x="11" y="24"/>
                        <a:pt x="12" y="24"/>
                        <a:pt x="12" y="24"/>
                      </a:cubicBezTo>
                      <a:cubicBezTo>
                        <a:pt x="12" y="24"/>
                        <a:pt x="13" y="24"/>
                        <a:pt x="13" y="24"/>
                      </a:cubicBezTo>
                      <a:cubicBezTo>
                        <a:pt x="13" y="24"/>
                        <a:pt x="13" y="24"/>
                        <a:pt x="13" y="24"/>
                      </a:cubicBezTo>
                      <a:cubicBezTo>
                        <a:pt x="23" y="16"/>
                        <a:pt x="23" y="16"/>
                        <a:pt x="23" y="16"/>
                      </a:cubicBezTo>
                      <a:cubicBezTo>
                        <a:pt x="24" y="15"/>
                        <a:pt x="24" y="14"/>
                        <a:pt x="24" y="13"/>
                      </a:cubicBezTo>
                      <a:cubicBezTo>
                        <a:pt x="23" y="12"/>
                        <a:pt x="22" y="12"/>
                        <a:pt x="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36" name="Freeform 73">
                  <a:extLst>
                    <a:ext uri="{FF2B5EF4-FFF2-40B4-BE49-F238E27FC236}">
                      <a16:creationId xmlns:a16="http://schemas.microsoft.com/office/drawing/2014/main" id="{5029B153-258D-4DD9-9471-E676E8B724C6}"/>
                    </a:ext>
                  </a:extLst>
                </p:cNvPr>
                <p:cNvSpPr>
                  <a:spLocks/>
                </p:cNvSpPr>
                <p:nvPr/>
              </p:nvSpPr>
              <p:spPr bwMode="auto">
                <a:xfrm>
                  <a:off x="9051925" y="1922463"/>
                  <a:ext cx="158750" cy="158750"/>
                </a:xfrm>
                <a:custGeom>
                  <a:avLst/>
                  <a:gdLst>
                    <a:gd name="T0" fmla="*/ 22 w 24"/>
                    <a:gd name="T1" fmla="*/ 10 h 24"/>
                    <a:gd name="T2" fmla="*/ 6 w 24"/>
                    <a:gd name="T3" fmla="*/ 10 h 24"/>
                    <a:gd name="T4" fmla="*/ 12 w 24"/>
                    <a:gd name="T5" fmla="*/ 3 h 24"/>
                    <a:gd name="T6" fmla="*/ 11 w 24"/>
                    <a:gd name="T7" fmla="*/ 0 h 24"/>
                    <a:gd name="T8" fmla="*/ 8 w 24"/>
                    <a:gd name="T9" fmla="*/ 1 h 24"/>
                    <a:gd name="T10" fmla="*/ 0 w 24"/>
                    <a:gd name="T11" fmla="*/ 11 h 24"/>
                    <a:gd name="T12" fmla="*/ 0 w 24"/>
                    <a:gd name="T13" fmla="*/ 11 h 24"/>
                    <a:gd name="T14" fmla="*/ 0 w 24"/>
                    <a:gd name="T15" fmla="*/ 12 h 24"/>
                    <a:gd name="T16" fmla="*/ 0 w 24"/>
                    <a:gd name="T17" fmla="*/ 12 h 24"/>
                    <a:gd name="T18" fmla="*/ 0 w 24"/>
                    <a:gd name="T19" fmla="*/ 13 h 24"/>
                    <a:gd name="T20" fmla="*/ 0 w 24"/>
                    <a:gd name="T21" fmla="*/ 13 h 24"/>
                    <a:gd name="T22" fmla="*/ 8 w 24"/>
                    <a:gd name="T23" fmla="*/ 23 h 24"/>
                    <a:gd name="T24" fmla="*/ 10 w 24"/>
                    <a:gd name="T25" fmla="*/ 24 h 24"/>
                    <a:gd name="T26" fmla="*/ 11 w 24"/>
                    <a:gd name="T27" fmla="*/ 24 h 24"/>
                    <a:gd name="T28" fmla="*/ 12 w 24"/>
                    <a:gd name="T29" fmla="*/ 21 h 24"/>
                    <a:gd name="T30" fmla="*/ 6 w 24"/>
                    <a:gd name="T31" fmla="*/ 14 h 24"/>
                    <a:gd name="T32" fmla="*/ 22 w 24"/>
                    <a:gd name="T33" fmla="*/ 14 h 24"/>
                    <a:gd name="T34" fmla="*/ 24 w 24"/>
                    <a:gd name="T35" fmla="*/ 12 h 24"/>
                    <a:gd name="T36" fmla="*/ 22 w 24"/>
                    <a:gd name="T3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22" y="10"/>
                      </a:moveTo>
                      <a:cubicBezTo>
                        <a:pt x="6" y="10"/>
                        <a:pt x="6" y="10"/>
                        <a:pt x="6" y="10"/>
                      </a:cubicBezTo>
                      <a:cubicBezTo>
                        <a:pt x="12" y="3"/>
                        <a:pt x="12" y="3"/>
                        <a:pt x="12" y="3"/>
                      </a:cubicBezTo>
                      <a:cubicBezTo>
                        <a:pt x="12" y="2"/>
                        <a:pt x="12" y="1"/>
                        <a:pt x="11" y="0"/>
                      </a:cubicBezTo>
                      <a:cubicBezTo>
                        <a:pt x="10" y="0"/>
                        <a:pt x="9" y="0"/>
                        <a:pt x="8" y="1"/>
                      </a:cubicBezTo>
                      <a:cubicBezTo>
                        <a:pt x="0" y="11"/>
                        <a:pt x="0" y="11"/>
                        <a:pt x="0" y="11"/>
                      </a:cubicBezTo>
                      <a:cubicBezTo>
                        <a:pt x="0" y="11"/>
                        <a:pt x="0" y="11"/>
                        <a:pt x="0" y="11"/>
                      </a:cubicBezTo>
                      <a:cubicBezTo>
                        <a:pt x="0" y="11"/>
                        <a:pt x="0" y="12"/>
                        <a:pt x="0" y="12"/>
                      </a:cubicBezTo>
                      <a:cubicBezTo>
                        <a:pt x="0" y="12"/>
                        <a:pt x="0" y="12"/>
                        <a:pt x="0" y="12"/>
                      </a:cubicBezTo>
                      <a:cubicBezTo>
                        <a:pt x="0" y="12"/>
                        <a:pt x="0" y="13"/>
                        <a:pt x="0" y="13"/>
                      </a:cubicBezTo>
                      <a:cubicBezTo>
                        <a:pt x="0" y="13"/>
                        <a:pt x="0" y="13"/>
                        <a:pt x="0" y="13"/>
                      </a:cubicBezTo>
                      <a:cubicBezTo>
                        <a:pt x="8" y="23"/>
                        <a:pt x="8" y="23"/>
                        <a:pt x="8" y="23"/>
                      </a:cubicBezTo>
                      <a:cubicBezTo>
                        <a:pt x="9" y="24"/>
                        <a:pt x="9" y="24"/>
                        <a:pt x="10" y="24"/>
                      </a:cubicBezTo>
                      <a:cubicBezTo>
                        <a:pt x="10" y="24"/>
                        <a:pt x="11" y="24"/>
                        <a:pt x="11" y="24"/>
                      </a:cubicBezTo>
                      <a:cubicBezTo>
                        <a:pt x="12" y="23"/>
                        <a:pt x="12" y="22"/>
                        <a:pt x="12" y="21"/>
                      </a:cubicBezTo>
                      <a:cubicBezTo>
                        <a:pt x="6" y="14"/>
                        <a:pt x="6" y="14"/>
                        <a:pt x="6" y="14"/>
                      </a:cubicBezTo>
                      <a:cubicBezTo>
                        <a:pt x="22" y="14"/>
                        <a:pt x="22" y="14"/>
                        <a:pt x="22" y="14"/>
                      </a:cubicBezTo>
                      <a:cubicBezTo>
                        <a:pt x="23" y="14"/>
                        <a:pt x="24" y="13"/>
                        <a:pt x="24" y="12"/>
                      </a:cubicBezTo>
                      <a:cubicBezTo>
                        <a:pt x="24" y="11"/>
                        <a:pt x="23"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37" name="Freeform 74">
                  <a:extLst>
                    <a:ext uri="{FF2B5EF4-FFF2-40B4-BE49-F238E27FC236}">
                      <a16:creationId xmlns:a16="http://schemas.microsoft.com/office/drawing/2014/main" id="{28D9CEBB-9797-482C-9D17-C2E37A47492F}"/>
                    </a:ext>
                  </a:extLst>
                </p:cNvPr>
                <p:cNvSpPr>
                  <a:spLocks/>
                </p:cNvSpPr>
                <p:nvPr/>
              </p:nvSpPr>
              <p:spPr bwMode="auto">
                <a:xfrm>
                  <a:off x="9526588" y="1922463"/>
                  <a:ext cx="157162" cy="158750"/>
                </a:xfrm>
                <a:custGeom>
                  <a:avLst/>
                  <a:gdLst>
                    <a:gd name="T0" fmla="*/ 24 w 24"/>
                    <a:gd name="T1" fmla="*/ 12 h 24"/>
                    <a:gd name="T2" fmla="*/ 24 w 24"/>
                    <a:gd name="T3" fmla="*/ 12 h 24"/>
                    <a:gd name="T4" fmla="*/ 24 w 24"/>
                    <a:gd name="T5" fmla="*/ 11 h 24"/>
                    <a:gd name="T6" fmla="*/ 24 w 24"/>
                    <a:gd name="T7" fmla="*/ 11 h 24"/>
                    <a:gd name="T8" fmla="*/ 16 w 24"/>
                    <a:gd name="T9" fmla="*/ 1 h 24"/>
                    <a:gd name="T10" fmla="*/ 13 w 24"/>
                    <a:gd name="T11" fmla="*/ 0 h 24"/>
                    <a:gd name="T12" fmla="*/ 12 w 24"/>
                    <a:gd name="T13" fmla="*/ 3 h 24"/>
                    <a:gd name="T14" fmla="*/ 18 w 24"/>
                    <a:gd name="T15" fmla="*/ 10 h 24"/>
                    <a:gd name="T16" fmla="*/ 2 w 24"/>
                    <a:gd name="T17" fmla="*/ 10 h 24"/>
                    <a:gd name="T18" fmla="*/ 0 w 24"/>
                    <a:gd name="T19" fmla="*/ 12 h 24"/>
                    <a:gd name="T20" fmla="*/ 2 w 24"/>
                    <a:gd name="T21" fmla="*/ 14 h 24"/>
                    <a:gd name="T22" fmla="*/ 18 w 24"/>
                    <a:gd name="T23" fmla="*/ 14 h 24"/>
                    <a:gd name="T24" fmla="*/ 12 w 24"/>
                    <a:gd name="T25" fmla="*/ 21 h 24"/>
                    <a:gd name="T26" fmla="*/ 13 w 24"/>
                    <a:gd name="T27" fmla="*/ 24 h 24"/>
                    <a:gd name="T28" fmla="*/ 14 w 24"/>
                    <a:gd name="T29" fmla="*/ 24 h 24"/>
                    <a:gd name="T30" fmla="*/ 16 w 24"/>
                    <a:gd name="T31" fmla="*/ 23 h 24"/>
                    <a:gd name="T32" fmla="*/ 24 w 24"/>
                    <a:gd name="T33" fmla="*/ 13 h 24"/>
                    <a:gd name="T34" fmla="*/ 24 w 24"/>
                    <a:gd name="T35" fmla="*/ 13 h 24"/>
                    <a:gd name="T36" fmla="*/ 24 w 24"/>
                    <a:gd name="T3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24" y="12"/>
                      </a:moveTo>
                      <a:cubicBezTo>
                        <a:pt x="24" y="12"/>
                        <a:pt x="24" y="12"/>
                        <a:pt x="24" y="12"/>
                      </a:cubicBezTo>
                      <a:cubicBezTo>
                        <a:pt x="24" y="12"/>
                        <a:pt x="24" y="11"/>
                        <a:pt x="24" y="11"/>
                      </a:cubicBezTo>
                      <a:cubicBezTo>
                        <a:pt x="24" y="11"/>
                        <a:pt x="24" y="11"/>
                        <a:pt x="24" y="11"/>
                      </a:cubicBezTo>
                      <a:cubicBezTo>
                        <a:pt x="16" y="1"/>
                        <a:pt x="16" y="1"/>
                        <a:pt x="16" y="1"/>
                      </a:cubicBezTo>
                      <a:cubicBezTo>
                        <a:pt x="15" y="0"/>
                        <a:pt x="14" y="0"/>
                        <a:pt x="13" y="0"/>
                      </a:cubicBezTo>
                      <a:cubicBezTo>
                        <a:pt x="12" y="1"/>
                        <a:pt x="12" y="2"/>
                        <a:pt x="12" y="3"/>
                      </a:cubicBezTo>
                      <a:cubicBezTo>
                        <a:pt x="18" y="10"/>
                        <a:pt x="18" y="10"/>
                        <a:pt x="18" y="10"/>
                      </a:cubicBezTo>
                      <a:cubicBezTo>
                        <a:pt x="2" y="10"/>
                        <a:pt x="2" y="10"/>
                        <a:pt x="2" y="10"/>
                      </a:cubicBezTo>
                      <a:cubicBezTo>
                        <a:pt x="1" y="10"/>
                        <a:pt x="0" y="11"/>
                        <a:pt x="0" y="12"/>
                      </a:cubicBezTo>
                      <a:cubicBezTo>
                        <a:pt x="0" y="13"/>
                        <a:pt x="1" y="14"/>
                        <a:pt x="2" y="14"/>
                      </a:cubicBezTo>
                      <a:cubicBezTo>
                        <a:pt x="18" y="14"/>
                        <a:pt x="18" y="14"/>
                        <a:pt x="18" y="14"/>
                      </a:cubicBezTo>
                      <a:cubicBezTo>
                        <a:pt x="12" y="21"/>
                        <a:pt x="12" y="21"/>
                        <a:pt x="12" y="21"/>
                      </a:cubicBezTo>
                      <a:cubicBezTo>
                        <a:pt x="12" y="22"/>
                        <a:pt x="12" y="23"/>
                        <a:pt x="13" y="24"/>
                      </a:cubicBezTo>
                      <a:cubicBezTo>
                        <a:pt x="13" y="24"/>
                        <a:pt x="14" y="24"/>
                        <a:pt x="14" y="24"/>
                      </a:cubicBezTo>
                      <a:cubicBezTo>
                        <a:pt x="15" y="24"/>
                        <a:pt x="15" y="24"/>
                        <a:pt x="16" y="23"/>
                      </a:cubicBezTo>
                      <a:cubicBezTo>
                        <a:pt x="24" y="13"/>
                        <a:pt x="24" y="13"/>
                        <a:pt x="24" y="13"/>
                      </a:cubicBezTo>
                      <a:cubicBezTo>
                        <a:pt x="24" y="13"/>
                        <a:pt x="24" y="13"/>
                        <a:pt x="24" y="13"/>
                      </a:cubicBezTo>
                      <a:cubicBezTo>
                        <a:pt x="24" y="13"/>
                        <a:pt x="24"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46" name="Freeform 75">
                  <a:extLst>
                    <a:ext uri="{FF2B5EF4-FFF2-40B4-BE49-F238E27FC236}">
                      <a16:creationId xmlns:a16="http://schemas.microsoft.com/office/drawing/2014/main" id="{8820B73E-FE61-4739-9853-0E36E4935448}"/>
                    </a:ext>
                  </a:extLst>
                </p:cNvPr>
                <p:cNvSpPr>
                  <a:spLocks noEditPoints="1"/>
                </p:cNvSpPr>
                <p:nvPr/>
              </p:nvSpPr>
              <p:spPr bwMode="auto">
                <a:xfrm>
                  <a:off x="9242425" y="1882775"/>
                  <a:ext cx="263525" cy="265112"/>
                </a:xfrm>
                <a:custGeom>
                  <a:avLst/>
                  <a:gdLst>
                    <a:gd name="T0" fmla="*/ 27 w 40"/>
                    <a:gd name="T1" fmla="*/ 14 h 40"/>
                    <a:gd name="T2" fmla="*/ 23 w 40"/>
                    <a:gd name="T3" fmla="*/ 13 h 40"/>
                    <a:gd name="T4" fmla="*/ 23 w 40"/>
                    <a:gd name="T5" fmla="*/ 6 h 40"/>
                    <a:gd name="T6" fmla="*/ 17 w 40"/>
                    <a:gd name="T7" fmla="*/ 0 h 40"/>
                    <a:gd name="T8" fmla="*/ 11 w 40"/>
                    <a:gd name="T9" fmla="*/ 6 h 40"/>
                    <a:gd name="T10" fmla="*/ 11 w 40"/>
                    <a:gd name="T11" fmla="*/ 18 h 40"/>
                    <a:gd name="T12" fmla="*/ 4 w 40"/>
                    <a:gd name="T13" fmla="*/ 18 h 40"/>
                    <a:gd name="T14" fmla="*/ 3 w 40"/>
                    <a:gd name="T15" fmla="*/ 27 h 40"/>
                    <a:gd name="T16" fmla="*/ 11 w 40"/>
                    <a:gd name="T17" fmla="*/ 39 h 40"/>
                    <a:gd name="T18" fmla="*/ 12 w 40"/>
                    <a:gd name="T19" fmla="*/ 40 h 40"/>
                    <a:gd name="T20" fmla="*/ 33 w 40"/>
                    <a:gd name="T21" fmla="*/ 40 h 40"/>
                    <a:gd name="T22" fmla="*/ 35 w 40"/>
                    <a:gd name="T23" fmla="*/ 38 h 40"/>
                    <a:gd name="T24" fmla="*/ 36 w 40"/>
                    <a:gd name="T25" fmla="*/ 37 h 40"/>
                    <a:gd name="T26" fmla="*/ 39 w 40"/>
                    <a:gd name="T27" fmla="*/ 25 h 40"/>
                    <a:gd name="T28" fmla="*/ 27 w 40"/>
                    <a:gd name="T29" fmla="*/ 14 h 40"/>
                    <a:gd name="T30" fmla="*/ 35 w 40"/>
                    <a:gd name="T31" fmla="*/ 24 h 40"/>
                    <a:gd name="T32" fmla="*/ 32 w 40"/>
                    <a:gd name="T33" fmla="*/ 36 h 40"/>
                    <a:gd name="T34" fmla="*/ 14 w 40"/>
                    <a:gd name="T35" fmla="*/ 36 h 40"/>
                    <a:gd name="T36" fmla="*/ 7 w 40"/>
                    <a:gd name="T37" fmla="*/ 25 h 40"/>
                    <a:gd name="T38" fmla="*/ 6 w 40"/>
                    <a:gd name="T39" fmla="*/ 21 h 40"/>
                    <a:gd name="T40" fmla="*/ 11 w 40"/>
                    <a:gd name="T41" fmla="*/ 23 h 40"/>
                    <a:gd name="T42" fmla="*/ 14 w 40"/>
                    <a:gd name="T43" fmla="*/ 24 h 40"/>
                    <a:gd name="T44" fmla="*/ 15 w 40"/>
                    <a:gd name="T45" fmla="*/ 22 h 40"/>
                    <a:gd name="T46" fmla="*/ 15 w 40"/>
                    <a:gd name="T47" fmla="*/ 6 h 40"/>
                    <a:gd name="T48" fmla="*/ 17 w 40"/>
                    <a:gd name="T49" fmla="*/ 4 h 40"/>
                    <a:gd name="T50" fmla="*/ 19 w 40"/>
                    <a:gd name="T51" fmla="*/ 6 h 40"/>
                    <a:gd name="T52" fmla="*/ 19 w 40"/>
                    <a:gd name="T53" fmla="*/ 14 h 40"/>
                    <a:gd name="T54" fmla="*/ 20 w 40"/>
                    <a:gd name="T55" fmla="*/ 16 h 40"/>
                    <a:gd name="T56" fmla="*/ 26 w 40"/>
                    <a:gd name="T57" fmla="*/ 18 h 40"/>
                    <a:gd name="T58" fmla="*/ 35 w 40"/>
                    <a:gd name="T59"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40">
                      <a:moveTo>
                        <a:pt x="27" y="14"/>
                      </a:moveTo>
                      <a:cubicBezTo>
                        <a:pt x="26" y="14"/>
                        <a:pt x="24" y="13"/>
                        <a:pt x="23" y="13"/>
                      </a:cubicBezTo>
                      <a:cubicBezTo>
                        <a:pt x="23" y="6"/>
                        <a:pt x="23" y="6"/>
                        <a:pt x="23" y="6"/>
                      </a:cubicBezTo>
                      <a:cubicBezTo>
                        <a:pt x="23" y="3"/>
                        <a:pt x="20" y="0"/>
                        <a:pt x="17" y="0"/>
                      </a:cubicBezTo>
                      <a:cubicBezTo>
                        <a:pt x="14" y="0"/>
                        <a:pt x="11" y="3"/>
                        <a:pt x="11" y="6"/>
                      </a:cubicBezTo>
                      <a:cubicBezTo>
                        <a:pt x="11" y="18"/>
                        <a:pt x="11" y="18"/>
                        <a:pt x="11" y="18"/>
                      </a:cubicBezTo>
                      <a:cubicBezTo>
                        <a:pt x="9" y="16"/>
                        <a:pt x="6" y="16"/>
                        <a:pt x="4" y="18"/>
                      </a:cubicBezTo>
                      <a:cubicBezTo>
                        <a:pt x="2" y="19"/>
                        <a:pt x="0" y="22"/>
                        <a:pt x="3" y="27"/>
                      </a:cubicBezTo>
                      <a:cubicBezTo>
                        <a:pt x="11" y="39"/>
                        <a:pt x="11" y="39"/>
                        <a:pt x="11" y="39"/>
                      </a:cubicBezTo>
                      <a:cubicBezTo>
                        <a:pt x="11" y="40"/>
                        <a:pt x="12" y="40"/>
                        <a:pt x="12" y="40"/>
                      </a:cubicBezTo>
                      <a:cubicBezTo>
                        <a:pt x="33" y="40"/>
                        <a:pt x="33" y="40"/>
                        <a:pt x="33" y="40"/>
                      </a:cubicBezTo>
                      <a:cubicBezTo>
                        <a:pt x="34" y="40"/>
                        <a:pt x="35" y="39"/>
                        <a:pt x="35" y="38"/>
                      </a:cubicBezTo>
                      <a:cubicBezTo>
                        <a:pt x="36" y="37"/>
                        <a:pt x="36" y="37"/>
                        <a:pt x="36" y="37"/>
                      </a:cubicBezTo>
                      <a:cubicBezTo>
                        <a:pt x="37" y="33"/>
                        <a:pt x="38" y="27"/>
                        <a:pt x="39" y="25"/>
                      </a:cubicBezTo>
                      <a:cubicBezTo>
                        <a:pt x="40" y="19"/>
                        <a:pt x="35" y="17"/>
                        <a:pt x="27" y="14"/>
                      </a:cubicBezTo>
                      <a:close/>
                      <a:moveTo>
                        <a:pt x="35" y="24"/>
                      </a:moveTo>
                      <a:cubicBezTo>
                        <a:pt x="35" y="26"/>
                        <a:pt x="33" y="33"/>
                        <a:pt x="32" y="36"/>
                      </a:cubicBezTo>
                      <a:cubicBezTo>
                        <a:pt x="14" y="36"/>
                        <a:pt x="14" y="36"/>
                        <a:pt x="14" y="36"/>
                      </a:cubicBezTo>
                      <a:cubicBezTo>
                        <a:pt x="7" y="25"/>
                        <a:pt x="7" y="25"/>
                        <a:pt x="7" y="25"/>
                      </a:cubicBezTo>
                      <a:cubicBezTo>
                        <a:pt x="6" y="23"/>
                        <a:pt x="5" y="22"/>
                        <a:pt x="6" y="21"/>
                      </a:cubicBezTo>
                      <a:cubicBezTo>
                        <a:pt x="7" y="20"/>
                        <a:pt x="10" y="21"/>
                        <a:pt x="11" y="23"/>
                      </a:cubicBezTo>
                      <a:cubicBezTo>
                        <a:pt x="12" y="24"/>
                        <a:pt x="13" y="24"/>
                        <a:pt x="14" y="24"/>
                      </a:cubicBezTo>
                      <a:cubicBezTo>
                        <a:pt x="14" y="24"/>
                        <a:pt x="15" y="23"/>
                        <a:pt x="15" y="22"/>
                      </a:cubicBezTo>
                      <a:cubicBezTo>
                        <a:pt x="15" y="6"/>
                        <a:pt x="15" y="6"/>
                        <a:pt x="15" y="6"/>
                      </a:cubicBezTo>
                      <a:cubicBezTo>
                        <a:pt x="15" y="5"/>
                        <a:pt x="16" y="4"/>
                        <a:pt x="17" y="4"/>
                      </a:cubicBezTo>
                      <a:cubicBezTo>
                        <a:pt x="18" y="4"/>
                        <a:pt x="19" y="5"/>
                        <a:pt x="19" y="6"/>
                      </a:cubicBezTo>
                      <a:cubicBezTo>
                        <a:pt x="19" y="14"/>
                        <a:pt x="19" y="14"/>
                        <a:pt x="19" y="14"/>
                      </a:cubicBezTo>
                      <a:cubicBezTo>
                        <a:pt x="19" y="15"/>
                        <a:pt x="20" y="15"/>
                        <a:pt x="20" y="16"/>
                      </a:cubicBezTo>
                      <a:cubicBezTo>
                        <a:pt x="22" y="17"/>
                        <a:pt x="24" y="17"/>
                        <a:pt x="26" y="18"/>
                      </a:cubicBezTo>
                      <a:cubicBezTo>
                        <a:pt x="34" y="21"/>
                        <a:pt x="36" y="22"/>
                        <a:pt x="3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grpSp>
      </p:grpSp>
      <p:sp>
        <p:nvSpPr>
          <p:cNvPr id="59" name="TextBox 58">
            <a:extLst>
              <a:ext uri="{FF2B5EF4-FFF2-40B4-BE49-F238E27FC236}">
                <a16:creationId xmlns:a16="http://schemas.microsoft.com/office/drawing/2014/main" id="{1CAD88FB-20A4-7025-9262-7705DFE8A543}"/>
              </a:ext>
            </a:extLst>
          </p:cNvPr>
          <p:cNvSpPr txBox="1"/>
          <p:nvPr/>
        </p:nvSpPr>
        <p:spPr>
          <a:xfrm>
            <a:off x="228759" y="380199"/>
            <a:ext cx="9810827" cy="769441"/>
          </a:xfrm>
          <a:prstGeom prst="rect">
            <a:avLst/>
          </a:prstGeom>
          <a:noFill/>
        </p:spPr>
        <p:txBody>
          <a:bodyPr wrap="none" rtlCol="0">
            <a:spAutoFit/>
          </a:bodyPr>
          <a:lstStyle/>
          <a:p>
            <a:r>
              <a:rPr lang="en-US" sz="2800" b="1" dirty="0">
                <a:solidFill>
                  <a:srgbClr val="A100FF"/>
                </a:solidFill>
              </a:rPr>
              <a:t>Design: Process Suitability for AR</a:t>
            </a:r>
          </a:p>
          <a:p>
            <a:r>
              <a:rPr lang="en-US" sz="1600" i="1" dirty="0"/>
              <a:t>Below are characteristics which make a process an ideal candidate for AR as synthesized from 82 use cases reviewed.</a:t>
            </a:r>
          </a:p>
        </p:txBody>
      </p:sp>
      <p:grpSp>
        <p:nvGrpSpPr>
          <p:cNvPr id="58" name="Group 57">
            <a:extLst>
              <a:ext uri="{FF2B5EF4-FFF2-40B4-BE49-F238E27FC236}">
                <a16:creationId xmlns:a16="http://schemas.microsoft.com/office/drawing/2014/main" id="{B57055F4-C68A-9758-92E0-B70D4D8DC8DB}"/>
              </a:ext>
            </a:extLst>
          </p:cNvPr>
          <p:cNvGrpSpPr/>
          <p:nvPr/>
        </p:nvGrpSpPr>
        <p:grpSpPr>
          <a:xfrm>
            <a:off x="190994" y="6372189"/>
            <a:ext cx="4318916" cy="422633"/>
            <a:chOff x="7692723" y="680485"/>
            <a:chExt cx="4318916" cy="422633"/>
          </a:xfrm>
        </p:grpSpPr>
        <p:sp>
          <p:nvSpPr>
            <p:cNvPr id="65" name="Rectangle 64">
              <a:extLst>
                <a:ext uri="{FF2B5EF4-FFF2-40B4-BE49-F238E27FC236}">
                  <a16:creationId xmlns:a16="http://schemas.microsoft.com/office/drawing/2014/main" id="{453BF7B7-891D-8D74-374F-23162A65CA3B}"/>
                </a:ext>
              </a:extLst>
            </p:cNvPr>
            <p:cNvSpPr/>
            <p:nvPr/>
          </p:nvSpPr>
          <p:spPr>
            <a:xfrm>
              <a:off x="8697433" y="680485"/>
              <a:ext cx="3314206"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3BDC261A-6BC2-6312-9EBC-38EEBAEC41A7}"/>
                </a:ext>
              </a:extLst>
            </p:cNvPr>
            <p:cNvGrpSpPr/>
            <p:nvPr/>
          </p:nvGrpSpPr>
          <p:grpSpPr>
            <a:xfrm>
              <a:off x="8771860" y="731651"/>
              <a:ext cx="3180903" cy="320300"/>
              <a:chOff x="8771860" y="821796"/>
              <a:chExt cx="3180903" cy="320300"/>
            </a:xfrm>
          </p:grpSpPr>
          <p:sp>
            <p:nvSpPr>
              <p:cNvPr id="68" name="Rectangle 67">
                <a:extLst>
                  <a:ext uri="{FF2B5EF4-FFF2-40B4-BE49-F238E27FC236}">
                    <a16:creationId xmlns:a16="http://schemas.microsoft.com/office/drawing/2014/main" id="{DA3F28F0-FF16-4973-42BD-B5CB58E24195}"/>
                  </a:ext>
                </a:extLst>
              </p:cNvPr>
              <p:cNvSpPr/>
              <p:nvPr/>
            </p:nvSpPr>
            <p:spPr>
              <a:xfrm>
                <a:off x="8771860"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Process suitability for AR</a:t>
                </a:r>
              </a:p>
            </p:txBody>
          </p:sp>
          <p:sp>
            <p:nvSpPr>
              <p:cNvPr id="69" name="Rectangle 68">
                <a:extLst>
                  <a:ext uri="{FF2B5EF4-FFF2-40B4-BE49-F238E27FC236}">
                    <a16:creationId xmlns:a16="http://schemas.microsoft.com/office/drawing/2014/main" id="{2762821F-D668-544E-3B4C-C65239F1F11D}"/>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71" name="Rectangle 70">
                <a:extLst>
                  <a:ext uri="{FF2B5EF4-FFF2-40B4-BE49-F238E27FC236}">
                    <a16:creationId xmlns:a16="http://schemas.microsoft.com/office/drawing/2014/main" id="{343371F7-1E07-15D3-F75C-43E9E1ADEE95}"/>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67" name="TextBox 66">
              <a:extLst>
                <a:ext uri="{FF2B5EF4-FFF2-40B4-BE49-F238E27FC236}">
                  <a16:creationId xmlns:a16="http://schemas.microsoft.com/office/drawing/2014/main" id="{BA6C7B14-1F6D-0045-74E1-9F5BD2DDB526}"/>
                </a:ext>
              </a:extLst>
            </p:cNvPr>
            <p:cNvSpPr txBox="1"/>
            <p:nvPr/>
          </p:nvSpPr>
          <p:spPr>
            <a:xfrm>
              <a:off x="7692723" y="735051"/>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286514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6"/>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7"/>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39" name="Group 38">
            <a:extLst>
              <a:ext uri="{FF2B5EF4-FFF2-40B4-BE49-F238E27FC236}">
                <a16:creationId xmlns:a16="http://schemas.microsoft.com/office/drawing/2014/main" id="{482C7CB7-6E6E-6968-1827-62BF7795EEE2}"/>
              </a:ext>
            </a:extLst>
          </p:cNvPr>
          <p:cNvGrpSpPr/>
          <p:nvPr/>
        </p:nvGrpSpPr>
        <p:grpSpPr>
          <a:xfrm>
            <a:off x="9156341" y="4196335"/>
            <a:ext cx="2700727" cy="1279140"/>
            <a:chOff x="9105365" y="4694016"/>
            <a:chExt cx="2700727" cy="1279140"/>
          </a:xfrm>
        </p:grpSpPr>
        <p:grpSp>
          <p:nvGrpSpPr>
            <p:cNvPr id="47" name="Group 46">
              <a:extLst>
                <a:ext uri="{FF2B5EF4-FFF2-40B4-BE49-F238E27FC236}">
                  <a16:creationId xmlns:a16="http://schemas.microsoft.com/office/drawing/2014/main" id="{97C3B605-D2F9-A2C0-B069-78EB6D6383C7}"/>
                </a:ext>
              </a:extLst>
            </p:cNvPr>
            <p:cNvGrpSpPr/>
            <p:nvPr/>
          </p:nvGrpSpPr>
          <p:grpSpPr>
            <a:xfrm>
              <a:off x="9105365" y="4830874"/>
              <a:ext cx="2700727" cy="1142282"/>
              <a:chOff x="9300282" y="3364627"/>
              <a:chExt cx="2700727" cy="1142282"/>
            </a:xfrm>
          </p:grpSpPr>
          <p:sp>
            <p:nvSpPr>
              <p:cNvPr id="25" name="Rectangle: Rounded Corners 24">
                <a:extLst>
                  <a:ext uri="{FF2B5EF4-FFF2-40B4-BE49-F238E27FC236}">
                    <a16:creationId xmlns:a16="http://schemas.microsoft.com/office/drawing/2014/main" id="{88D6CAE9-2967-DE42-CF7E-37B8612FA7B1}"/>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27" name="Freeform 73">
                <a:extLst>
                  <a:ext uri="{FF2B5EF4-FFF2-40B4-BE49-F238E27FC236}">
                    <a16:creationId xmlns:a16="http://schemas.microsoft.com/office/drawing/2014/main" id="{D6CD756E-8783-BC5B-9155-B76058A33C44}"/>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lumMod val="65000"/>
                      </a:schemeClr>
                    </a:solidFill>
                    <a:effectLst/>
                    <a:uLnTx/>
                    <a:uFillTx/>
                    <a:latin typeface="EYInterstate" panose="02000503020000020004" pitchFamily="2" charset="0"/>
                  </a:rPr>
                  <a:t>Fiduciary/ Image</a:t>
                </a:r>
              </a:p>
            </p:txBody>
          </p:sp>
          <p:sp>
            <p:nvSpPr>
              <p:cNvPr id="28" name="Freeform 29">
                <a:extLst>
                  <a:ext uri="{FF2B5EF4-FFF2-40B4-BE49-F238E27FC236}">
                    <a16:creationId xmlns:a16="http://schemas.microsoft.com/office/drawing/2014/main" id="{C4DEC8DB-2CDF-5F59-B179-A361D6E2A5D0}"/>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Natural feature</a:t>
                </a:r>
              </a:p>
            </p:txBody>
          </p:sp>
          <p:sp>
            <p:nvSpPr>
              <p:cNvPr id="32" name="Freeform 33">
                <a:extLst>
                  <a:ext uri="{FF2B5EF4-FFF2-40B4-BE49-F238E27FC236}">
                    <a16:creationId xmlns:a16="http://schemas.microsoft.com/office/drawing/2014/main" id="{38002B2D-0A82-9298-C221-02E4EC94A16D}"/>
                  </a:ext>
                </a:extLst>
              </p:cNvPr>
              <p:cNvSpPr/>
              <p:nvPr/>
            </p:nvSpPr>
            <p:spPr>
              <a:xfrm>
                <a:off x="9465157"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Location</a:t>
                </a:r>
              </a:p>
            </p:txBody>
          </p:sp>
          <p:sp>
            <p:nvSpPr>
              <p:cNvPr id="33" name="Freeform 41">
                <a:extLst>
                  <a:ext uri="{FF2B5EF4-FFF2-40B4-BE49-F238E27FC236}">
                    <a16:creationId xmlns:a16="http://schemas.microsoft.com/office/drawing/2014/main" id="{0A43E540-5943-A168-63E1-AE5D30FBB8B7}"/>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Face</a:t>
                </a:r>
              </a:p>
            </p:txBody>
          </p:sp>
          <p:sp>
            <p:nvSpPr>
              <p:cNvPr id="34" name="Freeform 29">
                <a:extLst>
                  <a:ext uri="{FF2B5EF4-FFF2-40B4-BE49-F238E27FC236}">
                    <a16:creationId xmlns:a16="http://schemas.microsoft.com/office/drawing/2014/main" id="{738214AF-EAD1-525C-1443-A7CAD5502322}"/>
                  </a:ext>
                </a:extLst>
              </p:cNvPr>
              <p:cNvSpPr/>
              <p:nvPr/>
            </p:nvSpPr>
            <p:spPr>
              <a:xfrm>
                <a:off x="10274745"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World</a:t>
                </a:r>
              </a:p>
            </p:txBody>
          </p:sp>
          <p:sp>
            <p:nvSpPr>
              <p:cNvPr id="35" name="Freeform 29">
                <a:extLst>
                  <a:ext uri="{FF2B5EF4-FFF2-40B4-BE49-F238E27FC236}">
                    <a16:creationId xmlns:a16="http://schemas.microsoft.com/office/drawing/2014/main" id="{8598F809-80B6-D263-E685-BF98271E7103}"/>
                  </a:ext>
                </a:extLst>
              </p:cNvPr>
              <p:cNvSpPr/>
              <p:nvPr/>
            </p:nvSpPr>
            <p:spPr>
              <a:xfrm>
                <a:off x="11084331"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Spatial</a:t>
                </a:r>
              </a:p>
            </p:txBody>
          </p:sp>
        </p:grpSp>
        <p:sp>
          <p:nvSpPr>
            <p:cNvPr id="59" name="TextBox 58">
              <a:extLst>
                <a:ext uri="{FF2B5EF4-FFF2-40B4-BE49-F238E27FC236}">
                  <a16:creationId xmlns:a16="http://schemas.microsoft.com/office/drawing/2014/main" id="{87F54167-7066-C093-B022-5B38CA7E2AE3}"/>
                </a:ext>
              </a:extLst>
            </p:cNvPr>
            <p:cNvSpPr txBox="1"/>
            <p:nvPr/>
          </p:nvSpPr>
          <p:spPr>
            <a:xfrm>
              <a:off x="9269382" y="4699530"/>
              <a:ext cx="1101520" cy="276999"/>
            </a:xfrm>
            <a:prstGeom prst="rect">
              <a:avLst/>
            </a:prstGeom>
            <a:solidFill>
              <a:schemeClr val="bg1"/>
            </a:solidFill>
          </p:spPr>
          <p:txBody>
            <a:bodyPr wrap="none" rtlCol="0">
              <a:spAutoFit/>
            </a:bodyPr>
            <a:lstStyle/>
            <a:p>
              <a:r>
                <a:rPr lang="en-US" sz="1200" b="1" dirty="0"/>
                <a:t>           Tracking</a:t>
              </a:r>
            </a:p>
          </p:txBody>
        </p:sp>
        <p:grpSp>
          <p:nvGrpSpPr>
            <p:cNvPr id="54" name="Group 53">
              <a:extLst>
                <a:ext uri="{FF2B5EF4-FFF2-40B4-BE49-F238E27FC236}">
                  <a16:creationId xmlns:a16="http://schemas.microsoft.com/office/drawing/2014/main" id="{20EE6A4E-93F7-488A-B7B5-E007AF89C167}"/>
                </a:ext>
              </a:extLst>
            </p:cNvPr>
            <p:cNvGrpSpPr>
              <a:grpSpLocks noChangeAspect="1"/>
            </p:cNvGrpSpPr>
            <p:nvPr/>
          </p:nvGrpSpPr>
          <p:grpSpPr bwMode="auto">
            <a:xfrm>
              <a:off x="9360768" y="4694016"/>
              <a:ext cx="288000" cy="288707"/>
              <a:chOff x="1378" y="455"/>
              <a:chExt cx="408" cy="409"/>
            </a:xfrm>
            <a:solidFill>
              <a:srgbClr val="000000"/>
            </a:solidFill>
          </p:grpSpPr>
          <p:sp>
            <p:nvSpPr>
              <p:cNvPr id="55" name="Freeform 10">
                <a:extLst>
                  <a:ext uri="{FF2B5EF4-FFF2-40B4-BE49-F238E27FC236}">
                    <a16:creationId xmlns:a16="http://schemas.microsoft.com/office/drawing/2014/main" id="{8836AEAA-A4FE-4CAF-BBD1-950ED03BFEBA}"/>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6" name="Freeform 11">
                <a:extLst>
                  <a:ext uri="{FF2B5EF4-FFF2-40B4-BE49-F238E27FC236}">
                    <a16:creationId xmlns:a16="http://schemas.microsoft.com/office/drawing/2014/main" id="{26440262-AFCB-48C7-98E3-01894FCFE8D0}"/>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7" name="Freeform 12">
                <a:extLst>
                  <a:ext uri="{FF2B5EF4-FFF2-40B4-BE49-F238E27FC236}">
                    <a16:creationId xmlns:a16="http://schemas.microsoft.com/office/drawing/2014/main" id="{A14F77DD-EA8E-416F-8B97-9A9B841A8E5D}"/>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8" name="Freeform 13">
                <a:extLst>
                  <a:ext uri="{FF2B5EF4-FFF2-40B4-BE49-F238E27FC236}">
                    <a16:creationId xmlns:a16="http://schemas.microsoft.com/office/drawing/2014/main" id="{F057B358-C4FD-49A8-B2B8-57C31BD444B9}"/>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38" name="Group 37">
            <a:extLst>
              <a:ext uri="{FF2B5EF4-FFF2-40B4-BE49-F238E27FC236}">
                <a16:creationId xmlns:a16="http://schemas.microsoft.com/office/drawing/2014/main" id="{728ECD1B-215C-2AFF-3C15-58C6A246C2B5}"/>
              </a:ext>
            </a:extLst>
          </p:cNvPr>
          <p:cNvGrpSpPr/>
          <p:nvPr/>
        </p:nvGrpSpPr>
        <p:grpSpPr>
          <a:xfrm>
            <a:off x="9167673" y="1597866"/>
            <a:ext cx="2700727" cy="2208012"/>
            <a:chOff x="9116698" y="1232888"/>
            <a:chExt cx="2700727" cy="2208012"/>
          </a:xfrm>
        </p:grpSpPr>
        <p:sp>
          <p:nvSpPr>
            <p:cNvPr id="2" name="Rectangle: Rounded Corners 1">
              <a:extLst>
                <a:ext uri="{FF2B5EF4-FFF2-40B4-BE49-F238E27FC236}">
                  <a16:creationId xmlns:a16="http://schemas.microsoft.com/office/drawing/2014/main" id="{71FE69FD-3230-428A-A775-A6398FC01C2B}"/>
                </a:ext>
              </a:extLst>
            </p:cNvPr>
            <p:cNvSpPr/>
            <p:nvPr/>
          </p:nvSpPr>
          <p:spPr>
            <a:xfrm>
              <a:off x="9116698" y="1376052"/>
              <a:ext cx="2700727" cy="2064848"/>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14" name="Freeform 73">
              <a:extLst>
                <a:ext uri="{FF2B5EF4-FFF2-40B4-BE49-F238E27FC236}">
                  <a16:creationId xmlns:a16="http://schemas.microsoft.com/office/drawing/2014/main" id="{AB91061D-7023-4F6D-927A-3D88E353DC63}"/>
                </a:ext>
              </a:extLst>
            </p:cNvPr>
            <p:cNvSpPr/>
            <p:nvPr/>
          </p:nvSpPr>
          <p:spPr>
            <a:xfrm>
              <a:off x="9260526" y="1601191"/>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Content enriching</a:t>
              </a:r>
            </a:p>
          </p:txBody>
        </p:sp>
        <p:sp>
          <p:nvSpPr>
            <p:cNvPr id="18" name="Freeform 29">
              <a:extLst>
                <a:ext uri="{FF2B5EF4-FFF2-40B4-BE49-F238E27FC236}">
                  <a16:creationId xmlns:a16="http://schemas.microsoft.com/office/drawing/2014/main" id="{92D8DD91-FFBD-466C-BAAF-82AE9F897832}"/>
                </a:ext>
              </a:extLst>
            </p:cNvPr>
            <p:cNvSpPr/>
            <p:nvPr/>
          </p:nvSpPr>
          <p:spPr>
            <a:xfrm>
              <a:off x="9260526" y="2029435"/>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20" name="Freeform 33">
              <a:extLst>
                <a:ext uri="{FF2B5EF4-FFF2-40B4-BE49-F238E27FC236}">
                  <a16:creationId xmlns:a16="http://schemas.microsoft.com/office/drawing/2014/main" id="{FB23FEDC-19A4-42E9-AF7A-3789ECADDEDE}"/>
                </a:ext>
              </a:extLst>
            </p:cNvPr>
            <p:cNvSpPr/>
            <p:nvPr/>
          </p:nvSpPr>
          <p:spPr>
            <a:xfrm>
              <a:off x="9260526" y="2457679"/>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Work instructions</a:t>
              </a:r>
            </a:p>
          </p:txBody>
        </p:sp>
        <p:sp>
          <p:nvSpPr>
            <p:cNvPr id="21" name="Freeform 41">
              <a:extLst>
                <a:ext uri="{FF2B5EF4-FFF2-40B4-BE49-F238E27FC236}">
                  <a16:creationId xmlns:a16="http://schemas.microsoft.com/office/drawing/2014/main" id="{953479DE-A771-4EFA-867F-4EDF16D787DE}"/>
                </a:ext>
              </a:extLst>
            </p:cNvPr>
            <p:cNvSpPr/>
            <p:nvPr/>
          </p:nvSpPr>
          <p:spPr>
            <a:xfrm>
              <a:off x="10483702" y="1601191"/>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Navigation</a:t>
              </a:r>
            </a:p>
          </p:txBody>
        </p:sp>
        <p:sp>
          <p:nvSpPr>
            <p:cNvPr id="22" name="Freeform 29">
              <a:extLst>
                <a:ext uri="{FF2B5EF4-FFF2-40B4-BE49-F238E27FC236}">
                  <a16:creationId xmlns:a16="http://schemas.microsoft.com/office/drawing/2014/main" id="{56F4B4AF-932D-7F44-3387-49DED2D32C21}"/>
                </a:ext>
              </a:extLst>
            </p:cNvPr>
            <p:cNvSpPr/>
            <p:nvPr/>
          </p:nvSpPr>
          <p:spPr>
            <a:xfrm>
              <a:off x="10483702" y="2028959"/>
              <a:ext cx="1134000" cy="3456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Hard-to-simulate environment</a:t>
              </a:r>
            </a:p>
          </p:txBody>
        </p:sp>
        <p:sp>
          <p:nvSpPr>
            <p:cNvPr id="45" name="TextBox 44">
              <a:extLst>
                <a:ext uri="{FF2B5EF4-FFF2-40B4-BE49-F238E27FC236}">
                  <a16:creationId xmlns:a16="http://schemas.microsoft.com/office/drawing/2014/main" id="{095050BF-D6A4-00A2-06B6-30969FAA9922}"/>
                </a:ext>
              </a:extLst>
            </p:cNvPr>
            <p:cNvSpPr txBox="1"/>
            <p:nvPr/>
          </p:nvSpPr>
          <p:spPr>
            <a:xfrm>
              <a:off x="9260526" y="1232888"/>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62" name="Group 77">
              <a:extLst>
                <a:ext uri="{FF2B5EF4-FFF2-40B4-BE49-F238E27FC236}">
                  <a16:creationId xmlns:a16="http://schemas.microsoft.com/office/drawing/2014/main" id="{B93DA789-9A0A-9AAD-7140-417E09158860}"/>
                </a:ext>
              </a:extLst>
            </p:cNvPr>
            <p:cNvGrpSpPr>
              <a:grpSpLocks noChangeAspect="1"/>
            </p:cNvGrpSpPr>
            <p:nvPr/>
          </p:nvGrpSpPr>
          <p:grpSpPr bwMode="auto">
            <a:xfrm>
              <a:off x="9399629" y="1247295"/>
              <a:ext cx="294792" cy="252000"/>
              <a:chOff x="3613" y="1954"/>
              <a:chExt cx="434" cy="371"/>
            </a:xfrm>
            <a:solidFill>
              <a:srgbClr val="000000"/>
            </a:solidFill>
          </p:grpSpPr>
          <p:sp>
            <p:nvSpPr>
              <p:cNvPr id="63" name="Freeform 78">
                <a:extLst>
                  <a:ext uri="{FF2B5EF4-FFF2-40B4-BE49-F238E27FC236}">
                    <a16:creationId xmlns:a16="http://schemas.microsoft.com/office/drawing/2014/main" id="{D63F645F-D221-D1B6-69A3-323A2742881D}"/>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4" name="Freeform 79">
                <a:extLst>
                  <a:ext uri="{FF2B5EF4-FFF2-40B4-BE49-F238E27FC236}">
                    <a16:creationId xmlns:a16="http://schemas.microsoft.com/office/drawing/2014/main" id="{B08A7300-CA4E-D00B-DEF1-F65975166380}"/>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65" name="Freeform 80">
                <a:extLst>
                  <a:ext uri="{FF2B5EF4-FFF2-40B4-BE49-F238E27FC236}">
                    <a16:creationId xmlns:a16="http://schemas.microsoft.com/office/drawing/2014/main" id="{8DA0BD4E-64A9-8186-B54E-3BC73D804CA4}"/>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sp>
          <p:nvSpPr>
            <p:cNvPr id="23" name="Freeform 33">
              <a:extLst>
                <a:ext uri="{FF2B5EF4-FFF2-40B4-BE49-F238E27FC236}">
                  <a16:creationId xmlns:a16="http://schemas.microsoft.com/office/drawing/2014/main" id="{C2CBBC6E-BF62-E995-32BF-B23FE19F911A}"/>
                </a:ext>
              </a:extLst>
            </p:cNvPr>
            <p:cNvSpPr/>
            <p:nvPr/>
          </p:nvSpPr>
          <p:spPr>
            <a:xfrm>
              <a:off x="10483702" y="2458156"/>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Gesture control</a:t>
              </a:r>
            </a:p>
          </p:txBody>
        </p:sp>
        <p:sp>
          <p:nvSpPr>
            <p:cNvPr id="24" name="Freeform 33">
              <a:extLst>
                <a:ext uri="{FF2B5EF4-FFF2-40B4-BE49-F238E27FC236}">
                  <a16:creationId xmlns:a16="http://schemas.microsoft.com/office/drawing/2014/main" id="{CC9E6151-439D-87B1-04B6-481791AD01F0}"/>
                </a:ext>
              </a:extLst>
            </p:cNvPr>
            <p:cNvSpPr/>
            <p:nvPr/>
          </p:nvSpPr>
          <p:spPr>
            <a:xfrm>
              <a:off x="9267193" y="2885923"/>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Voice control</a:t>
              </a:r>
            </a:p>
          </p:txBody>
        </p:sp>
        <p:sp>
          <p:nvSpPr>
            <p:cNvPr id="36" name="Freeform 33">
              <a:extLst>
                <a:ext uri="{FF2B5EF4-FFF2-40B4-BE49-F238E27FC236}">
                  <a16:creationId xmlns:a16="http://schemas.microsoft.com/office/drawing/2014/main" id="{A0F25029-55FB-AFD3-B251-0AF86C7A7ABB}"/>
                </a:ext>
              </a:extLst>
            </p:cNvPr>
            <p:cNvSpPr/>
            <p:nvPr/>
          </p:nvSpPr>
          <p:spPr>
            <a:xfrm>
              <a:off x="10472369" y="288592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Gaze control</a:t>
              </a:r>
            </a:p>
          </p:txBody>
        </p:sp>
      </p:grpSp>
      <p:pic>
        <p:nvPicPr>
          <p:cNvPr id="29" name="Online Media 28" title="Demonstration of AugMedicine: Lung cases">
            <a:hlinkClick r:id="" action="ppaction://media"/>
            <a:extLst>
              <a:ext uri="{FF2B5EF4-FFF2-40B4-BE49-F238E27FC236}">
                <a16:creationId xmlns:a16="http://schemas.microsoft.com/office/drawing/2014/main" id="{87697579-56EA-513F-1456-952724FDD291}"/>
              </a:ext>
            </a:extLst>
          </p:cNvPr>
          <p:cNvPicPr>
            <a:picLocks noRot="1" noChangeAspect="1"/>
          </p:cNvPicPr>
          <p:nvPr>
            <a:videoFile r:link="rId1"/>
          </p:nvPr>
        </p:nvPicPr>
        <p:blipFill>
          <a:blip r:embed="rId8"/>
          <a:stretch>
            <a:fillRect/>
          </a:stretch>
        </p:blipFill>
        <p:spPr>
          <a:xfrm>
            <a:off x="334585" y="1142219"/>
            <a:ext cx="4646103" cy="2625048"/>
          </a:xfrm>
          <a:prstGeom prst="rect">
            <a:avLst/>
          </a:prstGeom>
        </p:spPr>
      </p:pic>
      <p:pic>
        <p:nvPicPr>
          <p:cNvPr id="30" name="Online Media 29" title="A hospital revolution: VSI HoloMedicine®">
            <a:hlinkClick r:id="" action="ppaction://media"/>
            <a:extLst>
              <a:ext uri="{FF2B5EF4-FFF2-40B4-BE49-F238E27FC236}">
                <a16:creationId xmlns:a16="http://schemas.microsoft.com/office/drawing/2014/main" id="{6D4C46FE-0FB6-D530-5E1C-F0D179BFA849}"/>
              </a:ext>
            </a:extLst>
          </p:cNvPr>
          <p:cNvPicPr>
            <a:picLocks noRot="1" noChangeAspect="1"/>
          </p:cNvPicPr>
          <p:nvPr>
            <a:videoFile r:link="rId2"/>
          </p:nvPr>
        </p:nvPicPr>
        <p:blipFill>
          <a:blip r:embed="rId9"/>
          <a:stretch>
            <a:fillRect/>
          </a:stretch>
        </p:blipFill>
        <p:spPr>
          <a:xfrm>
            <a:off x="4589114" y="3859043"/>
            <a:ext cx="4372768" cy="2470614"/>
          </a:xfrm>
          <a:prstGeom prst="rect">
            <a:avLst/>
          </a:prstGeom>
        </p:spPr>
      </p:pic>
      <p:grpSp>
        <p:nvGrpSpPr>
          <p:cNvPr id="76" name="Group 75">
            <a:extLst>
              <a:ext uri="{FF2B5EF4-FFF2-40B4-BE49-F238E27FC236}">
                <a16:creationId xmlns:a16="http://schemas.microsoft.com/office/drawing/2014/main" id="{866E326A-93A5-ED1D-CABE-BCA47704F3F3}"/>
              </a:ext>
            </a:extLst>
          </p:cNvPr>
          <p:cNvGrpSpPr/>
          <p:nvPr/>
        </p:nvGrpSpPr>
        <p:grpSpPr>
          <a:xfrm>
            <a:off x="190994" y="6372189"/>
            <a:ext cx="4328014" cy="422633"/>
            <a:chOff x="7692723" y="680485"/>
            <a:chExt cx="4328014" cy="422633"/>
          </a:xfrm>
        </p:grpSpPr>
        <p:sp>
          <p:nvSpPr>
            <p:cNvPr id="77" name="Rectangle 76">
              <a:extLst>
                <a:ext uri="{FF2B5EF4-FFF2-40B4-BE49-F238E27FC236}">
                  <a16:creationId xmlns:a16="http://schemas.microsoft.com/office/drawing/2014/main" id="{1C2976A9-20D8-E203-F941-ABAAC8754A87}"/>
                </a:ext>
              </a:extLst>
            </p:cNvPr>
            <p:cNvSpPr/>
            <p:nvPr/>
          </p:nvSpPr>
          <p:spPr>
            <a:xfrm>
              <a:off x="8706531" y="680485"/>
              <a:ext cx="3314206"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77">
              <a:extLst>
                <a:ext uri="{FF2B5EF4-FFF2-40B4-BE49-F238E27FC236}">
                  <a16:creationId xmlns:a16="http://schemas.microsoft.com/office/drawing/2014/main" id="{181355D3-488C-C3D7-4D07-E6583F364626}"/>
                </a:ext>
              </a:extLst>
            </p:cNvPr>
            <p:cNvGrpSpPr/>
            <p:nvPr/>
          </p:nvGrpSpPr>
          <p:grpSpPr>
            <a:xfrm>
              <a:off x="8771860" y="731651"/>
              <a:ext cx="3180903" cy="320300"/>
              <a:chOff x="8771860" y="821796"/>
              <a:chExt cx="3180903" cy="320300"/>
            </a:xfrm>
          </p:grpSpPr>
          <p:sp>
            <p:nvSpPr>
              <p:cNvPr id="80" name="Rectangle 79">
                <a:extLst>
                  <a:ext uri="{FF2B5EF4-FFF2-40B4-BE49-F238E27FC236}">
                    <a16:creationId xmlns:a16="http://schemas.microsoft.com/office/drawing/2014/main" id="{C4E2A3C3-F3AF-C9A7-513D-BE1E84CDE516}"/>
                  </a:ext>
                </a:extLst>
              </p:cNvPr>
              <p:cNvSpPr/>
              <p:nvPr/>
            </p:nvSpPr>
            <p:spPr>
              <a:xfrm>
                <a:off x="8771860"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Process suitability for AR</a:t>
                </a:r>
              </a:p>
            </p:txBody>
          </p:sp>
          <p:sp>
            <p:nvSpPr>
              <p:cNvPr id="81" name="Rectangle 80">
                <a:extLst>
                  <a:ext uri="{FF2B5EF4-FFF2-40B4-BE49-F238E27FC236}">
                    <a16:creationId xmlns:a16="http://schemas.microsoft.com/office/drawing/2014/main" id="{3B7F2744-E56B-9258-E5D2-1156F1CE6DF1}"/>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82" name="Rectangle 81">
                <a:extLst>
                  <a:ext uri="{FF2B5EF4-FFF2-40B4-BE49-F238E27FC236}">
                    <a16:creationId xmlns:a16="http://schemas.microsoft.com/office/drawing/2014/main" id="{31A51E12-3FC7-5A8B-5779-040645031D1E}"/>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79" name="TextBox 78">
              <a:extLst>
                <a:ext uri="{FF2B5EF4-FFF2-40B4-BE49-F238E27FC236}">
                  <a16:creationId xmlns:a16="http://schemas.microsoft.com/office/drawing/2014/main" id="{0D56229B-5691-4DBC-494C-E66731625107}"/>
                </a:ext>
              </a:extLst>
            </p:cNvPr>
            <p:cNvSpPr txBox="1"/>
            <p:nvPr/>
          </p:nvSpPr>
          <p:spPr>
            <a:xfrm>
              <a:off x="7692723" y="735051"/>
              <a:ext cx="1037463" cy="276999"/>
            </a:xfrm>
            <a:prstGeom prst="rect">
              <a:avLst/>
            </a:prstGeom>
            <a:noFill/>
          </p:spPr>
          <p:txBody>
            <a:bodyPr wrap="none" rtlCol="0">
              <a:spAutoFit/>
            </a:bodyPr>
            <a:lstStyle/>
            <a:p>
              <a:r>
                <a:rPr lang="en-US" sz="1200" b="1" i="1" dirty="0"/>
                <a:t>Design phase</a:t>
              </a:r>
            </a:p>
          </p:txBody>
        </p:sp>
      </p:grpSp>
      <p:sp>
        <p:nvSpPr>
          <p:cNvPr id="13" name="TextBox 12">
            <a:extLst>
              <a:ext uri="{FF2B5EF4-FFF2-40B4-BE49-F238E27FC236}">
                <a16:creationId xmlns:a16="http://schemas.microsoft.com/office/drawing/2014/main" id="{8E8D5542-CA5A-FA40-7065-1C12CF67B080}"/>
              </a:ext>
            </a:extLst>
          </p:cNvPr>
          <p:cNvSpPr txBox="1"/>
          <p:nvPr/>
        </p:nvSpPr>
        <p:spPr>
          <a:xfrm>
            <a:off x="232362" y="380199"/>
            <a:ext cx="8923597" cy="769441"/>
          </a:xfrm>
          <a:prstGeom prst="rect">
            <a:avLst/>
          </a:prstGeom>
          <a:noFill/>
        </p:spPr>
        <p:txBody>
          <a:bodyPr wrap="none" rtlCol="0">
            <a:spAutoFit/>
          </a:bodyPr>
          <a:lstStyle/>
          <a:p>
            <a:r>
              <a:rPr lang="en-US" sz="2800" b="1" dirty="0">
                <a:solidFill>
                  <a:srgbClr val="A100FF"/>
                </a:solidFill>
              </a:rPr>
              <a:t>Design: Process Suitability for AR – Use Case Highlights 1/8</a:t>
            </a:r>
          </a:p>
          <a:p>
            <a:r>
              <a:rPr lang="en-US" sz="1600" i="1" dirty="0"/>
              <a:t>Medicals: Medical training + pre-surgical planning and patient care.</a:t>
            </a:r>
          </a:p>
        </p:txBody>
      </p:sp>
    </p:spTree>
    <p:extLst>
      <p:ext uri="{BB962C8B-B14F-4D97-AF65-F5344CB8AC3E}">
        <p14:creationId xmlns:p14="http://schemas.microsoft.com/office/powerpoint/2010/main" val="1230075623"/>
      </p:ext>
    </p:extLst>
  </p:cSld>
  <p:clrMapOvr>
    <a:masterClrMapping/>
  </p:clrMapOvr>
  <p:timing>
    <p:tnLst>
      <p:par>
        <p:cTn id="1" dur="indefinite" restart="never" nodeType="tmRoot">
          <p:childTnLst>
            <p:video>
              <p:cMediaNode vol="80000">
                <p:cTn id="2" fill="hold" display="0">
                  <p:stCondLst>
                    <p:cond delay="indefinite"/>
                  </p:stCondLst>
                </p:cTn>
                <p:tgtEl>
                  <p:spTgt spid="29"/>
                </p:tgtEl>
              </p:cMediaNode>
            </p:video>
            <p:video>
              <p:cMediaNode vol="80000">
                <p:cTn id="3" fill="hold" display="0">
                  <p:stCondLst>
                    <p:cond delay="indefinite"/>
                  </p:stCondLst>
                </p:cTn>
                <p:tgtEl>
                  <p:spTgt spid="30"/>
                </p:tgtEl>
              </p:cMediaNode>
            </p:video>
          </p:childTnLst>
        </p:cTn>
      </p:par>
    </p:tnLst>
  </p:timing>
  <p:extLst>
    <p:ext uri="{6950BFC3-D8DA-4A85-94F7-54DA5524770B}">
      <p188:commentRel xmlns:p188="http://schemas.microsoft.com/office/powerpoint/2018/8/main" r:id="rId5"/>
    </p:ext>
  </p:extLs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9079139" cy="1015663"/>
          </a:xfrm>
          <a:prstGeom prst="rect">
            <a:avLst/>
          </a:prstGeom>
          <a:noFill/>
        </p:spPr>
        <p:txBody>
          <a:bodyPr wrap="square" rtlCol="0">
            <a:spAutoFit/>
          </a:bodyPr>
          <a:lstStyle/>
          <a:p>
            <a:r>
              <a:rPr lang="en-US" sz="2800" b="1" dirty="0">
                <a:solidFill>
                  <a:srgbClr val="A100FF"/>
                </a:solidFill>
              </a:rPr>
              <a:t>Design: Process Suitability for AR – Use Case Highlights 2/8</a:t>
            </a:r>
          </a:p>
          <a:p>
            <a:r>
              <a:rPr lang="en-US" sz="1600" i="1" dirty="0"/>
              <a:t>Emergency services: Firefighter with x-ray vision + using drones to localize and AR to navigate to the location of buried victims in collapsed buildings + 3D view of building blueprint and remote support.</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pic>
        <p:nvPicPr>
          <p:cNvPr id="29" name="Picture 28">
            <a:hlinkClick r:id="rId5"/>
            <a:extLst>
              <a:ext uri="{FF2B5EF4-FFF2-40B4-BE49-F238E27FC236}">
                <a16:creationId xmlns:a16="http://schemas.microsoft.com/office/drawing/2014/main" id="{9438BABB-95FD-C821-ABD1-D69EBF18A0B2}"/>
              </a:ext>
            </a:extLst>
          </p:cNvPr>
          <p:cNvPicPr>
            <a:picLocks noChangeAspect="1"/>
          </p:cNvPicPr>
          <p:nvPr/>
        </p:nvPicPr>
        <p:blipFill>
          <a:blip r:embed="rId6"/>
          <a:stretch>
            <a:fillRect/>
          </a:stretch>
        </p:blipFill>
        <p:spPr>
          <a:xfrm>
            <a:off x="992104" y="1740939"/>
            <a:ext cx="7196277" cy="4047906"/>
          </a:xfrm>
          <a:prstGeom prst="rect">
            <a:avLst/>
          </a:prstGeom>
        </p:spPr>
      </p:pic>
      <p:grpSp>
        <p:nvGrpSpPr>
          <p:cNvPr id="13" name="Group 12">
            <a:extLst>
              <a:ext uri="{FF2B5EF4-FFF2-40B4-BE49-F238E27FC236}">
                <a16:creationId xmlns:a16="http://schemas.microsoft.com/office/drawing/2014/main" id="{62FCEFB3-B167-A5B0-E992-3D876B44CF95}"/>
              </a:ext>
            </a:extLst>
          </p:cNvPr>
          <p:cNvGrpSpPr/>
          <p:nvPr/>
        </p:nvGrpSpPr>
        <p:grpSpPr>
          <a:xfrm>
            <a:off x="9156341" y="4196335"/>
            <a:ext cx="2700727" cy="1279140"/>
            <a:chOff x="9105365" y="4694016"/>
            <a:chExt cx="2700727" cy="1279140"/>
          </a:xfrm>
        </p:grpSpPr>
        <p:grpSp>
          <p:nvGrpSpPr>
            <p:cNvPr id="23" name="Group 22">
              <a:extLst>
                <a:ext uri="{FF2B5EF4-FFF2-40B4-BE49-F238E27FC236}">
                  <a16:creationId xmlns:a16="http://schemas.microsoft.com/office/drawing/2014/main" id="{E89F3843-AC49-276F-8E73-08486733D6D1}"/>
                </a:ext>
              </a:extLst>
            </p:cNvPr>
            <p:cNvGrpSpPr/>
            <p:nvPr/>
          </p:nvGrpSpPr>
          <p:grpSpPr>
            <a:xfrm>
              <a:off x="9105365" y="4830874"/>
              <a:ext cx="2700727" cy="1142282"/>
              <a:chOff x="9300282" y="3364627"/>
              <a:chExt cx="2700727" cy="1142282"/>
            </a:xfrm>
          </p:grpSpPr>
          <p:sp>
            <p:nvSpPr>
              <p:cNvPr id="32" name="Rectangle: Rounded Corners 31">
                <a:extLst>
                  <a:ext uri="{FF2B5EF4-FFF2-40B4-BE49-F238E27FC236}">
                    <a16:creationId xmlns:a16="http://schemas.microsoft.com/office/drawing/2014/main" id="{3CF2582B-3DD2-74D5-B43E-72784406EBE0}"/>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33" name="Freeform 73">
                <a:extLst>
                  <a:ext uri="{FF2B5EF4-FFF2-40B4-BE49-F238E27FC236}">
                    <a16:creationId xmlns:a16="http://schemas.microsoft.com/office/drawing/2014/main" id="{587F8C7B-DCC3-86E2-C363-59F0ABB80CD8}"/>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lumMod val="65000"/>
                      </a:schemeClr>
                    </a:solidFill>
                    <a:effectLst/>
                    <a:uLnTx/>
                    <a:uFillTx/>
                    <a:latin typeface="EYInterstate" panose="02000503020000020004" pitchFamily="2" charset="0"/>
                  </a:rPr>
                  <a:t>Fiduciary/ Image</a:t>
                </a:r>
              </a:p>
            </p:txBody>
          </p:sp>
          <p:sp>
            <p:nvSpPr>
              <p:cNvPr id="34" name="Freeform 29">
                <a:extLst>
                  <a:ext uri="{FF2B5EF4-FFF2-40B4-BE49-F238E27FC236}">
                    <a16:creationId xmlns:a16="http://schemas.microsoft.com/office/drawing/2014/main" id="{A4AFF2D0-1918-9398-E376-59B9A761DF99}"/>
                  </a:ext>
                </a:extLst>
              </p:cNvPr>
              <p:cNvSpPr/>
              <p:nvPr/>
            </p:nvSpPr>
            <p:spPr>
              <a:xfrm>
                <a:off x="11081286" y="3589228"/>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Natural feature</a:t>
                </a:r>
              </a:p>
            </p:txBody>
          </p:sp>
          <p:sp>
            <p:nvSpPr>
              <p:cNvPr id="35" name="Freeform 33">
                <a:extLst>
                  <a:ext uri="{FF2B5EF4-FFF2-40B4-BE49-F238E27FC236}">
                    <a16:creationId xmlns:a16="http://schemas.microsoft.com/office/drawing/2014/main" id="{BF3AEE6F-1B75-5E81-330E-0EE836FEF6EB}"/>
                  </a:ext>
                </a:extLst>
              </p:cNvPr>
              <p:cNvSpPr/>
              <p:nvPr/>
            </p:nvSpPr>
            <p:spPr>
              <a:xfrm>
                <a:off x="9465157"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Location</a:t>
                </a:r>
              </a:p>
            </p:txBody>
          </p:sp>
          <p:sp>
            <p:nvSpPr>
              <p:cNvPr id="47" name="Freeform 41">
                <a:extLst>
                  <a:ext uri="{FF2B5EF4-FFF2-40B4-BE49-F238E27FC236}">
                    <a16:creationId xmlns:a16="http://schemas.microsoft.com/office/drawing/2014/main" id="{6EC11978-5FF9-252C-BC3B-559677EB5D80}"/>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Face</a:t>
                </a:r>
              </a:p>
            </p:txBody>
          </p:sp>
          <p:sp>
            <p:nvSpPr>
              <p:cNvPr id="54" name="Freeform 29">
                <a:extLst>
                  <a:ext uri="{FF2B5EF4-FFF2-40B4-BE49-F238E27FC236}">
                    <a16:creationId xmlns:a16="http://schemas.microsoft.com/office/drawing/2014/main" id="{83D9B4E6-2595-D06E-1DE1-A7384E229DE3}"/>
                  </a:ext>
                </a:extLst>
              </p:cNvPr>
              <p:cNvSpPr/>
              <p:nvPr/>
            </p:nvSpPr>
            <p:spPr>
              <a:xfrm>
                <a:off x="10274745"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World</a:t>
                </a:r>
              </a:p>
            </p:txBody>
          </p:sp>
          <p:sp>
            <p:nvSpPr>
              <p:cNvPr id="55" name="Freeform 29">
                <a:extLst>
                  <a:ext uri="{FF2B5EF4-FFF2-40B4-BE49-F238E27FC236}">
                    <a16:creationId xmlns:a16="http://schemas.microsoft.com/office/drawing/2014/main" id="{3279B5A8-C205-70D1-498B-5B5CA31894C1}"/>
                  </a:ext>
                </a:extLst>
              </p:cNvPr>
              <p:cNvSpPr/>
              <p:nvPr/>
            </p:nvSpPr>
            <p:spPr>
              <a:xfrm>
                <a:off x="11084331"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Spatial</a:t>
                </a:r>
              </a:p>
            </p:txBody>
          </p:sp>
        </p:grpSp>
        <p:sp>
          <p:nvSpPr>
            <p:cNvPr id="24" name="TextBox 23">
              <a:extLst>
                <a:ext uri="{FF2B5EF4-FFF2-40B4-BE49-F238E27FC236}">
                  <a16:creationId xmlns:a16="http://schemas.microsoft.com/office/drawing/2014/main" id="{D8FA3D02-50D1-3011-B496-1341F019BDEA}"/>
                </a:ext>
              </a:extLst>
            </p:cNvPr>
            <p:cNvSpPr txBox="1"/>
            <p:nvPr/>
          </p:nvSpPr>
          <p:spPr>
            <a:xfrm>
              <a:off x="9269382" y="4699530"/>
              <a:ext cx="1101520" cy="276999"/>
            </a:xfrm>
            <a:prstGeom prst="rect">
              <a:avLst/>
            </a:prstGeom>
            <a:solidFill>
              <a:schemeClr val="bg1"/>
            </a:solidFill>
          </p:spPr>
          <p:txBody>
            <a:bodyPr wrap="none" rtlCol="0">
              <a:spAutoFit/>
            </a:bodyPr>
            <a:lstStyle/>
            <a:p>
              <a:r>
                <a:rPr lang="en-US" sz="1200" b="1" dirty="0"/>
                <a:t>           Tracking</a:t>
              </a:r>
            </a:p>
          </p:txBody>
        </p:sp>
        <p:grpSp>
          <p:nvGrpSpPr>
            <p:cNvPr id="25" name="Group 24">
              <a:extLst>
                <a:ext uri="{FF2B5EF4-FFF2-40B4-BE49-F238E27FC236}">
                  <a16:creationId xmlns:a16="http://schemas.microsoft.com/office/drawing/2014/main" id="{64C60AF1-3CD0-17F2-42DF-7126C7EA0694}"/>
                </a:ext>
              </a:extLst>
            </p:cNvPr>
            <p:cNvGrpSpPr>
              <a:grpSpLocks noChangeAspect="1"/>
            </p:cNvGrpSpPr>
            <p:nvPr/>
          </p:nvGrpSpPr>
          <p:grpSpPr bwMode="auto">
            <a:xfrm>
              <a:off x="9360768" y="4694016"/>
              <a:ext cx="288000" cy="288707"/>
              <a:chOff x="1378" y="455"/>
              <a:chExt cx="408" cy="409"/>
            </a:xfrm>
            <a:solidFill>
              <a:srgbClr val="000000"/>
            </a:solidFill>
          </p:grpSpPr>
          <p:sp>
            <p:nvSpPr>
              <p:cNvPr id="26" name="Freeform 10">
                <a:extLst>
                  <a:ext uri="{FF2B5EF4-FFF2-40B4-BE49-F238E27FC236}">
                    <a16:creationId xmlns:a16="http://schemas.microsoft.com/office/drawing/2014/main" id="{6F0463F1-CA5C-8AB6-6E33-DBD7908DC028}"/>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27" name="Freeform 11">
                <a:extLst>
                  <a:ext uri="{FF2B5EF4-FFF2-40B4-BE49-F238E27FC236}">
                    <a16:creationId xmlns:a16="http://schemas.microsoft.com/office/drawing/2014/main" id="{C6C00D15-402E-FB5F-B2D1-E5F0BE906D72}"/>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28" name="Freeform 12">
                <a:extLst>
                  <a:ext uri="{FF2B5EF4-FFF2-40B4-BE49-F238E27FC236}">
                    <a16:creationId xmlns:a16="http://schemas.microsoft.com/office/drawing/2014/main" id="{2A87F665-F3C3-4136-1B87-9D638D4B4D18}"/>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0" name="Freeform 13">
                <a:extLst>
                  <a:ext uri="{FF2B5EF4-FFF2-40B4-BE49-F238E27FC236}">
                    <a16:creationId xmlns:a16="http://schemas.microsoft.com/office/drawing/2014/main" id="{5E266853-F868-891B-6347-BCF3B7E65A2F}"/>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56" name="Group 55">
            <a:extLst>
              <a:ext uri="{FF2B5EF4-FFF2-40B4-BE49-F238E27FC236}">
                <a16:creationId xmlns:a16="http://schemas.microsoft.com/office/drawing/2014/main" id="{3A5728B8-20AF-2310-6FA7-97E52F6DCDBC}"/>
              </a:ext>
            </a:extLst>
          </p:cNvPr>
          <p:cNvGrpSpPr/>
          <p:nvPr/>
        </p:nvGrpSpPr>
        <p:grpSpPr>
          <a:xfrm>
            <a:off x="9167673" y="1597866"/>
            <a:ext cx="2700727" cy="2208012"/>
            <a:chOff x="9116698" y="1232888"/>
            <a:chExt cx="2700727" cy="2208012"/>
          </a:xfrm>
        </p:grpSpPr>
        <p:sp>
          <p:nvSpPr>
            <p:cNvPr id="57" name="Rectangle: Rounded Corners 56">
              <a:extLst>
                <a:ext uri="{FF2B5EF4-FFF2-40B4-BE49-F238E27FC236}">
                  <a16:creationId xmlns:a16="http://schemas.microsoft.com/office/drawing/2014/main" id="{14EDDFDB-D12E-4005-AB9A-2CACC2313EF9}"/>
                </a:ext>
              </a:extLst>
            </p:cNvPr>
            <p:cNvSpPr/>
            <p:nvPr/>
          </p:nvSpPr>
          <p:spPr>
            <a:xfrm>
              <a:off x="9116698" y="1376052"/>
              <a:ext cx="2700727" cy="2064848"/>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8" name="Freeform 73">
              <a:extLst>
                <a:ext uri="{FF2B5EF4-FFF2-40B4-BE49-F238E27FC236}">
                  <a16:creationId xmlns:a16="http://schemas.microsoft.com/office/drawing/2014/main" id="{58F65FDC-357F-64DB-6013-838AA837C65C}"/>
                </a:ext>
              </a:extLst>
            </p:cNvPr>
            <p:cNvSpPr/>
            <p:nvPr/>
          </p:nvSpPr>
          <p:spPr>
            <a:xfrm>
              <a:off x="9260526" y="1601191"/>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Content enriching</a:t>
              </a:r>
            </a:p>
          </p:txBody>
        </p:sp>
        <p:sp>
          <p:nvSpPr>
            <p:cNvPr id="59" name="Freeform 29">
              <a:extLst>
                <a:ext uri="{FF2B5EF4-FFF2-40B4-BE49-F238E27FC236}">
                  <a16:creationId xmlns:a16="http://schemas.microsoft.com/office/drawing/2014/main" id="{10414796-C0D8-5621-EC04-A616D80E1956}"/>
                </a:ext>
              </a:extLst>
            </p:cNvPr>
            <p:cNvSpPr/>
            <p:nvPr/>
          </p:nvSpPr>
          <p:spPr>
            <a:xfrm>
              <a:off x="9260526" y="2029435"/>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67" name="Freeform 33">
              <a:extLst>
                <a:ext uri="{FF2B5EF4-FFF2-40B4-BE49-F238E27FC236}">
                  <a16:creationId xmlns:a16="http://schemas.microsoft.com/office/drawing/2014/main" id="{D048BE7B-88F9-3D17-2F25-21F4A7ADA552}"/>
                </a:ext>
              </a:extLst>
            </p:cNvPr>
            <p:cNvSpPr/>
            <p:nvPr/>
          </p:nvSpPr>
          <p:spPr>
            <a:xfrm>
              <a:off x="9260526" y="2457679"/>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Work instructions</a:t>
              </a:r>
            </a:p>
          </p:txBody>
        </p:sp>
        <p:sp>
          <p:nvSpPr>
            <p:cNvPr id="74" name="Freeform 41">
              <a:extLst>
                <a:ext uri="{FF2B5EF4-FFF2-40B4-BE49-F238E27FC236}">
                  <a16:creationId xmlns:a16="http://schemas.microsoft.com/office/drawing/2014/main" id="{9AD4F494-19D2-6863-69BF-0A692A3AC8AC}"/>
                </a:ext>
              </a:extLst>
            </p:cNvPr>
            <p:cNvSpPr/>
            <p:nvPr/>
          </p:nvSpPr>
          <p:spPr>
            <a:xfrm>
              <a:off x="10483702" y="1601191"/>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Navigation</a:t>
              </a:r>
            </a:p>
          </p:txBody>
        </p:sp>
        <p:sp>
          <p:nvSpPr>
            <p:cNvPr id="75" name="Freeform 29">
              <a:extLst>
                <a:ext uri="{FF2B5EF4-FFF2-40B4-BE49-F238E27FC236}">
                  <a16:creationId xmlns:a16="http://schemas.microsoft.com/office/drawing/2014/main" id="{E8918332-F6E0-09BB-E495-4AD8D5EC5A5A}"/>
                </a:ext>
              </a:extLst>
            </p:cNvPr>
            <p:cNvSpPr/>
            <p:nvPr/>
          </p:nvSpPr>
          <p:spPr>
            <a:xfrm>
              <a:off x="10483702" y="2028959"/>
              <a:ext cx="1134000" cy="3456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Hard-to-simulate environment</a:t>
              </a:r>
            </a:p>
          </p:txBody>
        </p:sp>
        <p:sp>
          <p:nvSpPr>
            <p:cNvPr id="76" name="TextBox 75">
              <a:extLst>
                <a:ext uri="{FF2B5EF4-FFF2-40B4-BE49-F238E27FC236}">
                  <a16:creationId xmlns:a16="http://schemas.microsoft.com/office/drawing/2014/main" id="{CC45D88B-95D1-004D-DAC6-6C15493C5235}"/>
                </a:ext>
              </a:extLst>
            </p:cNvPr>
            <p:cNvSpPr txBox="1"/>
            <p:nvPr/>
          </p:nvSpPr>
          <p:spPr>
            <a:xfrm>
              <a:off x="9260526" y="1232888"/>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77" name="Group 77">
              <a:extLst>
                <a:ext uri="{FF2B5EF4-FFF2-40B4-BE49-F238E27FC236}">
                  <a16:creationId xmlns:a16="http://schemas.microsoft.com/office/drawing/2014/main" id="{31CB4BAB-6C79-BE14-0FE6-CBF404E06A4D}"/>
                </a:ext>
              </a:extLst>
            </p:cNvPr>
            <p:cNvGrpSpPr>
              <a:grpSpLocks noChangeAspect="1"/>
            </p:cNvGrpSpPr>
            <p:nvPr/>
          </p:nvGrpSpPr>
          <p:grpSpPr bwMode="auto">
            <a:xfrm>
              <a:off x="9399629" y="1247295"/>
              <a:ext cx="294792" cy="252000"/>
              <a:chOff x="3613" y="1954"/>
              <a:chExt cx="434" cy="371"/>
            </a:xfrm>
            <a:solidFill>
              <a:srgbClr val="000000"/>
            </a:solidFill>
          </p:grpSpPr>
          <p:sp>
            <p:nvSpPr>
              <p:cNvPr id="81" name="Freeform 78">
                <a:extLst>
                  <a:ext uri="{FF2B5EF4-FFF2-40B4-BE49-F238E27FC236}">
                    <a16:creationId xmlns:a16="http://schemas.microsoft.com/office/drawing/2014/main" id="{FF3BAB67-AE39-3E83-3982-6E0C9E396D6E}"/>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2" name="Freeform 79">
                <a:extLst>
                  <a:ext uri="{FF2B5EF4-FFF2-40B4-BE49-F238E27FC236}">
                    <a16:creationId xmlns:a16="http://schemas.microsoft.com/office/drawing/2014/main" id="{A3978E20-702D-BBCB-FCE7-409191E68133}"/>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3" name="Freeform 80">
                <a:extLst>
                  <a:ext uri="{FF2B5EF4-FFF2-40B4-BE49-F238E27FC236}">
                    <a16:creationId xmlns:a16="http://schemas.microsoft.com/office/drawing/2014/main" id="{31BDCEEF-297B-0352-1D40-0C8D766DE176}"/>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sp>
          <p:nvSpPr>
            <p:cNvPr id="78" name="Freeform 33">
              <a:extLst>
                <a:ext uri="{FF2B5EF4-FFF2-40B4-BE49-F238E27FC236}">
                  <a16:creationId xmlns:a16="http://schemas.microsoft.com/office/drawing/2014/main" id="{6175761E-7582-DC8D-4F71-0A9687A642A8}"/>
                </a:ext>
              </a:extLst>
            </p:cNvPr>
            <p:cNvSpPr/>
            <p:nvPr/>
          </p:nvSpPr>
          <p:spPr>
            <a:xfrm>
              <a:off x="10483702" y="2458156"/>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Gesture control</a:t>
              </a:r>
            </a:p>
          </p:txBody>
        </p:sp>
        <p:sp>
          <p:nvSpPr>
            <p:cNvPr id="79" name="Freeform 33">
              <a:extLst>
                <a:ext uri="{FF2B5EF4-FFF2-40B4-BE49-F238E27FC236}">
                  <a16:creationId xmlns:a16="http://schemas.microsoft.com/office/drawing/2014/main" id="{F2F08495-73AD-BC52-A4C5-118BD5B77489}"/>
                </a:ext>
              </a:extLst>
            </p:cNvPr>
            <p:cNvSpPr/>
            <p:nvPr/>
          </p:nvSpPr>
          <p:spPr>
            <a:xfrm>
              <a:off x="9267193" y="2885923"/>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Voice control</a:t>
              </a:r>
            </a:p>
          </p:txBody>
        </p:sp>
        <p:sp>
          <p:nvSpPr>
            <p:cNvPr id="80" name="Freeform 33">
              <a:extLst>
                <a:ext uri="{FF2B5EF4-FFF2-40B4-BE49-F238E27FC236}">
                  <a16:creationId xmlns:a16="http://schemas.microsoft.com/office/drawing/2014/main" id="{E1FA08DD-2249-6495-9903-04D14F9C3657}"/>
                </a:ext>
              </a:extLst>
            </p:cNvPr>
            <p:cNvSpPr/>
            <p:nvPr/>
          </p:nvSpPr>
          <p:spPr>
            <a:xfrm>
              <a:off x="10472369" y="288592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Gaze control</a:t>
              </a:r>
            </a:p>
          </p:txBody>
        </p:sp>
      </p:grpSp>
      <p:sp>
        <p:nvSpPr>
          <p:cNvPr id="84" name="TextBox 83">
            <a:extLst>
              <a:ext uri="{FF2B5EF4-FFF2-40B4-BE49-F238E27FC236}">
                <a16:creationId xmlns:a16="http://schemas.microsoft.com/office/drawing/2014/main" id="{D676B6F4-8392-4C75-3BE7-84D0922BE39B}"/>
              </a:ext>
            </a:extLst>
          </p:cNvPr>
          <p:cNvSpPr txBox="1"/>
          <p:nvPr/>
        </p:nvSpPr>
        <p:spPr>
          <a:xfrm flipH="1">
            <a:off x="5514619" y="6382106"/>
            <a:ext cx="398183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t>Source: </a:t>
            </a:r>
            <a:r>
              <a:rPr lang="en-US" sz="700" b="0" i="0" u="sng" dirty="0">
                <a:solidFill>
                  <a:srgbClr val="1155CC"/>
                </a:solidFill>
                <a:effectLst/>
                <a:hlinkClick r:id="rId7"/>
              </a:rPr>
              <a:t>Identification of Living Human Objects from Collapsed Architecture Debris to Improve the Disaster Rescue Operations Using IoT and Augmented Reality</a:t>
            </a:r>
            <a:r>
              <a:rPr lang="en-US" sz="700" b="0" i="0" u="sng" dirty="0">
                <a:solidFill>
                  <a:srgbClr val="1155CC"/>
                </a:solidFill>
                <a:effectLst/>
              </a:rPr>
              <a:t>; </a:t>
            </a:r>
            <a:r>
              <a:rPr lang="en-US" sz="700" b="0" i="0" u="sng" dirty="0">
                <a:solidFill>
                  <a:srgbClr val="1155CC"/>
                </a:solidFill>
                <a:effectLst/>
                <a:hlinkClick r:id="rId8">
                  <a:extLst>
                    <a:ext uri="{A12FA001-AC4F-418D-AE19-62706E023703}">
                      <ahyp:hlinkClr xmlns:ahyp="http://schemas.microsoft.com/office/drawing/2018/hyperlinkcolor" val="tx"/>
                    </a:ext>
                  </a:extLst>
                </a:hlinkClick>
              </a:rPr>
              <a:t>Augmented Reality for Fire &amp; Emergency Services</a:t>
            </a:r>
            <a:endParaRPr lang="en-US" sz="700" b="0" i="0" u="sng" dirty="0">
              <a:solidFill>
                <a:srgbClr val="1155CC"/>
              </a:solidFill>
              <a:effectLst/>
            </a:endParaRPr>
          </a:p>
          <a:p>
            <a:endParaRPr lang="en-US" sz="700" dirty="0"/>
          </a:p>
        </p:txBody>
      </p:sp>
      <p:grpSp>
        <p:nvGrpSpPr>
          <p:cNvPr id="2" name="Group 1">
            <a:extLst>
              <a:ext uri="{FF2B5EF4-FFF2-40B4-BE49-F238E27FC236}">
                <a16:creationId xmlns:a16="http://schemas.microsoft.com/office/drawing/2014/main" id="{34807F01-ED9F-44AE-3EF7-A6C011E79BD6}"/>
              </a:ext>
            </a:extLst>
          </p:cNvPr>
          <p:cNvGrpSpPr/>
          <p:nvPr/>
        </p:nvGrpSpPr>
        <p:grpSpPr>
          <a:xfrm>
            <a:off x="190994" y="6372189"/>
            <a:ext cx="4328014" cy="422633"/>
            <a:chOff x="7692723" y="680485"/>
            <a:chExt cx="4328014" cy="422633"/>
          </a:xfrm>
        </p:grpSpPr>
        <p:sp>
          <p:nvSpPr>
            <p:cNvPr id="14" name="Rectangle 13">
              <a:extLst>
                <a:ext uri="{FF2B5EF4-FFF2-40B4-BE49-F238E27FC236}">
                  <a16:creationId xmlns:a16="http://schemas.microsoft.com/office/drawing/2014/main" id="{9227477C-381A-EE6A-438A-B0DBFA623991}"/>
                </a:ext>
              </a:extLst>
            </p:cNvPr>
            <p:cNvSpPr/>
            <p:nvPr/>
          </p:nvSpPr>
          <p:spPr>
            <a:xfrm>
              <a:off x="8706531" y="680485"/>
              <a:ext cx="3314206"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BF43307E-8CD1-1FCF-ED88-8191F6C76BFF}"/>
                </a:ext>
              </a:extLst>
            </p:cNvPr>
            <p:cNvGrpSpPr/>
            <p:nvPr/>
          </p:nvGrpSpPr>
          <p:grpSpPr>
            <a:xfrm>
              <a:off x="8771860" y="731651"/>
              <a:ext cx="3180903" cy="320300"/>
              <a:chOff x="8771860" y="821796"/>
              <a:chExt cx="3180903" cy="320300"/>
            </a:xfrm>
          </p:grpSpPr>
          <p:sp>
            <p:nvSpPr>
              <p:cNvPr id="21" name="Rectangle 20">
                <a:extLst>
                  <a:ext uri="{FF2B5EF4-FFF2-40B4-BE49-F238E27FC236}">
                    <a16:creationId xmlns:a16="http://schemas.microsoft.com/office/drawing/2014/main" id="{0BE66791-E336-3F00-587F-FCB890C34761}"/>
                  </a:ext>
                </a:extLst>
              </p:cNvPr>
              <p:cNvSpPr/>
              <p:nvPr/>
            </p:nvSpPr>
            <p:spPr>
              <a:xfrm>
                <a:off x="8771860"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Process suitability for AR</a:t>
                </a:r>
              </a:p>
            </p:txBody>
          </p:sp>
          <p:sp>
            <p:nvSpPr>
              <p:cNvPr id="22" name="Rectangle 21">
                <a:extLst>
                  <a:ext uri="{FF2B5EF4-FFF2-40B4-BE49-F238E27FC236}">
                    <a16:creationId xmlns:a16="http://schemas.microsoft.com/office/drawing/2014/main" id="{AE469862-A552-0755-0CF9-43B395D77A05}"/>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31" name="Rectangle 30">
                <a:extLst>
                  <a:ext uri="{FF2B5EF4-FFF2-40B4-BE49-F238E27FC236}">
                    <a16:creationId xmlns:a16="http://schemas.microsoft.com/office/drawing/2014/main" id="{074377BE-6384-FF68-EE7E-BC4A016676D4}"/>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20" name="TextBox 19">
              <a:extLst>
                <a:ext uri="{FF2B5EF4-FFF2-40B4-BE49-F238E27FC236}">
                  <a16:creationId xmlns:a16="http://schemas.microsoft.com/office/drawing/2014/main" id="{0466A7A0-D16E-9145-FE45-724C6E1BFB65}"/>
                </a:ext>
              </a:extLst>
            </p:cNvPr>
            <p:cNvSpPr txBox="1"/>
            <p:nvPr/>
          </p:nvSpPr>
          <p:spPr>
            <a:xfrm>
              <a:off x="7692723" y="735051"/>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1342130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5"/>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pic>
        <p:nvPicPr>
          <p:cNvPr id="30" name="Picture 29">
            <a:hlinkClick r:id="rId6"/>
            <a:extLst>
              <a:ext uri="{FF2B5EF4-FFF2-40B4-BE49-F238E27FC236}">
                <a16:creationId xmlns:a16="http://schemas.microsoft.com/office/drawing/2014/main" id="{0C24B30E-94EC-B8CB-B591-3B4BEBA07CDD}"/>
              </a:ext>
            </a:extLst>
          </p:cNvPr>
          <p:cNvPicPr>
            <a:picLocks noChangeAspect="1"/>
          </p:cNvPicPr>
          <p:nvPr/>
        </p:nvPicPr>
        <p:blipFill>
          <a:blip r:embed="rId7"/>
          <a:stretch>
            <a:fillRect/>
          </a:stretch>
        </p:blipFill>
        <p:spPr>
          <a:xfrm>
            <a:off x="5869172" y="4948731"/>
            <a:ext cx="2973317" cy="1672491"/>
          </a:xfrm>
          <a:prstGeom prst="rect">
            <a:avLst/>
          </a:prstGeom>
        </p:spPr>
      </p:pic>
      <p:grpSp>
        <p:nvGrpSpPr>
          <p:cNvPr id="23" name="Group 22">
            <a:extLst>
              <a:ext uri="{FF2B5EF4-FFF2-40B4-BE49-F238E27FC236}">
                <a16:creationId xmlns:a16="http://schemas.microsoft.com/office/drawing/2014/main" id="{127A9F56-C6AA-2749-227D-54E8995D36E8}"/>
              </a:ext>
            </a:extLst>
          </p:cNvPr>
          <p:cNvGrpSpPr/>
          <p:nvPr/>
        </p:nvGrpSpPr>
        <p:grpSpPr>
          <a:xfrm>
            <a:off x="9156341" y="4196335"/>
            <a:ext cx="2700727" cy="1279140"/>
            <a:chOff x="9105365" y="4694016"/>
            <a:chExt cx="2700727" cy="1279140"/>
          </a:xfrm>
        </p:grpSpPr>
        <p:grpSp>
          <p:nvGrpSpPr>
            <p:cNvPr id="24" name="Group 23">
              <a:extLst>
                <a:ext uri="{FF2B5EF4-FFF2-40B4-BE49-F238E27FC236}">
                  <a16:creationId xmlns:a16="http://schemas.microsoft.com/office/drawing/2014/main" id="{12C7E0F1-0706-083A-8C58-52090B719578}"/>
                </a:ext>
              </a:extLst>
            </p:cNvPr>
            <p:cNvGrpSpPr/>
            <p:nvPr/>
          </p:nvGrpSpPr>
          <p:grpSpPr>
            <a:xfrm>
              <a:off x="9105365" y="4830874"/>
              <a:ext cx="2700727" cy="1142282"/>
              <a:chOff x="9300282" y="3364627"/>
              <a:chExt cx="2700727" cy="1142282"/>
            </a:xfrm>
          </p:grpSpPr>
          <p:sp>
            <p:nvSpPr>
              <p:cNvPr id="33" name="Rectangle: Rounded Corners 32">
                <a:extLst>
                  <a:ext uri="{FF2B5EF4-FFF2-40B4-BE49-F238E27FC236}">
                    <a16:creationId xmlns:a16="http://schemas.microsoft.com/office/drawing/2014/main" id="{528789B5-8C14-FDDF-6F41-84514452079B}"/>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34" name="Freeform 73">
                <a:extLst>
                  <a:ext uri="{FF2B5EF4-FFF2-40B4-BE49-F238E27FC236}">
                    <a16:creationId xmlns:a16="http://schemas.microsoft.com/office/drawing/2014/main" id="{3FA72360-5FD6-7D45-025D-6304D79EB654}"/>
                  </a:ext>
                </a:extLst>
              </p:cNvPr>
              <p:cNvSpPr/>
              <p:nvPr/>
            </p:nvSpPr>
            <p:spPr>
              <a:xfrm>
                <a:off x="9462109"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lumMod val="65000"/>
                      </a:schemeClr>
                    </a:solidFill>
                    <a:effectLst/>
                    <a:uLnTx/>
                    <a:uFillTx/>
                    <a:latin typeface="EYInterstate" panose="02000503020000020004" pitchFamily="2" charset="0"/>
                  </a:rPr>
                  <a:t>Fiduciary/ Image</a:t>
                </a:r>
              </a:p>
            </p:txBody>
          </p:sp>
          <p:sp>
            <p:nvSpPr>
              <p:cNvPr id="35" name="Freeform 29">
                <a:extLst>
                  <a:ext uri="{FF2B5EF4-FFF2-40B4-BE49-F238E27FC236}">
                    <a16:creationId xmlns:a16="http://schemas.microsoft.com/office/drawing/2014/main" id="{B7E64243-4583-4D60-2453-B7F5BE7CF47E}"/>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Natural feature</a:t>
                </a:r>
              </a:p>
            </p:txBody>
          </p:sp>
          <p:sp>
            <p:nvSpPr>
              <p:cNvPr id="47" name="Freeform 33">
                <a:extLst>
                  <a:ext uri="{FF2B5EF4-FFF2-40B4-BE49-F238E27FC236}">
                    <a16:creationId xmlns:a16="http://schemas.microsoft.com/office/drawing/2014/main" id="{934932D8-3128-B105-2F80-977F005C633C}"/>
                  </a:ext>
                </a:extLst>
              </p:cNvPr>
              <p:cNvSpPr/>
              <p:nvPr/>
            </p:nvSpPr>
            <p:spPr>
              <a:xfrm>
                <a:off x="9465157"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Location</a:t>
                </a:r>
              </a:p>
            </p:txBody>
          </p:sp>
          <p:sp>
            <p:nvSpPr>
              <p:cNvPr id="54" name="Freeform 41">
                <a:extLst>
                  <a:ext uri="{FF2B5EF4-FFF2-40B4-BE49-F238E27FC236}">
                    <a16:creationId xmlns:a16="http://schemas.microsoft.com/office/drawing/2014/main" id="{3DE0C014-9256-7C7A-9B48-C2787BA315FA}"/>
                  </a:ext>
                </a:extLst>
              </p:cNvPr>
              <p:cNvSpPr/>
              <p:nvPr/>
            </p:nvSpPr>
            <p:spPr>
              <a:xfrm>
                <a:off x="10271697"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Face</a:t>
                </a:r>
              </a:p>
            </p:txBody>
          </p:sp>
          <p:sp>
            <p:nvSpPr>
              <p:cNvPr id="55" name="Freeform 29">
                <a:extLst>
                  <a:ext uri="{FF2B5EF4-FFF2-40B4-BE49-F238E27FC236}">
                    <a16:creationId xmlns:a16="http://schemas.microsoft.com/office/drawing/2014/main" id="{B3C60E19-BEE5-5C50-1F2A-4CBCD3BD5DDA}"/>
                  </a:ext>
                </a:extLst>
              </p:cNvPr>
              <p:cNvSpPr/>
              <p:nvPr/>
            </p:nvSpPr>
            <p:spPr>
              <a:xfrm>
                <a:off x="10274745"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World</a:t>
                </a:r>
              </a:p>
            </p:txBody>
          </p:sp>
          <p:sp>
            <p:nvSpPr>
              <p:cNvPr id="56" name="Freeform 29">
                <a:extLst>
                  <a:ext uri="{FF2B5EF4-FFF2-40B4-BE49-F238E27FC236}">
                    <a16:creationId xmlns:a16="http://schemas.microsoft.com/office/drawing/2014/main" id="{0E35FC1A-3408-77CF-3ABC-8B298A595A43}"/>
                  </a:ext>
                </a:extLst>
              </p:cNvPr>
              <p:cNvSpPr/>
              <p:nvPr/>
            </p:nvSpPr>
            <p:spPr>
              <a:xfrm>
                <a:off x="11084331"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Spatial</a:t>
                </a:r>
              </a:p>
            </p:txBody>
          </p:sp>
        </p:grpSp>
        <p:sp>
          <p:nvSpPr>
            <p:cNvPr id="25" name="TextBox 24">
              <a:extLst>
                <a:ext uri="{FF2B5EF4-FFF2-40B4-BE49-F238E27FC236}">
                  <a16:creationId xmlns:a16="http://schemas.microsoft.com/office/drawing/2014/main" id="{18576C4F-26BB-1F16-8177-F742454F2197}"/>
                </a:ext>
              </a:extLst>
            </p:cNvPr>
            <p:cNvSpPr txBox="1"/>
            <p:nvPr/>
          </p:nvSpPr>
          <p:spPr>
            <a:xfrm>
              <a:off x="9269382" y="4699530"/>
              <a:ext cx="1101520" cy="276999"/>
            </a:xfrm>
            <a:prstGeom prst="rect">
              <a:avLst/>
            </a:prstGeom>
            <a:solidFill>
              <a:schemeClr val="bg1"/>
            </a:solidFill>
          </p:spPr>
          <p:txBody>
            <a:bodyPr wrap="none" rtlCol="0">
              <a:spAutoFit/>
            </a:bodyPr>
            <a:lstStyle/>
            <a:p>
              <a:r>
                <a:rPr lang="en-US" sz="1200" b="1" dirty="0"/>
                <a:t>           Tracking</a:t>
              </a:r>
            </a:p>
          </p:txBody>
        </p:sp>
        <p:grpSp>
          <p:nvGrpSpPr>
            <p:cNvPr id="26" name="Group 25">
              <a:extLst>
                <a:ext uri="{FF2B5EF4-FFF2-40B4-BE49-F238E27FC236}">
                  <a16:creationId xmlns:a16="http://schemas.microsoft.com/office/drawing/2014/main" id="{65377582-7106-4225-0ECD-4D4C73ECF5DE}"/>
                </a:ext>
              </a:extLst>
            </p:cNvPr>
            <p:cNvGrpSpPr>
              <a:grpSpLocks noChangeAspect="1"/>
            </p:cNvGrpSpPr>
            <p:nvPr/>
          </p:nvGrpSpPr>
          <p:grpSpPr bwMode="auto">
            <a:xfrm>
              <a:off x="9360768" y="4694016"/>
              <a:ext cx="288000" cy="288707"/>
              <a:chOff x="1378" y="455"/>
              <a:chExt cx="408" cy="409"/>
            </a:xfrm>
            <a:solidFill>
              <a:srgbClr val="000000"/>
            </a:solidFill>
          </p:grpSpPr>
          <p:sp>
            <p:nvSpPr>
              <p:cNvPr id="27" name="Freeform 10">
                <a:extLst>
                  <a:ext uri="{FF2B5EF4-FFF2-40B4-BE49-F238E27FC236}">
                    <a16:creationId xmlns:a16="http://schemas.microsoft.com/office/drawing/2014/main" id="{ED43082D-CB48-5B92-12A5-EC00DCFA342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28" name="Freeform 11">
                <a:extLst>
                  <a:ext uri="{FF2B5EF4-FFF2-40B4-BE49-F238E27FC236}">
                    <a16:creationId xmlns:a16="http://schemas.microsoft.com/office/drawing/2014/main" id="{77D20634-1E39-D3A9-9092-E4EFC3B673AD}"/>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29" name="Freeform 12">
                <a:extLst>
                  <a:ext uri="{FF2B5EF4-FFF2-40B4-BE49-F238E27FC236}">
                    <a16:creationId xmlns:a16="http://schemas.microsoft.com/office/drawing/2014/main" id="{B516A442-6171-BF9E-572B-4CF5CC1E1EEF}"/>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2" name="Freeform 13">
                <a:extLst>
                  <a:ext uri="{FF2B5EF4-FFF2-40B4-BE49-F238E27FC236}">
                    <a16:creationId xmlns:a16="http://schemas.microsoft.com/office/drawing/2014/main" id="{667DCB00-8524-224C-1376-04F386257816}"/>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57" name="Group 56">
            <a:extLst>
              <a:ext uri="{FF2B5EF4-FFF2-40B4-BE49-F238E27FC236}">
                <a16:creationId xmlns:a16="http://schemas.microsoft.com/office/drawing/2014/main" id="{874835D5-CD81-8353-F11F-611E867CFFA6}"/>
              </a:ext>
            </a:extLst>
          </p:cNvPr>
          <p:cNvGrpSpPr/>
          <p:nvPr/>
        </p:nvGrpSpPr>
        <p:grpSpPr>
          <a:xfrm>
            <a:off x="9167673" y="1597866"/>
            <a:ext cx="2700727" cy="2208012"/>
            <a:chOff x="9116698" y="1232888"/>
            <a:chExt cx="2700727" cy="2208012"/>
          </a:xfrm>
        </p:grpSpPr>
        <p:sp>
          <p:nvSpPr>
            <p:cNvPr id="58" name="Rectangle: Rounded Corners 57">
              <a:extLst>
                <a:ext uri="{FF2B5EF4-FFF2-40B4-BE49-F238E27FC236}">
                  <a16:creationId xmlns:a16="http://schemas.microsoft.com/office/drawing/2014/main" id="{C46707CE-72FA-5794-9C11-F4C5816E0DF9}"/>
                </a:ext>
              </a:extLst>
            </p:cNvPr>
            <p:cNvSpPr/>
            <p:nvPr/>
          </p:nvSpPr>
          <p:spPr>
            <a:xfrm>
              <a:off x="9116698" y="1376052"/>
              <a:ext cx="2700727" cy="2064848"/>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9" name="Freeform 73">
              <a:extLst>
                <a:ext uri="{FF2B5EF4-FFF2-40B4-BE49-F238E27FC236}">
                  <a16:creationId xmlns:a16="http://schemas.microsoft.com/office/drawing/2014/main" id="{851707F3-4AEC-578C-FE41-92CC27AD3D06}"/>
                </a:ext>
              </a:extLst>
            </p:cNvPr>
            <p:cNvSpPr/>
            <p:nvPr/>
          </p:nvSpPr>
          <p:spPr>
            <a:xfrm>
              <a:off x="9260526" y="1601191"/>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Content enriching</a:t>
              </a:r>
            </a:p>
          </p:txBody>
        </p:sp>
        <p:sp>
          <p:nvSpPr>
            <p:cNvPr id="67" name="Freeform 29">
              <a:extLst>
                <a:ext uri="{FF2B5EF4-FFF2-40B4-BE49-F238E27FC236}">
                  <a16:creationId xmlns:a16="http://schemas.microsoft.com/office/drawing/2014/main" id="{2188DA27-EC0F-6F58-EC7E-6A6B3C14C80B}"/>
                </a:ext>
              </a:extLst>
            </p:cNvPr>
            <p:cNvSpPr/>
            <p:nvPr/>
          </p:nvSpPr>
          <p:spPr>
            <a:xfrm>
              <a:off x="9260526" y="2029435"/>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74" name="Freeform 33">
              <a:extLst>
                <a:ext uri="{FF2B5EF4-FFF2-40B4-BE49-F238E27FC236}">
                  <a16:creationId xmlns:a16="http://schemas.microsoft.com/office/drawing/2014/main" id="{AE54CE5F-2F18-42B8-CAE0-4F231AC5083D}"/>
                </a:ext>
              </a:extLst>
            </p:cNvPr>
            <p:cNvSpPr/>
            <p:nvPr/>
          </p:nvSpPr>
          <p:spPr>
            <a:xfrm>
              <a:off x="9260526" y="2457679"/>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Work instructions</a:t>
              </a:r>
            </a:p>
          </p:txBody>
        </p:sp>
        <p:sp>
          <p:nvSpPr>
            <p:cNvPr id="75" name="Freeform 41">
              <a:extLst>
                <a:ext uri="{FF2B5EF4-FFF2-40B4-BE49-F238E27FC236}">
                  <a16:creationId xmlns:a16="http://schemas.microsoft.com/office/drawing/2014/main" id="{F57B9007-5382-0158-9BC2-1189F4E59FCA}"/>
                </a:ext>
              </a:extLst>
            </p:cNvPr>
            <p:cNvSpPr/>
            <p:nvPr/>
          </p:nvSpPr>
          <p:spPr>
            <a:xfrm>
              <a:off x="10483702" y="1601191"/>
              <a:ext cx="1134000" cy="344171"/>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Navigation</a:t>
              </a:r>
            </a:p>
          </p:txBody>
        </p:sp>
        <p:sp>
          <p:nvSpPr>
            <p:cNvPr id="76" name="Freeform 29">
              <a:extLst>
                <a:ext uri="{FF2B5EF4-FFF2-40B4-BE49-F238E27FC236}">
                  <a16:creationId xmlns:a16="http://schemas.microsoft.com/office/drawing/2014/main" id="{87F0E55D-3A4A-E6D5-43B5-C9B256C95938}"/>
                </a:ext>
              </a:extLst>
            </p:cNvPr>
            <p:cNvSpPr/>
            <p:nvPr/>
          </p:nvSpPr>
          <p:spPr>
            <a:xfrm>
              <a:off x="10483702" y="2028959"/>
              <a:ext cx="1134000" cy="3456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Hard-to-simulate environment</a:t>
              </a:r>
            </a:p>
          </p:txBody>
        </p:sp>
        <p:sp>
          <p:nvSpPr>
            <p:cNvPr id="77" name="TextBox 76">
              <a:extLst>
                <a:ext uri="{FF2B5EF4-FFF2-40B4-BE49-F238E27FC236}">
                  <a16:creationId xmlns:a16="http://schemas.microsoft.com/office/drawing/2014/main" id="{C699C115-52DE-BACA-14A4-B9142C941F3D}"/>
                </a:ext>
              </a:extLst>
            </p:cNvPr>
            <p:cNvSpPr txBox="1"/>
            <p:nvPr/>
          </p:nvSpPr>
          <p:spPr>
            <a:xfrm>
              <a:off x="9260526" y="1232888"/>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78" name="Group 77">
              <a:extLst>
                <a:ext uri="{FF2B5EF4-FFF2-40B4-BE49-F238E27FC236}">
                  <a16:creationId xmlns:a16="http://schemas.microsoft.com/office/drawing/2014/main" id="{1801D8CB-C210-907A-A21E-A4702ADF3693}"/>
                </a:ext>
              </a:extLst>
            </p:cNvPr>
            <p:cNvGrpSpPr>
              <a:grpSpLocks noChangeAspect="1"/>
            </p:cNvGrpSpPr>
            <p:nvPr/>
          </p:nvGrpSpPr>
          <p:grpSpPr bwMode="auto">
            <a:xfrm>
              <a:off x="9399629" y="1247295"/>
              <a:ext cx="294792" cy="252000"/>
              <a:chOff x="3613" y="1954"/>
              <a:chExt cx="434" cy="371"/>
            </a:xfrm>
            <a:solidFill>
              <a:srgbClr val="000000"/>
            </a:solidFill>
          </p:grpSpPr>
          <p:sp>
            <p:nvSpPr>
              <p:cNvPr id="82" name="Freeform 78">
                <a:extLst>
                  <a:ext uri="{FF2B5EF4-FFF2-40B4-BE49-F238E27FC236}">
                    <a16:creationId xmlns:a16="http://schemas.microsoft.com/office/drawing/2014/main" id="{48DE78B3-CE35-9584-B592-6B949D2D8AC6}"/>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3" name="Freeform 79">
                <a:extLst>
                  <a:ext uri="{FF2B5EF4-FFF2-40B4-BE49-F238E27FC236}">
                    <a16:creationId xmlns:a16="http://schemas.microsoft.com/office/drawing/2014/main" id="{DA933D66-DF58-38FF-31B7-FBDD36653C83}"/>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4" name="Freeform 80">
                <a:extLst>
                  <a:ext uri="{FF2B5EF4-FFF2-40B4-BE49-F238E27FC236}">
                    <a16:creationId xmlns:a16="http://schemas.microsoft.com/office/drawing/2014/main" id="{7020489F-B53A-6650-D39A-ACB30ACCE398}"/>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sp>
          <p:nvSpPr>
            <p:cNvPr id="79" name="Freeform 33">
              <a:extLst>
                <a:ext uri="{FF2B5EF4-FFF2-40B4-BE49-F238E27FC236}">
                  <a16:creationId xmlns:a16="http://schemas.microsoft.com/office/drawing/2014/main" id="{8851DE3D-9276-9493-DE4F-F392E1928108}"/>
                </a:ext>
              </a:extLst>
            </p:cNvPr>
            <p:cNvSpPr/>
            <p:nvPr/>
          </p:nvSpPr>
          <p:spPr>
            <a:xfrm>
              <a:off x="10483702" y="2458156"/>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Gesture control</a:t>
              </a:r>
            </a:p>
          </p:txBody>
        </p:sp>
        <p:sp>
          <p:nvSpPr>
            <p:cNvPr id="80" name="Freeform 33">
              <a:extLst>
                <a:ext uri="{FF2B5EF4-FFF2-40B4-BE49-F238E27FC236}">
                  <a16:creationId xmlns:a16="http://schemas.microsoft.com/office/drawing/2014/main" id="{E7EE014F-5193-2345-628F-3CF2FCCF5A82}"/>
                </a:ext>
              </a:extLst>
            </p:cNvPr>
            <p:cNvSpPr/>
            <p:nvPr/>
          </p:nvSpPr>
          <p:spPr>
            <a:xfrm>
              <a:off x="9267193" y="2885923"/>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Voice control</a:t>
              </a:r>
            </a:p>
          </p:txBody>
        </p:sp>
        <p:sp>
          <p:nvSpPr>
            <p:cNvPr id="81" name="Freeform 33">
              <a:extLst>
                <a:ext uri="{FF2B5EF4-FFF2-40B4-BE49-F238E27FC236}">
                  <a16:creationId xmlns:a16="http://schemas.microsoft.com/office/drawing/2014/main" id="{A6C378E6-DCDC-0F80-10B8-DA02FCE029A2}"/>
                </a:ext>
              </a:extLst>
            </p:cNvPr>
            <p:cNvSpPr/>
            <p:nvPr/>
          </p:nvSpPr>
          <p:spPr>
            <a:xfrm>
              <a:off x="10472369" y="288592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Gaze control</a:t>
              </a:r>
            </a:p>
          </p:txBody>
        </p:sp>
      </p:grpSp>
      <p:sp>
        <p:nvSpPr>
          <p:cNvPr id="85" name="TextBox 84">
            <a:extLst>
              <a:ext uri="{FF2B5EF4-FFF2-40B4-BE49-F238E27FC236}">
                <a16:creationId xmlns:a16="http://schemas.microsoft.com/office/drawing/2014/main" id="{71E59EC7-755C-4F30-30E0-560C2C54745B}"/>
              </a:ext>
            </a:extLst>
          </p:cNvPr>
          <p:cNvSpPr txBox="1"/>
          <p:nvPr/>
        </p:nvSpPr>
        <p:spPr>
          <a:xfrm>
            <a:off x="232362" y="380199"/>
            <a:ext cx="11624706" cy="769441"/>
          </a:xfrm>
          <a:prstGeom prst="rect">
            <a:avLst/>
          </a:prstGeom>
          <a:noFill/>
        </p:spPr>
        <p:txBody>
          <a:bodyPr wrap="square" rtlCol="0">
            <a:spAutoFit/>
          </a:bodyPr>
          <a:lstStyle/>
          <a:p>
            <a:r>
              <a:rPr lang="en-US" sz="2800" b="1" dirty="0">
                <a:solidFill>
                  <a:srgbClr val="A100FF"/>
                </a:solidFill>
              </a:rPr>
              <a:t>Design: Process Suitability for AR – Use Case Highlights 3/8</a:t>
            </a:r>
          </a:p>
          <a:p>
            <a:r>
              <a:rPr lang="en-US" sz="1600" i="1" dirty="0"/>
              <a:t>Policing: Create crime scene 3D mesh + live data stream + location tracking to avoid friendly fire.</a:t>
            </a:r>
          </a:p>
        </p:txBody>
      </p:sp>
      <p:pic>
        <p:nvPicPr>
          <p:cNvPr id="2" name="Online Media 1" title="Microsoft HoloLens: Partner Spotlight with Black Marble">
            <a:hlinkClick r:id="" action="ppaction://media"/>
            <a:extLst>
              <a:ext uri="{FF2B5EF4-FFF2-40B4-BE49-F238E27FC236}">
                <a16:creationId xmlns:a16="http://schemas.microsoft.com/office/drawing/2014/main" id="{043AF0B9-03F9-77CE-2493-B393DEC832A5}"/>
              </a:ext>
            </a:extLst>
          </p:cNvPr>
          <p:cNvPicPr>
            <a:picLocks noRot="1" noChangeAspect="1"/>
          </p:cNvPicPr>
          <p:nvPr>
            <a:videoFile r:link="rId1"/>
          </p:nvPr>
        </p:nvPicPr>
        <p:blipFill>
          <a:blip r:embed="rId8"/>
          <a:stretch>
            <a:fillRect/>
          </a:stretch>
        </p:blipFill>
        <p:spPr>
          <a:xfrm>
            <a:off x="302984" y="1161325"/>
            <a:ext cx="6610388" cy="3734869"/>
          </a:xfrm>
          <a:prstGeom prst="rect">
            <a:avLst/>
          </a:prstGeom>
        </p:spPr>
      </p:pic>
      <p:grpSp>
        <p:nvGrpSpPr>
          <p:cNvPr id="4" name="Group 3">
            <a:extLst>
              <a:ext uri="{FF2B5EF4-FFF2-40B4-BE49-F238E27FC236}">
                <a16:creationId xmlns:a16="http://schemas.microsoft.com/office/drawing/2014/main" id="{A5E97969-793A-DDC2-4F6C-5E9F41CA3B8D}"/>
              </a:ext>
            </a:extLst>
          </p:cNvPr>
          <p:cNvGrpSpPr/>
          <p:nvPr/>
        </p:nvGrpSpPr>
        <p:grpSpPr>
          <a:xfrm>
            <a:off x="190994" y="6372189"/>
            <a:ext cx="4328014" cy="422633"/>
            <a:chOff x="7692723" y="680485"/>
            <a:chExt cx="4328014" cy="422633"/>
          </a:xfrm>
        </p:grpSpPr>
        <p:sp>
          <p:nvSpPr>
            <p:cNvPr id="13" name="Rectangle 12">
              <a:extLst>
                <a:ext uri="{FF2B5EF4-FFF2-40B4-BE49-F238E27FC236}">
                  <a16:creationId xmlns:a16="http://schemas.microsoft.com/office/drawing/2014/main" id="{B4D1B17E-A355-39DC-6771-B5B728310F0F}"/>
                </a:ext>
              </a:extLst>
            </p:cNvPr>
            <p:cNvSpPr/>
            <p:nvPr/>
          </p:nvSpPr>
          <p:spPr>
            <a:xfrm>
              <a:off x="8706531" y="680485"/>
              <a:ext cx="3314206"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7376F89F-9987-29EB-3164-59FFECE68DC1}"/>
                </a:ext>
              </a:extLst>
            </p:cNvPr>
            <p:cNvGrpSpPr/>
            <p:nvPr/>
          </p:nvGrpSpPr>
          <p:grpSpPr>
            <a:xfrm>
              <a:off x="8771860" y="731651"/>
              <a:ext cx="3180903" cy="320300"/>
              <a:chOff x="8771860" y="821796"/>
              <a:chExt cx="3180903" cy="320300"/>
            </a:xfrm>
          </p:grpSpPr>
          <p:sp>
            <p:nvSpPr>
              <p:cNvPr id="20" name="Rectangle 19">
                <a:extLst>
                  <a:ext uri="{FF2B5EF4-FFF2-40B4-BE49-F238E27FC236}">
                    <a16:creationId xmlns:a16="http://schemas.microsoft.com/office/drawing/2014/main" id="{2F2A5EC8-7598-F2F3-F050-5B82F25FD03B}"/>
                  </a:ext>
                </a:extLst>
              </p:cNvPr>
              <p:cNvSpPr/>
              <p:nvPr/>
            </p:nvSpPr>
            <p:spPr>
              <a:xfrm>
                <a:off x="8771860"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Process suitability for AR</a:t>
                </a:r>
              </a:p>
            </p:txBody>
          </p:sp>
          <p:sp>
            <p:nvSpPr>
              <p:cNvPr id="21" name="Rectangle 20">
                <a:extLst>
                  <a:ext uri="{FF2B5EF4-FFF2-40B4-BE49-F238E27FC236}">
                    <a16:creationId xmlns:a16="http://schemas.microsoft.com/office/drawing/2014/main" id="{EEB8147C-4D98-7D1B-4015-610B0B0A4ACC}"/>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22" name="Rectangle 21">
                <a:extLst>
                  <a:ext uri="{FF2B5EF4-FFF2-40B4-BE49-F238E27FC236}">
                    <a16:creationId xmlns:a16="http://schemas.microsoft.com/office/drawing/2014/main" id="{E441AA89-E50B-E8A7-22F5-18C3F9BDD369}"/>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18" name="TextBox 17">
              <a:extLst>
                <a:ext uri="{FF2B5EF4-FFF2-40B4-BE49-F238E27FC236}">
                  <a16:creationId xmlns:a16="http://schemas.microsoft.com/office/drawing/2014/main" id="{2C363B8E-3A7B-84FD-0A66-3F77AF5A10D4}"/>
                </a:ext>
              </a:extLst>
            </p:cNvPr>
            <p:cNvSpPr txBox="1"/>
            <p:nvPr/>
          </p:nvSpPr>
          <p:spPr>
            <a:xfrm>
              <a:off x="7692723" y="735051"/>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282665012"/>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6"/>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23" name="Group 22">
            <a:extLst>
              <a:ext uri="{FF2B5EF4-FFF2-40B4-BE49-F238E27FC236}">
                <a16:creationId xmlns:a16="http://schemas.microsoft.com/office/drawing/2014/main" id="{C0C31715-4767-7DFF-039B-EE536B60C57D}"/>
              </a:ext>
            </a:extLst>
          </p:cNvPr>
          <p:cNvGrpSpPr/>
          <p:nvPr/>
        </p:nvGrpSpPr>
        <p:grpSpPr>
          <a:xfrm>
            <a:off x="9156341" y="4196335"/>
            <a:ext cx="2700727" cy="1279140"/>
            <a:chOff x="9105365" y="4694016"/>
            <a:chExt cx="2700727" cy="1279140"/>
          </a:xfrm>
        </p:grpSpPr>
        <p:grpSp>
          <p:nvGrpSpPr>
            <p:cNvPr id="24" name="Group 23">
              <a:extLst>
                <a:ext uri="{FF2B5EF4-FFF2-40B4-BE49-F238E27FC236}">
                  <a16:creationId xmlns:a16="http://schemas.microsoft.com/office/drawing/2014/main" id="{DDA6197D-7518-AED2-A73E-39FE105C4A69}"/>
                </a:ext>
              </a:extLst>
            </p:cNvPr>
            <p:cNvGrpSpPr/>
            <p:nvPr/>
          </p:nvGrpSpPr>
          <p:grpSpPr>
            <a:xfrm>
              <a:off x="9105365" y="4830874"/>
              <a:ext cx="2700727" cy="1142282"/>
              <a:chOff x="9300282" y="3364627"/>
              <a:chExt cx="2700727" cy="1142282"/>
            </a:xfrm>
          </p:grpSpPr>
          <p:sp>
            <p:nvSpPr>
              <p:cNvPr id="34" name="Rectangle: Rounded Corners 33">
                <a:extLst>
                  <a:ext uri="{FF2B5EF4-FFF2-40B4-BE49-F238E27FC236}">
                    <a16:creationId xmlns:a16="http://schemas.microsoft.com/office/drawing/2014/main" id="{09627127-2917-C6EE-B054-F416B7E8425E}"/>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35" name="Freeform 73">
                <a:extLst>
                  <a:ext uri="{FF2B5EF4-FFF2-40B4-BE49-F238E27FC236}">
                    <a16:creationId xmlns:a16="http://schemas.microsoft.com/office/drawing/2014/main" id="{2C8BBEEA-9543-B95B-9EC3-C400DC065BEC}"/>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effectLst/>
                    <a:uLnTx/>
                    <a:uFillTx/>
                    <a:latin typeface="EYInterstate" panose="02000503020000020004" pitchFamily="2" charset="0"/>
                  </a:rPr>
                  <a:t>Fiduciary/ Image</a:t>
                </a:r>
              </a:p>
            </p:txBody>
          </p:sp>
          <p:sp>
            <p:nvSpPr>
              <p:cNvPr id="47" name="Freeform 29">
                <a:extLst>
                  <a:ext uri="{FF2B5EF4-FFF2-40B4-BE49-F238E27FC236}">
                    <a16:creationId xmlns:a16="http://schemas.microsoft.com/office/drawing/2014/main" id="{549FBCA8-8E6C-A14A-726B-A2174E31D9E2}"/>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Natural feature</a:t>
                </a:r>
              </a:p>
            </p:txBody>
          </p:sp>
          <p:sp>
            <p:nvSpPr>
              <p:cNvPr id="54" name="Freeform 33">
                <a:extLst>
                  <a:ext uri="{FF2B5EF4-FFF2-40B4-BE49-F238E27FC236}">
                    <a16:creationId xmlns:a16="http://schemas.microsoft.com/office/drawing/2014/main" id="{BE7E267F-B1E2-282A-CCB6-B8046BE1E05F}"/>
                  </a:ext>
                </a:extLst>
              </p:cNvPr>
              <p:cNvSpPr/>
              <p:nvPr/>
            </p:nvSpPr>
            <p:spPr>
              <a:xfrm>
                <a:off x="9465157"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Location</a:t>
                </a:r>
              </a:p>
            </p:txBody>
          </p:sp>
          <p:sp>
            <p:nvSpPr>
              <p:cNvPr id="55" name="Freeform 41">
                <a:extLst>
                  <a:ext uri="{FF2B5EF4-FFF2-40B4-BE49-F238E27FC236}">
                    <a16:creationId xmlns:a16="http://schemas.microsoft.com/office/drawing/2014/main" id="{DA3505A1-FE91-57F2-FFB0-F0A7D65B90BE}"/>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Face</a:t>
                </a:r>
              </a:p>
            </p:txBody>
          </p:sp>
          <p:sp>
            <p:nvSpPr>
              <p:cNvPr id="56" name="Freeform 29">
                <a:extLst>
                  <a:ext uri="{FF2B5EF4-FFF2-40B4-BE49-F238E27FC236}">
                    <a16:creationId xmlns:a16="http://schemas.microsoft.com/office/drawing/2014/main" id="{ABCE57B2-C26E-9CCA-EC1E-7F3FEB362A92}"/>
                  </a:ext>
                </a:extLst>
              </p:cNvPr>
              <p:cNvSpPr/>
              <p:nvPr/>
            </p:nvSpPr>
            <p:spPr>
              <a:xfrm>
                <a:off x="10274745"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World</a:t>
                </a:r>
              </a:p>
            </p:txBody>
          </p:sp>
          <p:sp>
            <p:nvSpPr>
              <p:cNvPr id="57" name="Freeform 29">
                <a:extLst>
                  <a:ext uri="{FF2B5EF4-FFF2-40B4-BE49-F238E27FC236}">
                    <a16:creationId xmlns:a16="http://schemas.microsoft.com/office/drawing/2014/main" id="{A8FF31DA-1E4A-3531-D208-6D7805151E36}"/>
                  </a:ext>
                </a:extLst>
              </p:cNvPr>
              <p:cNvSpPr/>
              <p:nvPr/>
            </p:nvSpPr>
            <p:spPr>
              <a:xfrm>
                <a:off x="11084331"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latin typeface="EYInterstate" panose="02000503020000020004" pitchFamily="2" charset="0"/>
                  </a:rPr>
                  <a:t>Spatial</a:t>
                </a:r>
              </a:p>
            </p:txBody>
          </p:sp>
        </p:grpSp>
        <p:sp>
          <p:nvSpPr>
            <p:cNvPr id="25" name="TextBox 24">
              <a:extLst>
                <a:ext uri="{FF2B5EF4-FFF2-40B4-BE49-F238E27FC236}">
                  <a16:creationId xmlns:a16="http://schemas.microsoft.com/office/drawing/2014/main" id="{988930B0-626C-BAB8-7CC1-3E1BE6E3D92F}"/>
                </a:ext>
              </a:extLst>
            </p:cNvPr>
            <p:cNvSpPr txBox="1"/>
            <p:nvPr/>
          </p:nvSpPr>
          <p:spPr>
            <a:xfrm>
              <a:off x="9269382" y="4699530"/>
              <a:ext cx="1101520" cy="276999"/>
            </a:xfrm>
            <a:prstGeom prst="rect">
              <a:avLst/>
            </a:prstGeom>
            <a:solidFill>
              <a:schemeClr val="bg1"/>
            </a:solidFill>
          </p:spPr>
          <p:txBody>
            <a:bodyPr wrap="none" rtlCol="0">
              <a:spAutoFit/>
            </a:bodyPr>
            <a:lstStyle/>
            <a:p>
              <a:r>
                <a:rPr lang="en-US" sz="1200" b="1" dirty="0"/>
                <a:t>           Tracking</a:t>
              </a:r>
            </a:p>
          </p:txBody>
        </p:sp>
        <p:grpSp>
          <p:nvGrpSpPr>
            <p:cNvPr id="26" name="Group 25">
              <a:extLst>
                <a:ext uri="{FF2B5EF4-FFF2-40B4-BE49-F238E27FC236}">
                  <a16:creationId xmlns:a16="http://schemas.microsoft.com/office/drawing/2014/main" id="{1C8B1970-7ECD-7036-0051-7FC1F782DE4F}"/>
                </a:ext>
              </a:extLst>
            </p:cNvPr>
            <p:cNvGrpSpPr>
              <a:grpSpLocks noChangeAspect="1"/>
            </p:cNvGrpSpPr>
            <p:nvPr/>
          </p:nvGrpSpPr>
          <p:grpSpPr bwMode="auto">
            <a:xfrm>
              <a:off x="9360768" y="4694016"/>
              <a:ext cx="288000" cy="288707"/>
              <a:chOff x="1378" y="455"/>
              <a:chExt cx="408" cy="409"/>
            </a:xfrm>
            <a:solidFill>
              <a:srgbClr val="000000"/>
            </a:solidFill>
          </p:grpSpPr>
          <p:sp>
            <p:nvSpPr>
              <p:cNvPr id="27" name="Freeform 10">
                <a:extLst>
                  <a:ext uri="{FF2B5EF4-FFF2-40B4-BE49-F238E27FC236}">
                    <a16:creationId xmlns:a16="http://schemas.microsoft.com/office/drawing/2014/main" id="{4B1035BF-31D3-7BCB-BCE4-7D8C57ADD25B}"/>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28" name="Freeform 11">
                <a:extLst>
                  <a:ext uri="{FF2B5EF4-FFF2-40B4-BE49-F238E27FC236}">
                    <a16:creationId xmlns:a16="http://schemas.microsoft.com/office/drawing/2014/main" id="{F1539ADB-49F7-75A5-E6FC-51E1B3CF1225}"/>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2" name="Freeform 12">
                <a:extLst>
                  <a:ext uri="{FF2B5EF4-FFF2-40B4-BE49-F238E27FC236}">
                    <a16:creationId xmlns:a16="http://schemas.microsoft.com/office/drawing/2014/main" id="{C7DFE717-E816-D693-48BE-EDDD784DDDEA}"/>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3" name="Freeform 13">
                <a:extLst>
                  <a:ext uri="{FF2B5EF4-FFF2-40B4-BE49-F238E27FC236}">
                    <a16:creationId xmlns:a16="http://schemas.microsoft.com/office/drawing/2014/main" id="{0781E776-F220-DFEC-E7E0-B1505DB25AC2}"/>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58" name="Group 57">
            <a:extLst>
              <a:ext uri="{FF2B5EF4-FFF2-40B4-BE49-F238E27FC236}">
                <a16:creationId xmlns:a16="http://schemas.microsoft.com/office/drawing/2014/main" id="{348654A3-9DC1-6A87-97CB-3D72A986B8F7}"/>
              </a:ext>
            </a:extLst>
          </p:cNvPr>
          <p:cNvGrpSpPr/>
          <p:nvPr/>
        </p:nvGrpSpPr>
        <p:grpSpPr>
          <a:xfrm>
            <a:off x="9167673" y="1597866"/>
            <a:ext cx="2700727" cy="2208012"/>
            <a:chOff x="9116698" y="1232888"/>
            <a:chExt cx="2700727" cy="2208012"/>
          </a:xfrm>
        </p:grpSpPr>
        <p:sp>
          <p:nvSpPr>
            <p:cNvPr id="59" name="Rectangle: Rounded Corners 58">
              <a:extLst>
                <a:ext uri="{FF2B5EF4-FFF2-40B4-BE49-F238E27FC236}">
                  <a16:creationId xmlns:a16="http://schemas.microsoft.com/office/drawing/2014/main" id="{4B15BF30-47DF-8EB6-A0C3-5BD5C0E52CFC}"/>
                </a:ext>
              </a:extLst>
            </p:cNvPr>
            <p:cNvSpPr/>
            <p:nvPr/>
          </p:nvSpPr>
          <p:spPr>
            <a:xfrm>
              <a:off x="9116698" y="1376052"/>
              <a:ext cx="2700727" cy="2064848"/>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67" name="Freeform 73">
              <a:extLst>
                <a:ext uri="{FF2B5EF4-FFF2-40B4-BE49-F238E27FC236}">
                  <a16:creationId xmlns:a16="http://schemas.microsoft.com/office/drawing/2014/main" id="{E707129C-61AE-4C6C-E02C-34FFDFC39588}"/>
                </a:ext>
              </a:extLst>
            </p:cNvPr>
            <p:cNvSpPr/>
            <p:nvPr/>
          </p:nvSpPr>
          <p:spPr>
            <a:xfrm>
              <a:off x="9260526" y="1601191"/>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Content enriching</a:t>
              </a:r>
            </a:p>
          </p:txBody>
        </p:sp>
        <p:sp>
          <p:nvSpPr>
            <p:cNvPr id="73" name="Freeform 29">
              <a:extLst>
                <a:ext uri="{FF2B5EF4-FFF2-40B4-BE49-F238E27FC236}">
                  <a16:creationId xmlns:a16="http://schemas.microsoft.com/office/drawing/2014/main" id="{B506B687-82DD-6EE0-86D2-929D8CA04121}"/>
                </a:ext>
              </a:extLst>
            </p:cNvPr>
            <p:cNvSpPr/>
            <p:nvPr/>
          </p:nvSpPr>
          <p:spPr>
            <a:xfrm>
              <a:off x="9260526" y="2029435"/>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74" name="Freeform 33">
              <a:extLst>
                <a:ext uri="{FF2B5EF4-FFF2-40B4-BE49-F238E27FC236}">
                  <a16:creationId xmlns:a16="http://schemas.microsoft.com/office/drawing/2014/main" id="{AC76A8CB-4C21-A793-6D66-F82859F703B7}"/>
                </a:ext>
              </a:extLst>
            </p:cNvPr>
            <p:cNvSpPr/>
            <p:nvPr/>
          </p:nvSpPr>
          <p:spPr>
            <a:xfrm>
              <a:off x="9260526" y="2457679"/>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Work instructions</a:t>
              </a:r>
            </a:p>
          </p:txBody>
        </p:sp>
        <p:sp>
          <p:nvSpPr>
            <p:cNvPr id="75" name="Freeform 41">
              <a:extLst>
                <a:ext uri="{FF2B5EF4-FFF2-40B4-BE49-F238E27FC236}">
                  <a16:creationId xmlns:a16="http://schemas.microsoft.com/office/drawing/2014/main" id="{06B77BC3-3185-42C8-9A45-E440DB9D8755}"/>
                </a:ext>
              </a:extLst>
            </p:cNvPr>
            <p:cNvSpPr/>
            <p:nvPr/>
          </p:nvSpPr>
          <p:spPr>
            <a:xfrm>
              <a:off x="10483702" y="1601191"/>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Navigation</a:t>
              </a:r>
            </a:p>
          </p:txBody>
        </p:sp>
        <p:sp>
          <p:nvSpPr>
            <p:cNvPr id="76" name="Freeform 29">
              <a:extLst>
                <a:ext uri="{FF2B5EF4-FFF2-40B4-BE49-F238E27FC236}">
                  <a16:creationId xmlns:a16="http://schemas.microsoft.com/office/drawing/2014/main" id="{0AD830E5-7B47-0688-166F-6225E344B6F6}"/>
                </a:ext>
              </a:extLst>
            </p:cNvPr>
            <p:cNvSpPr/>
            <p:nvPr/>
          </p:nvSpPr>
          <p:spPr>
            <a:xfrm>
              <a:off x="10483702" y="2028959"/>
              <a:ext cx="1134000" cy="3456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Hard-to-simulate environment</a:t>
              </a:r>
            </a:p>
          </p:txBody>
        </p:sp>
        <p:sp>
          <p:nvSpPr>
            <p:cNvPr id="77" name="TextBox 76">
              <a:extLst>
                <a:ext uri="{FF2B5EF4-FFF2-40B4-BE49-F238E27FC236}">
                  <a16:creationId xmlns:a16="http://schemas.microsoft.com/office/drawing/2014/main" id="{9BDD0D4B-5565-6CE3-112B-1F2327CF5F2A}"/>
                </a:ext>
              </a:extLst>
            </p:cNvPr>
            <p:cNvSpPr txBox="1"/>
            <p:nvPr/>
          </p:nvSpPr>
          <p:spPr>
            <a:xfrm>
              <a:off x="9260526" y="1232888"/>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78" name="Group 77">
              <a:extLst>
                <a:ext uri="{FF2B5EF4-FFF2-40B4-BE49-F238E27FC236}">
                  <a16:creationId xmlns:a16="http://schemas.microsoft.com/office/drawing/2014/main" id="{C31675B3-87AC-1FD0-B197-94C9FA231C4B}"/>
                </a:ext>
              </a:extLst>
            </p:cNvPr>
            <p:cNvGrpSpPr>
              <a:grpSpLocks noChangeAspect="1"/>
            </p:cNvGrpSpPr>
            <p:nvPr/>
          </p:nvGrpSpPr>
          <p:grpSpPr bwMode="auto">
            <a:xfrm>
              <a:off x="9399629" y="1247295"/>
              <a:ext cx="294792" cy="252000"/>
              <a:chOff x="3613" y="1954"/>
              <a:chExt cx="434" cy="371"/>
            </a:xfrm>
            <a:solidFill>
              <a:srgbClr val="000000"/>
            </a:solidFill>
          </p:grpSpPr>
          <p:sp>
            <p:nvSpPr>
              <p:cNvPr id="82" name="Freeform 78">
                <a:extLst>
                  <a:ext uri="{FF2B5EF4-FFF2-40B4-BE49-F238E27FC236}">
                    <a16:creationId xmlns:a16="http://schemas.microsoft.com/office/drawing/2014/main" id="{B8490277-1F71-A903-8686-99707B1FC538}"/>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3" name="Freeform 79">
                <a:extLst>
                  <a:ext uri="{FF2B5EF4-FFF2-40B4-BE49-F238E27FC236}">
                    <a16:creationId xmlns:a16="http://schemas.microsoft.com/office/drawing/2014/main" id="{EEA24A9E-4DB9-5FFA-C124-97CE1284A41D}"/>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4" name="Freeform 80">
                <a:extLst>
                  <a:ext uri="{FF2B5EF4-FFF2-40B4-BE49-F238E27FC236}">
                    <a16:creationId xmlns:a16="http://schemas.microsoft.com/office/drawing/2014/main" id="{6A106901-E775-AF88-5055-8E96C7314F31}"/>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sp>
          <p:nvSpPr>
            <p:cNvPr id="79" name="Freeform 33">
              <a:extLst>
                <a:ext uri="{FF2B5EF4-FFF2-40B4-BE49-F238E27FC236}">
                  <a16:creationId xmlns:a16="http://schemas.microsoft.com/office/drawing/2014/main" id="{545F4381-3433-F073-2E51-8F17AC5F04D9}"/>
                </a:ext>
              </a:extLst>
            </p:cNvPr>
            <p:cNvSpPr/>
            <p:nvPr/>
          </p:nvSpPr>
          <p:spPr>
            <a:xfrm>
              <a:off x="10483702" y="2458156"/>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Gesture control</a:t>
              </a:r>
            </a:p>
          </p:txBody>
        </p:sp>
        <p:sp>
          <p:nvSpPr>
            <p:cNvPr id="80" name="Freeform 33">
              <a:extLst>
                <a:ext uri="{FF2B5EF4-FFF2-40B4-BE49-F238E27FC236}">
                  <a16:creationId xmlns:a16="http://schemas.microsoft.com/office/drawing/2014/main" id="{14F7E3A2-FAE3-376C-D232-17BE00DC6CA8}"/>
                </a:ext>
              </a:extLst>
            </p:cNvPr>
            <p:cNvSpPr/>
            <p:nvPr/>
          </p:nvSpPr>
          <p:spPr>
            <a:xfrm>
              <a:off x="9267193" y="288592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Voice control</a:t>
              </a:r>
            </a:p>
          </p:txBody>
        </p:sp>
        <p:sp>
          <p:nvSpPr>
            <p:cNvPr id="81" name="Freeform 33">
              <a:extLst>
                <a:ext uri="{FF2B5EF4-FFF2-40B4-BE49-F238E27FC236}">
                  <a16:creationId xmlns:a16="http://schemas.microsoft.com/office/drawing/2014/main" id="{257B7254-5F85-38E0-0FDE-BC913CB2FAE0}"/>
                </a:ext>
              </a:extLst>
            </p:cNvPr>
            <p:cNvSpPr/>
            <p:nvPr/>
          </p:nvSpPr>
          <p:spPr>
            <a:xfrm>
              <a:off x="10472369" y="288592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Gaze control</a:t>
              </a:r>
            </a:p>
          </p:txBody>
        </p:sp>
      </p:grpSp>
      <p:sp>
        <p:nvSpPr>
          <p:cNvPr id="85" name="TextBox 84">
            <a:extLst>
              <a:ext uri="{FF2B5EF4-FFF2-40B4-BE49-F238E27FC236}">
                <a16:creationId xmlns:a16="http://schemas.microsoft.com/office/drawing/2014/main" id="{D47709DF-314F-6991-ECC9-CA9ACFC43AF6}"/>
              </a:ext>
            </a:extLst>
          </p:cNvPr>
          <p:cNvSpPr txBox="1"/>
          <p:nvPr/>
        </p:nvSpPr>
        <p:spPr>
          <a:xfrm>
            <a:off x="232362" y="380199"/>
            <a:ext cx="11624706" cy="769441"/>
          </a:xfrm>
          <a:prstGeom prst="rect">
            <a:avLst/>
          </a:prstGeom>
          <a:noFill/>
        </p:spPr>
        <p:txBody>
          <a:bodyPr wrap="square" rtlCol="0">
            <a:spAutoFit/>
          </a:bodyPr>
          <a:lstStyle/>
          <a:p>
            <a:r>
              <a:rPr lang="en-US" sz="2800" b="1" dirty="0">
                <a:solidFill>
                  <a:srgbClr val="A100FF"/>
                </a:solidFill>
              </a:rPr>
              <a:t>Design: Process Suitability for AR – Use Case Highlights 4/8</a:t>
            </a:r>
          </a:p>
          <a:p>
            <a:r>
              <a:rPr lang="en-US" sz="1600" i="1" dirty="0"/>
              <a:t>Constructions: Fabrication planning and progress monitoring + layout planning.</a:t>
            </a:r>
          </a:p>
        </p:txBody>
      </p:sp>
      <p:pic>
        <p:nvPicPr>
          <p:cNvPr id="14" name="Online Media 13" title="Microsoft HoloLens 2: Partner Spotlight with VisualLive and NOX Innovations">
            <a:hlinkClick r:id="" action="ppaction://media"/>
            <a:extLst>
              <a:ext uri="{FF2B5EF4-FFF2-40B4-BE49-F238E27FC236}">
                <a16:creationId xmlns:a16="http://schemas.microsoft.com/office/drawing/2014/main" id="{CB52A9CA-9D00-D264-7A41-2BCC0CDD65C8}"/>
              </a:ext>
            </a:extLst>
          </p:cNvPr>
          <p:cNvPicPr>
            <a:picLocks noRot="1" noChangeAspect="1"/>
          </p:cNvPicPr>
          <p:nvPr>
            <a:videoFile r:link="rId1"/>
          </p:nvPr>
        </p:nvPicPr>
        <p:blipFill>
          <a:blip r:embed="rId7"/>
          <a:stretch>
            <a:fillRect/>
          </a:stretch>
        </p:blipFill>
        <p:spPr>
          <a:xfrm>
            <a:off x="323600" y="1129856"/>
            <a:ext cx="4939516" cy="2790827"/>
          </a:xfrm>
          <a:prstGeom prst="rect">
            <a:avLst/>
          </a:prstGeom>
        </p:spPr>
      </p:pic>
      <p:pic>
        <p:nvPicPr>
          <p:cNvPr id="18" name="Online Media 17" title="Microsoft HoloLens: Design spaces in real-world context with Microsoft Layout">
            <a:hlinkClick r:id="" action="ppaction://media"/>
            <a:extLst>
              <a:ext uri="{FF2B5EF4-FFF2-40B4-BE49-F238E27FC236}">
                <a16:creationId xmlns:a16="http://schemas.microsoft.com/office/drawing/2014/main" id="{8DF43730-63E9-DAC6-58C5-7662E36AEAEB}"/>
              </a:ext>
            </a:extLst>
          </p:cNvPr>
          <p:cNvPicPr>
            <a:picLocks noRot="1" noChangeAspect="1"/>
          </p:cNvPicPr>
          <p:nvPr>
            <a:videoFile r:link="rId2"/>
          </p:nvPr>
        </p:nvPicPr>
        <p:blipFill>
          <a:blip r:embed="rId8"/>
          <a:stretch>
            <a:fillRect/>
          </a:stretch>
        </p:blipFill>
        <p:spPr>
          <a:xfrm>
            <a:off x="4573420" y="4028044"/>
            <a:ext cx="4469274" cy="2525140"/>
          </a:xfrm>
          <a:prstGeom prst="rect">
            <a:avLst/>
          </a:prstGeom>
        </p:spPr>
      </p:pic>
      <p:grpSp>
        <p:nvGrpSpPr>
          <p:cNvPr id="2" name="Group 1">
            <a:extLst>
              <a:ext uri="{FF2B5EF4-FFF2-40B4-BE49-F238E27FC236}">
                <a16:creationId xmlns:a16="http://schemas.microsoft.com/office/drawing/2014/main" id="{E63DE474-F3CF-B700-5B5A-C29118EE27C7}"/>
              </a:ext>
            </a:extLst>
          </p:cNvPr>
          <p:cNvGrpSpPr/>
          <p:nvPr/>
        </p:nvGrpSpPr>
        <p:grpSpPr>
          <a:xfrm>
            <a:off x="190994" y="6372189"/>
            <a:ext cx="4328014" cy="422633"/>
            <a:chOff x="7692723" y="680485"/>
            <a:chExt cx="4328014" cy="422633"/>
          </a:xfrm>
        </p:grpSpPr>
        <p:sp>
          <p:nvSpPr>
            <p:cNvPr id="4" name="Rectangle 3">
              <a:extLst>
                <a:ext uri="{FF2B5EF4-FFF2-40B4-BE49-F238E27FC236}">
                  <a16:creationId xmlns:a16="http://schemas.microsoft.com/office/drawing/2014/main" id="{8A0A291E-84E8-4D33-5D2B-9ACB1CA4B083}"/>
                </a:ext>
              </a:extLst>
            </p:cNvPr>
            <p:cNvSpPr/>
            <p:nvPr/>
          </p:nvSpPr>
          <p:spPr>
            <a:xfrm>
              <a:off x="8706531" y="680485"/>
              <a:ext cx="3314206"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614EFC-1905-28AE-D0B6-05FD9DDB391F}"/>
                </a:ext>
              </a:extLst>
            </p:cNvPr>
            <p:cNvGrpSpPr/>
            <p:nvPr/>
          </p:nvGrpSpPr>
          <p:grpSpPr>
            <a:xfrm>
              <a:off x="8771860" y="731651"/>
              <a:ext cx="3180903" cy="320300"/>
              <a:chOff x="8771860" y="821796"/>
              <a:chExt cx="3180903" cy="320300"/>
            </a:xfrm>
          </p:grpSpPr>
          <p:sp>
            <p:nvSpPr>
              <p:cNvPr id="21" name="Rectangle 20">
                <a:extLst>
                  <a:ext uri="{FF2B5EF4-FFF2-40B4-BE49-F238E27FC236}">
                    <a16:creationId xmlns:a16="http://schemas.microsoft.com/office/drawing/2014/main" id="{5001926F-324E-2838-EB6D-BF0E2CB97939}"/>
                  </a:ext>
                </a:extLst>
              </p:cNvPr>
              <p:cNvSpPr/>
              <p:nvPr/>
            </p:nvSpPr>
            <p:spPr>
              <a:xfrm>
                <a:off x="8771860"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Process suitability for AR</a:t>
                </a:r>
              </a:p>
            </p:txBody>
          </p:sp>
          <p:sp>
            <p:nvSpPr>
              <p:cNvPr id="22" name="Rectangle 21">
                <a:extLst>
                  <a:ext uri="{FF2B5EF4-FFF2-40B4-BE49-F238E27FC236}">
                    <a16:creationId xmlns:a16="http://schemas.microsoft.com/office/drawing/2014/main" id="{7EC5C7EC-7DDD-8FEC-DE31-23D9929EA26F}"/>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29" name="Rectangle 28">
                <a:extLst>
                  <a:ext uri="{FF2B5EF4-FFF2-40B4-BE49-F238E27FC236}">
                    <a16:creationId xmlns:a16="http://schemas.microsoft.com/office/drawing/2014/main" id="{2F12A1D3-5E53-5DF3-F196-885722D996A7}"/>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20" name="TextBox 19">
              <a:extLst>
                <a:ext uri="{FF2B5EF4-FFF2-40B4-BE49-F238E27FC236}">
                  <a16:creationId xmlns:a16="http://schemas.microsoft.com/office/drawing/2014/main" id="{72E6B5B7-4830-0A97-22BF-871FDA8F9AB0}"/>
                </a:ext>
              </a:extLst>
            </p:cNvPr>
            <p:cNvSpPr txBox="1"/>
            <p:nvPr/>
          </p:nvSpPr>
          <p:spPr>
            <a:xfrm>
              <a:off x="7692723" y="735051"/>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1507916545"/>
      </p:ext>
    </p:extLst>
  </p:cSld>
  <p:clrMapOvr>
    <a:masterClrMapping/>
  </p:clrMapOvr>
  <p:timing>
    <p:tnLst>
      <p:par>
        <p:cTn id="1" dur="indefinite" restart="never" nodeType="tmRoot">
          <p:childTnLst>
            <p:video>
              <p:cMediaNode vol="80000">
                <p:cTn id="2" fill="hold" display="0">
                  <p:stCondLst>
                    <p:cond delay="indefinite"/>
                  </p:stCondLst>
                </p:cTn>
                <p:tgtEl>
                  <p:spTgt spid="14"/>
                </p:tgtEl>
              </p:cMediaNode>
            </p:video>
            <p:video>
              <p:cMediaNode vol="80000">
                <p:cTn id="3" fill="hold" display="0">
                  <p:stCondLst>
                    <p:cond delay="indefinite"/>
                  </p:stCondLst>
                </p:cTn>
                <p:tgtEl>
                  <p:spTgt spid="18"/>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nline Media 1" title="Laboratory Training with Augmented Reality using Manifest®, Magic Leap, and HoloLens">
            <a:hlinkClick r:id="" action="ppaction://media"/>
            <a:extLst>
              <a:ext uri="{FF2B5EF4-FFF2-40B4-BE49-F238E27FC236}">
                <a16:creationId xmlns:a16="http://schemas.microsoft.com/office/drawing/2014/main" id="{FFB6A167-93A0-1E3F-F930-48963A51E51A}"/>
              </a:ext>
            </a:extLst>
          </p:cNvPr>
          <p:cNvPicPr>
            <a:picLocks noRot="1" noChangeAspect="1"/>
          </p:cNvPicPr>
          <p:nvPr>
            <a:videoFile r:link="rId1"/>
          </p:nvPr>
        </p:nvPicPr>
        <p:blipFill>
          <a:blip r:embed="rId4"/>
          <a:stretch>
            <a:fillRect/>
          </a:stretch>
        </p:blipFill>
        <p:spPr>
          <a:xfrm>
            <a:off x="323600" y="1321348"/>
            <a:ext cx="8482055" cy="4792361"/>
          </a:xfrm>
          <a:prstGeom prst="rect">
            <a:avLst/>
          </a:prstGeom>
        </p:spPr>
      </p:pic>
      <p:sp>
        <p:nvSpPr>
          <p:cNvPr id="4" name="TextBox 3">
            <a:extLst>
              <a:ext uri="{FF2B5EF4-FFF2-40B4-BE49-F238E27FC236}">
                <a16:creationId xmlns:a16="http://schemas.microsoft.com/office/drawing/2014/main" id="{89C269AE-D120-7BA4-BB65-A888D54FAB56}"/>
              </a:ext>
            </a:extLst>
          </p:cNvPr>
          <p:cNvSpPr txBox="1"/>
          <p:nvPr/>
        </p:nvSpPr>
        <p:spPr>
          <a:xfrm>
            <a:off x="232362" y="380199"/>
            <a:ext cx="8923597" cy="769441"/>
          </a:xfrm>
          <a:prstGeom prst="rect">
            <a:avLst/>
          </a:prstGeom>
          <a:noFill/>
        </p:spPr>
        <p:txBody>
          <a:bodyPr wrap="none" rtlCol="0">
            <a:spAutoFit/>
          </a:bodyPr>
          <a:lstStyle/>
          <a:p>
            <a:r>
              <a:rPr lang="en-US" sz="2800" b="1" dirty="0">
                <a:solidFill>
                  <a:srgbClr val="A100FF"/>
                </a:solidFill>
              </a:rPr>
              <a:t>Design: Process Suitability for AR – Use Case Highlights 5/8</a:t>
            </a:r>
          </a:p>
          <a:p>
            <a:r>
              <a:rPr lang="en-US" sz="1600" i="1" dirty="0"/>
              <a:t>Industrials: Easy authoring of step-by-step work instructions.</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6"/>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13" name="Group 12">
            <a:extLst>
              <a:ext uri="{FF2B5EF4-FFF2-40B4-BE49-F238E27FC236}">
                <a16:creationId xmlns:a16="http://schemas.microsoft.com/office/drawing/2014/main" id="{126B4C01-03C6-2C5E-4AD5-0BADC8FA18CE}"/>
              </a:ext>
            </a:extLst>
          </p:cNvPr>
          <p:cNvGrpSpPr/>
          <p:nvPr/>
        </p:nvGrpSpPr>
        <p:grpSpPr>
          <a:xfrm>
            <a:off x="9156341" y="4196335"/>
            <a:ext cx="2700727" cy="1279140"/>
            <a:chOff x="9105365" y="4694016"/>
            <a:chExt cx="2700727" cy="1279140"/>
          </a:xfrm>
        </p:grpSpPr>
        <p:grpSp>
          <p:nvGrpSpPr>
            <p:cNvPr id="23" name="Group 22">
              <a:extLst>
                <a:ext uri="{FF2B5EF4-FFF2-40B4-BE49-F238E27FC236}">
                  <a16:creationId xmlns:a16="http://schemas.microsoft.com/office/drawing/2014/main" id="{69AC5A68-E6CD-4940-BF0A-CF991F4D51ED}"/>
                </a:ext>
              </a:extLst>
            </p:cNvPr>
            <p:cNvGrpSpPr/>
            <p:nvPr/>
          </p:nvGrpSpPr>
          <p:grpSpPr>
            <a:xfrm>
              <a:off x="9105365" y="4830874"/>
              <a:ext cx="2700727" cy="1142282"/>
              <a:chOff x="9300282" y="3364627"/>
              <a:chExt cx="2700727" cy="1142282"/>
            </a:xfrm>
          </p:grpSpPr>
          <p:sp>
            <p:nvSpPr>
              <p:cNvPr id="34" name="Rectangle: Rounded Corners 33">
                <a:extLst>
                  <a:ext uri="{FF2B5EF4-FFF2-40B4-BE49-F238E27FC236}">
                    <a16:creationId xmlns:a16="http://schemas.microsoft.com/office/drawing/2014/main" id="{F924683A-A8EE-AA74-CE42-28DC42D3B497}"/>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35" name="Freeform 73">
                <a:extLst>
                  <a:ext uri="{FF2B5EF4-FFF2-40B4-BE49-F238E27FC236}">
                    <a16:creationId xmlns:a16="http://schemas.microsoft.com/office/drawing/2014/main" id="{CF92D695-657C-ABFD-445B-0E4925A97C0C}"/>
                  </a:ext>
                </a:extLst>
              </p:cNvPr>
              <p:cNvSpPr/>
              <p:nvPr/>
            </p:nvSpPr>
            <p:spPr>
              <a:xfrm>
                <a:off x="9462110"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lumMod val="65000"/>
                      </a:schemeClr>
                    </a:solidFill>
                    <a:effectLst/>
                    <a:uLnTx/>
                    <a:uFillTx/>
                    <a:latin typeface="EYInterstate" panose="02000503020000020004" pitchFamily="2" charset="0"/>
                  </a:rPr>
                  <a:t>Fiduciary/ Image</a:t>
                </a:r>
              </a:p>
            </p:txBody>
          </p:sp>
          <p:sp>
            <p:nvSpPr>
              <p:cNvPr id="36" name="Freeform 29">
                <a:extLst>
                  <a:ext uri="{FF2B5EF4-FFF2-40B4-BE49-F238E27FC236}">
                    <a16:creationId xmlns:a16="http://schemas.microsoft.com/office/drawing/2014/main" id="{55D83557-477B-AD61-5516-DFB89B290867}"/>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Natural feature</a:t>
                </a:r>
              </a:p>
            </p:txBody>
          </p:sp>
          <p:sp>
            <p:nvSpPr>
              <p:cNvPr id="38" name="Freeform 33">
                <a:extLst>
                  <a:ext uri="{FF2B5EF4-FFF2-40B4-BE49-F238E27FC236}">
                    <a16:creationId xmlns:a16="http://schemas.microsoft.com/office/drawing/2014/main" id="{2BF0CC9D-F431-6B81-F09D-CF046D688EC2}"/>
                  </a:ext>
                </a:extLst>
              </p:cNvPr>
              <p:cNvSpPr/>
              <p:nvPr/>
            </p:nvSpPr>
            <p:spPr>
              <a:xfrm>
                <a:off x="9465157"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Location</a:t>
                </a:r>
              </a:p>
            </p:txBody>
          </p:sp>
          <p:sp>
            <p:nvSpPr>
              <p:cNvPr id="39" name="Freeform 41">
                <a:extLst>
                  <a:ext uri="{FF2B5EF4-FFF2-40B4-BE49-F238E27FC236}">
                    <a16:creationId xmlns:a16="http://schemas.microsoft.com/office/drawing/2014/main" id="{6FE36BE6-2CD5-87FC-35E0-3D63B29AE8EC}"/>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Face</a:t>
                </a:r>
              </a:p>
            </p:txBody>
          </p:sp>
          <p:sp>
            <p:nvSpPr>
              <p:cNvPr id="40" name="Freeform 29">
                <a:extLst>
                  <a:ext uri="{FF2B5EF4-FFF2-40B4-BE49-F238E27FC236}">
                    <a16:creationId xmlns:a16="http://schemas.microsoft.com/office/drawing/2014/main" id="{1E0A9517-E701-FCAD-FC7D-4E7ED1E2E45E}"/>
                  </a:ext>
                </a:extLst>
              </p:cNvPr>
              <p:cNvSpPr/>
              <p:nvPr/>
            </p:nvSpPr>
            <p:spPr>
              <a:xfrm>
                <a:off x="10274745"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World</a:t>
                </a:r>
              </a:p>
            </p:txBody>
          </p:sp>
          <p:sp>
            <p:nvSpPr>
              <p:cNvPr id="41" name="Freeform 29">
                <a:extLst>
                  <a:ext uri="{FF2B5EF4-FFF2-40B4-BE49-F238E27FC236}">
                    <a16:creationId xmlns:a16="http://schemas.microsoft.com/office/drawing/2014/main" id="{FB200203-5FF4-BD4E-B037-92454F558192}"/>
                  </a:ext>
                </a:extLst>
              </p:cNvPr>
              <p:cNvSpPr/>
              <p:nvPr/>
            </p:nvSpPr>
            <p:spPr>
              <a:xfrm>
                <a:off x="11084331"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Spatial</a:t>
                </a:r>
              </a:p>
            </p:txBody>
          </p:sp>
        </p:grpSp>
        <p:sp>
          <p:nvSpPr>
            <p:cNvPr id="25" name="TextBox 24">
              <a:extLst>
                <a:ext uri="{FF2B5EF4-FFF2-40B4-BE49-F238E27FC236}">
                  <a16:creationId xmlns:a16="http://schemas.microsoft.com/office/drawing/2014/main" id="{566461C0-C159-4603-E0D4-5F19E2B71D62}"/>
                </a:ext>
              </a:extLst>
            </p:cNvPr>
            <p:cNvSpPr txBox="1"/>
            <p:nvPr/>
          </p:nvSpPr>
          <p:spPr>
            <a:xfrm>
              <a:off x="9269382" y="4699530"/>
              <a:ext cx="1101520" cy="276999"/>
            </a:xfrm>
            <a:prstGeom prst="rect">
              <a:avLst/>
            </a:prstGeom>
            <a:solidFill>
              <a:schemeClr val="bg1"/>
            </a:solidFill>
          </p:spPr>
          <p:txBody>
            <a:bodyPr wrap="none" rtlCol="0">
              <a:spAutoFit/>
            </a:bodyPr>
            <a:lstStyle/>
            <a:p>
              <a:r>
                <a:rPr lang="en-US" sz="1200" b="1" dirty="0"/>
                <a:t>           Tracking</a:t>
              </a:r>
            </a:p>
          </p:txBody>
        </p:sp>
        <p:grpSp>
          <p:nvGrpSpPr>
            <p:cNvPr id="26" name="Group 25">
              <a:extLst>
                <a:ext uri="{FF2B5EF4-FFF2-40B4-BE49-F238E27FC236}">
                  <a16:creationId xmlns:a16="http://schemas.microsoft.com/office/drawing/2014/main" id="{A59A999E-32B1-6C5C-D0A5-87AB2AE7CD1F}"/>
                </a:ext>
              </a:extLst>
            </p:cNvPr>
            <p:cNvGrpSpPr>
              <a:grpSpLocks noChangeAspect="1"/>
            </p:cNvGrpSpPr>
            <p:nvPr/>
          </p:nvGrpSpPr>
          <p:grpSpPr bwMode="auto">
            <a:xfrm>
              <a:off x="9360768" y="4694016"/>
              <a:ext cx="288000" cy="288707"/>
              <a:chOff x="1378" y="455"/>
              <a:chExt cx="408" cy="409"/>
            </a:xfrm>
            <a:solidFill>
              <a:srgbClr val="000000"/>
            </a:solidFill>
          </p:grpSpPr>
          <p:sp>
            <p:nvSpPr>
              <p:cNvPr id="27" name="Freeform 10">
                <a:extLst>
                  <a:ext uri="{FF2B5EF4-FFF2-40B4-BE49-F238E27FC236}">
                    <a16:creationId xmlns:a16="http://schemas.microsoft.com/office/drawing/2014/main" id="{57656EB5-A191-C5E5-DADB-E34C6C25E738}"/>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28" name="Freeform 11">
                <a:extLst>
                  <a:ext uri="{FF2B5EF4-FFF2-40B4-BE49-F238E27FC236}">
                    <a16:creationId xmlns:a16="http://schemas.microsoft.com/office/drawing/2014/main" id="{F6DE7732-4798-6C76-0E3B-52FA4B36882C}"/>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2" name="Freeform 12">
                <a:extLst>
                  <a:ext uri="{FF2B5EF4-FFF2-40B4-BE49-F238E27FC236}">
                    <a16:creationId xmlns:a16="http://schemas.microsoft.com/office/drawing/2014/main" id="{8F347687-D873-510D-E83C-2D8C5696C24F}"/>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3" name="Freeform 13">
                <a:extLst>
                  <a:ext uri="{FF2B5EF4-FFF2-40B4-BE49-F238E27FC236}">
                    <a16:creationId xmlns:a16="http://schemas.microsoft.com/office/drawing/2014/main" id="{9D1C2F8A-07BB-5454-75B4-321D782643EA}"/>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46" name="Group 45">
            <a:extLst>
              <a:ext uri="{FF2B5EF4-FFF2-40B4-BE49-F238E27FC236}">
                <a16:creationId xmlns:a16="http://schemas.microsoft.com/office/drawing/2014/main" id="{5FB02F95-E597-3674-CA6A-041C14A832BC}"/>
              </a:ext>
            </a:extLst>
          </p:cNvPr>
          <p:cNvGrpSpPr/>
          <p:nvPr/>
        </p:nvGrpSpPr>
        <p:grpSpPr>
          <a:xfrm>
            <a:off x="9167673" y="1597866"/>
            <a:ext cx="2700727" cy="2208012"/>
            <a:chOff x="9116698" y="1232888"/>
            <a:chExt cx="2700727" cy="2208012"/>
          </a:xfrm>
        </p:grpSpPr>
        <p:sp>
          <p:nvSpPr>
            <p:cNvPr id="47" name="Rectangle: Rounded Corners 46">
              <a:extLst>
                <a:ext uri="{FF2B5EF4-FFF2-40B4-BE49-F238E27FC236}">
                  <a16:creationId xmlns:a16="http://schemas.microsoft.com/office/drawing/2014/main" id="{BCEDDF76-12B5-C526-BE13-066D44D429DE}"/>
                </a:ext>
              </a:extLst>
            </p:cNvPr>
            <p:cNvSpPr/>
            <p:nvPr/>
          </p:nvSpPr>
          <p:spPr>
            <a:xfrm>
              <a:off x="9116698" y="1376052"/>
              <a:ext cx="2700727" cy="2064848"/>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4" name="Freeform 73">
              <a:extLst>
                <a:ext uri="{FF2B5EF4-FFF2-40B4-BE49-F238E27FC236}">
                  <a16:creationId xmlns:a16="http://schemas.microsoft.com/office/drawing/2014/main" id="{55CFA98E-65EB-D6CC-B6FD-C8E81CFC33FC}"/>
                </a:ext>
              </a:extLst>
            </p:cNvPr>
            <p:cNvSpPr/>
            <p:nvPr/>
          </p:nvSpPr>
          <p:spPr>
            <a:xfrm>
              <a:off x="9260526" y="1601191"/>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Content enriching</a:t>
              </a:r>
            </a:p>
          </p:txBody>
        </p:sp>
        <p:sp>
          <p:nvSpPr>
            <p:cNvPr id="55" name="Freeform 29">
              <a:extLst>
                <a:ext uri="{FF2B5EF4-FFF2-40B4-BE49-F238E27FC236}">
                  <a16:creationId xmlns:a16="http://schemas.microsoft.com/office/drawing/2014/main" id="{9ECDB917-E113-064F-9188-D488BB5E00BD}"/>
                </a:ext>
              </a:extLst>
            </p:cNvPr>
            <p:cNvSpPr/>
            <p:nvPr/>
          </p:nvSpPr>
          <p:spPr>
            <a:xfrm>
              <a:off x="9260526" y="2029435"/>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Collaboration</a:t>
              </a:r>
            </a:p>
          </p:txBody>
        </p:sp>
        <p:sp>
          <p:nvSpPr>
            <p:cNvPr id="56" name="Freeform 33">
              <a:extLst>
                <a:ext uri="{FF2B5EF4-FFF2-40B4-BE49-F238E27FC236}">
                  <a16:creationId xmlns:a16="http://schemas.microsoft.com/office/drawing/2014/main" id="{635DE865-CB3D-20F0-FF89-61473466E124}"/>
                </a:ext>
              </a:extLst>
            </p:cNvPr>
            <p:cNvSpPr/>
            <p:nvPr/>
          </p:nvSpPr>
          <p:spPr>
            <a:xfrm>
              <a:off x="9260526" y="2457679"/>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Work instructions</a:t>
              </a:r>
            </a:p>
          </p:txBody>
        </p:sp>
        <p:sp>
          <p:nvSpPr>
            <p:cNvPr id="57" name="Freeform 41">
              <a:extLst>
                <a:ext uri="{FF2B5EF4-FFF2-40B4-BE49-F238E27FC236}">
                  <a16:creationId xmlns:a16="http://schemas.microsoft.com/office/drawing/2014/main" id="{4C9C2DC7-1BFA-C3A1-2C3A-A36D474EC3AC}"/>
                </a:ext>
              </a:extLst>
            </p:cNvPr>
            <p:cNvSpPr/>
            <p:nvPr/>
          </p:nvSpPr>
          <p:spPr>
            <a:xfrm>
              <a:off x="10483702" y="1601191"/>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Navigation</a:t>
              </a:r>
            </a:p>
          </p:txBody>
        </p:sp>
        <p:sp>
          <p:nvSpPr>
            <p:cNvPr id="58" name="Freeform 29">
              <a:extLst>
                <a:ext uri="{FF2B5EF4-FFF2-40B4-BE49-F238E27FC236}">
                  <a16:creationId xmlns:a16="http://schemas.microsoft.com/office/drawing/2014/main" id="{E9C38E44-0C58-A1AE-2CEA-C0D82ACCA609}"/>
                </a:ext>
              </a:extLst>
            </p:cNvPr>
            <p:cNvSpPr/>
            <p:nvPr/>
          </p:nvSpPr>
          <p:spPr>
            <a:xfrm>
              <a:off x="10483702" y="2028959"/>
              <a:ext cx="1134000" cy="3456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Hard-to-simulate environment</a:t>
              </a:r>
            </a:p>
          </p:txBody>
        </p:sp>
        <p:sp>
          <p:nvSpPr>
            <p:cNvPr id="59" name="TextBox 58">
              <a:extLst>
                <a:ext uri="{FF2B5EF4-FFF2-40B4-BE49-F238E27FC236}">
                  <a16:creationId xmlns:a16="http://schemas.microsoft.com/office/drawing/2014/main" id="{0A46086B-8F12-71E9-8B0E-EF2C57778B29}"/>
                </a:ext>
              </a:extLst>
            </p:cNvPr>
            <p:cNvSpPr txBox="1"/>
            <p:nvPr/>
          </p:nvSpPr>
          <p:spPr>
            <a:xfrm>
              <a:off x="9260526" y="1232888"/>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60" name="Group 77">
              <a:extLst>
                <a:ext uri="{FF2B5EF4-FFF2-40B4-BE49-F238E27FC236}">
                  <a16:creationId xmlns:a16="http://schemas.microsoft.com/office/drawing/2014/main" id="{76704526-ADD9-608F-6A08-0DCC85B5799E}"/>
                </a:ext>
              </a:extLst>
            </p:cNvPr>
            <p:cNvGrpSpPr>
              <a:grpSpLocks noChangeAspect="1"/>
            </p:cNvGrpSpPr>
            <p:nvPr/>
          </p:nvGrpSpPr>
          <p:grpSpPr bwMode="auto">
            <a:xfrm>
              <a:off x="9399629" y="1247295"/>
              <a:ext cx="294792" cy="252000"/>
              <a:chOff x="3613" y="1954"/>
              <a:chExt cx="434" cy="371"/>
            </a:xfrm>
            <a:solidFill>
              <a:srgbClr val="000000"/>
            </a:solidFill>
          </p:grpSpPr>
          <p:sp>
            <p:nvSpPr>
              <p:cNvPr id="81" name="Freeform 78">
                <a:extLst>
                  <a:ext uri="{FF2B5EF4-FFF2-40B4-BE49-F238E27FC236}">
                    <a16:creationId xmlns:a16="http://schemas.microsoft.com/office/drawing/2014/main" id="{9C0192FF-D6B3-D107-3B30-67CA6E687500}"/>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2" name="Freeform 79">
                <a:extLst>
                  <a:ext uri="{FF2B5EF4-FFF2-40B4-BE49-F238E27FC236}">
                    <a16:creationId xmlns:a16="http://schemas.microsoft.com/office/drawing/2014/main" id="{0241A121-EC35-67E7-A863-6F4530325F84}"/>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3" name="Freeform 80">
                <a:extLst>
                  <a:ext uri="{FF2B5EF4-FFF2-40B4-BE49-F238E27FC236}">
                    <a16:creationId xmlns:a16="http://schemas.microsoft.com/office/drawing/2014/main" id="{EF267B37-65CB-12E1-2A4C-4DDE9807614F}"/>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sp>
          <p:nvSpPr>
            <p:cNvPr id="61" name="Freeform 33">
              <a:extLst>
                <a:ext uri="{FF2B5EF4-FFF2-40B4-BE49-F238E27FC236}">
                  <a16:creationId xmlns:a16="http://schemas.microsoft.com/office/drawing/2014/main" id="{BAAB6DA0-6AF2-CC0B-DF08-DC261F3EF9CC}"/>
                </a:ext>
              </a:extLst>
            </p:cNvPr>
            <p:cNvSpPr/>
            <p:nvPr/>
          </p:nvSpPr>
          <p:spPr>
            <a:xfrm>
              <a:off x="10483702" y="2458156"/>
              <a:ext cx="1134000" cy="34417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Gesture control</a:t>
              </a:r>
            </a:p>
          </p:txBody>
        </p:sp>
        <p:sp>
          <p:nvSpPr>
            <p:cNvPr id="67" name="Freeform 33">
              <a:extLst>
                <a:ext uri="{FF2B5EF4-FFF2-40B4-BE49-F238E27FC236}">
                  <a16:creationId xmlns:a16="http://schemas.microsoft.com/office/drawing/2014/main" id="{66180AA3-DC8F-C474-B4A7-21B08F18E6B0}"/>
                </a:ext>
              </a:extLst>
            </p:cNvPr>
            <p:cNvSpPr/>
            <p:nvPr/>
          </p:nvSpPr>
          <p:spPr>
            <a:xfrm>
              <a:off x="9267193" y="2891937"/>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Voice control</a:t>
              </a:r>
            </a:p>
          </p:txBody>
        </p:sp>
        <p:sp>
          <p:nvSpPr>
            <p:cNvPr id="68" name="Freeform 33">
              <a:extLst>
                <a:ext uri="{FF2B5EF4-FFF2-40B4-BE49-F238E27FC236}">
                  <a16:creationId xmlns:a16="http://schemas.microsoft.com/office/drawing/2014/main" id="{DEEA8D45-107A-A1D9-75CC-D2E97E981D4D}"/>
                </a:ext>
              </a:extLst>
            </p:cNvPr>
            <p:cNvSpPr/>
            <p:nvPr/>
          </p:nvSpPr>
          <p:spPr>
            <a:xfrm>
              <a:off x="10472369" y="2891937"/>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Gaze control</a:t>
              </a:r>
            </a:p>
          </p:txBody>
        </p:sp>
      </p:grpSp>
      <p:grpSp>
        <p:nvGrpSpPr>
          <p:cNvPr id="14" name="Group 13">
            <a:extLst>
              <a:ext uri="{FF2B5EF4-FFF2-40B4-BE49-F238E27FC236}">
                <a16:creationId xmlns:a16="http://schemas.microsoft.com/office/drawing/2014/main" id="{70CF76B0-DE98-66C3-B204-A1D2159C5747}"/>
              </a:ext>
            </a:extLst>
          </p:cNvPr>
          <p:cNvGrpSpPr/>
          <p:nvPr/>
        </p:nvGrpSpPr>
        <p:grpSpPr>
          <a:xfrm>
            <a:off x="190994" y="6372189"/>
            <a:ext cx="4328014" cy="422633"/>
            <a:chOff x="7692723" y="680485"/>
            <a:chExt cx="4328014" cy="422633"/>
          </a:xfrm>
        </p:grpSpPr>
        <p:sp>
          <p:nvSpPr>
            <p:cNvPr id="18" name="Rectangle 17">
              <a:extLst>
                <a:ext uri="{FF2B5EF4-FFF2-40B4-BE49-F238E27FC236}">
                  <a16:creationId xmlns:a16="http://schemas.microsoft.com/office/drawing/2014/main" id="{30FE0BE8-F83F-94C0-58D3-A260D114C804}"/>
                </a:ext>
              </a:extLst>
            </p:cNvPr>
            <p:cNvSpPr/>
            <p:nvPr/>
          </p:nvSpPr>
          <p:spPr>
            <a:xfrm>
              <a:off x="8706531" y="680485"/>
              <a:ext cx="3314206"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4EA0B418-7C99-7F53-A1D5-AB4BAE0F7C91}"/>
                </a:ext>
              </a:extLst>
            </p:cNvPr>
            <p:cNvGrpSpPr/>
            <p:nvPr/>
          </p:nvGrpSpPr>
          <p:grpSpPr>
            <a:xfrm>
              <a:off x="8771860" y="731651"/>
              <a:ext cx="3180903" cy="320300"/>
              <a:chOff x="8771860" y="821796"/>
              <a:chExt cx="3180903" cy="320300"/>
            </a:xfrm>
          </p:grpSpPr>
          <p:sp>
            <p:nvSpPr>
              <p:cNvPr id="22" name="Rectangle 21">
                <a:extLst>
                  <a:ext uri="{FF2B5EF4-FFF2-40B4-BE49-F238E27FC236}">
                    <a16:creationId xmlns:a16="http://schemas.microsoft.com/office/drawing/2014/main" id="{9F4A7408-FC68-AD95-FED6-FAA0C6377BE6}"/>
                  </a:ext>
                </a:extLst>
              </p:cNvPr>
              <p:cNvSpPr/>
              <p:nvPr/>
            </p:nvSpPr>
            <p:spPr>
              <a:xfrm>
                <a:off x="8771860"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Process suitability for AR</a:t>
                </a:r>
              </a:p>
            </p:txBody>
          </p:sp>
          <p:sp>
            <p:nvSpPr>
              <p:cNvPr id="24" name="Rectangle 23">
                <a:extLst>
                  <a:ext uri="{FF2B5EF4-FFF2-40B4-BE49-F238E27FC236}">
                    <a16:creationId xmlns:a16="http://schemas.microsoft.com/office/drawing/2014/main" id="{4C5C47CC-D59A-5477-E17F-FA3706B4D3FB}"/>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29" name="Rectangle 28">
                <a:extLst>
                  <a:ext uri="{FF2B5EF4-FFF2-40B4-BE49-F238E27FC236}">
                    <a16:creationId xmlns:a16="http://schemas.microsoft.com/office/drawing/2014/main" id="{61D75F81-6B2F-DD36-950D-0E4D5A2D0C4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21" name="TextBox 20">
              <a:extLst>
                <a:ext uri="{FF2B5EF4-FFF2-40B4-BE49-F238E27FC236}">
                  <a16:creationId xmlns:a16="http://schemas.microsoft.com/office/drawing/2014/main" id="{B455D6DA-8164-BC74-FB63-4EC5EA0A89A8}"/>
                </a:ext>
              </a:extLst>
            </p:cNvPr>
            <p:cNvSpPr txBox="1"/>
            <p:nvPr/>
          </p:nvSpPr>
          <p:spPr>
            <a:xfrm>
              <a:off x="7692723" y="735051"/>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1595896350"/>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8923597" cy="769441"/>
          </a:xfrm>
          <a:prstGeom prst="rect">
            <a:avLst/>
          </a:prstGeom>
          <a:noFill/>
        </p:spPr>
        <p:txBody>
          <a:bodyPr wrap="none" rtlCol="0">
            <a:spAutoFit/>
          </a:bodyPr>
          <a:lstStyle/>
          <a:p>
            <a:r>
              <a:rPr lang="en-US" sz="2800" b="1" dirty="0">
                <a:solidFill>
                  <a:srgbClr val="A100FF"/>
                </a:solidFill>
              </a:rPr>
              <a:t>Design: Process Suitability for AR – Use Case Highlights 6/8</a:t>
            </a:r>
          </a:p>
          <a:p>
            <a:r>
              <a:rPr lang="en-US" sz="1600" i="1" dirty="0"/>
              <a:t>Airport navigation.</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pic>
        <p:nvPicPr>
          <p:cNvPr id="1026" name="Picture 2" descr="smart buildings 101 a">
            <a:extLst>
              <a:ext uri="{FF2B5EF4-FFF2-40B4-BE49-F238E27FC236}">
                <a16:creationId xmlns:a16="http://schemas.microsoft.com/office/drawing/2014/main" id="{61552DEB-EBE9-0FAB-0992-27F622A01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2087" y="1313534"/>
            <a:ext cx="5132285" cy="486429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47654B49-0FC4-1501-623C-08B923C705AE}"/>
              </a:ext>
            </a:extLst>
          </p:cNvPr>
          <p:cNvGrpSpPr/>
          <p:nvPr/>
        </p:nvGrpSpPr>
        <p:grpSpPr>
          <a:xfrm>
            <a:off x="9156341" y="4196335"/>
            <a:ext cx="2700727" cy="1279140"/>
            <a:chOff x="9105365" y="4694016"/>
            <a:chExt cx="2700727" cy="1279140"/>
          </a:xfrm>
        </p:grpSpPr>
        <p:grpSp>
          <p:nvGrpSpPr>
            <p:cNvPr id="28" name="Group 27">
              <a:extLst>
                <a:ext uri="{FF2B5EF4-FFF2-40B4-BE49-F238E27FC236}">
                  <a16:creationId xmlns:a16="http://schemas.microsoft.com/office/drawing/2014/main" id="{2836D671-65A8-AEAF-92C9-3E106C4D0231}"/>
                </a:ext>
              </a:extLst>
            </p:cNvPr>
            <p:cNvGrpSpPr/>
            <p:nvPr/>
          </p:nvGrpSpPr>
          <p:grpSpPr>
            <a:xfrm>
              <a:off x="9105365" y="4830874"/>
              <a:ext cx="2700727" cy="1142282"/>
              <a:chOff x="9300282" y="3364627"/>
              <a:chExt cx="2700727" cy="1142282"/>
            </a:xfrm>
          </p:grpSpPr>
          <p:sp>
            <p:nvSpPr>
              <p:cNvPr id="54" name="Rectangle: Rounded Corners 53">
                <a:extLst>
                  <a:ext uri="{FF2B5EF4-FFF2-40B4-BE49-F238E27FC236}">
                    <a16:creationId xmlns:a16="http://schemas.microsoft.com/office/drawing/2014/main" id="{CF61E090-DB43-B958-4D13-A9A0EE93CB5F}"/>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5" name="Freeform 73">
                <a:extLst>
                  <a:ext uri="{FF2B5EF4-FFF2-40B4-BE49-F238E27FC236}">
                    <a16:creationId xmlns:a16="http://schemas.microsoft.com/office/drawing/2014/main" id="{E7EEB84F-2FA0-61EB-F488-603BC5C15F73}"/>
                  </a:ext>
                </a:extLst>
              </p:cNvPr>
              <p:cNvSpPr/>
              <p:nvPr/>
            </p:nvSpPr>
            <p:spPr>
              <a:xfrm>
                <a:off x="9461218" y="358866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lumMod val="65000"/>
                      </a:schemeClr>
                    </a:solidFill>
                    <a:effectLst/>
                    <a:uLnTx/>
                    <a:uFillTx/>
                    <a:latin typeface="EYInterstate" panose="02000503020000020004" pitchFamily="2" charset="0"/>
                  </a:rPr>
                  <a:t>Fiduciary/ Image</a:t>
                </a:r>
              </a:p>
            </p:txBody>
          </p:sp>
          <p:sp>
            <p:nvSpPr>
              <p:cNvPr id="56" name="Freeform 29">
                <a:extLst>
                  <a:ext uri="{FF2B5EF4-FFF2-40B4-BE49-F238E27FC236}">
                    <a16:creationId xmlns:a16="http://schemas.microsoft.com/office/drawing/2014/main" id="{647E829B-67BC-2E39-FC5A-CD2DE00F171E}"/>
                  </a:ext>
                </a:extLst>
              </p:cNvPr>
              <p:cNvSpPr/>
              <p:nvPr/>
            </p:nvSpPr>
            <p:spPr>
              <a:xfrm>
                <a:off x="11080394" y="358866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Natural feature</a:t>
                </a:r>
              </a:p>
            </p:txBody>
          </p:sp>
          <p:sp>
            <p:nvSpPr>
              <p:cNvPr id="57" name="Freeform 33">
                <a:extLst>
                  <a:ext uri="{FF2B5EF4-FFF2-40B4-BE49-F238E27FC236}">
                    <a16:creationId xmlns:a16="http://schemas.microsoft.com/office/drawing/2014/main" id="{30725759-15CE-451B-B0B7-CE8914ECD21F}"/>
                  </a:ext>
                </a:extLst>
              </p:cNvPr>
              <p:cNvSpPr/>
              <p:nvPr/>
            </p:nvSpPr>
            <p:spPr>
              <a:xfrm>
                <a:off x="9465157"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Location</a:t>
                </a:r>
              </a:p>
            </p:txBody>
          </p:sp>
          <p:sp>
            <p:nvSpPr>
              <p:cNvPr id="58" name="Freeform 41">
                <a:extLst>
                  <a:ext uri="{FF2B5EF4-FFF2-40B4-BE49-F238E27FC236}">
                    <a16:creationId xmlns:a16="http://schemas.microsoft.com/office/drawing/2014/main" id="{83932AC1-355B-2AAE-CC88-069EC10A6D48}"/>
                  </a:ext>
                </a:extLst>
              </p:cNvPr>
              <p:cNvSpPr/>
              <p:nvPr/>
            </p:nvSpPr>
            <p:spPr>
              <a:xfrm>
                <a:off x="10270806" y="3588662"/>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Face</a:t>
                </a:r>
              </a:p>
            </p:txBody>
          </p:sp>
          <p:sp>
            <p:nvSpPr>
              <p:cNvPr id="59" name="Freeform 29">
                <a:extLst>
                  <a:ext uri="{FF2B5EF4-FFF2-40B4-BE49-F238E27FC236}">
                    <a16:creationId xmlns:a16="http://schemas.microsoft.com/office/drawing/2014/main" id="{4679C0B7-E210-FAF5-FFA8-FE905A11898B}"/>
                  </a:ext>
                </a:extLst>
              </p:cNvPr>
              <p:cNvSpPr/>
              <p:nvPr/>
            </p:nvSpPr>
            <p:spPr>
              <a:xfrm>
                <a:off x="10273854"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World</a:t>
                </a:r>
              </a:p>
            </p:txBody>
          </p:sp>
          <p:sp>
            <p:nvSpPr>
              <p:cNvPr id="67" name="Freeform 29">
                <a:extLst>
                  <a:ext uri="{FF2B5EF4-FFF2-40B4-BE49-F238E27FC236}">
                    <a16:creationId xmlns:a16="http://schemas.microsoft.com/office/drawing/2014/main" id="{E96BCB00-D230-1865-1B30-50363EAE5FA7}"/>
                  </a:ext>
                </a:extLst>
              </p:cNvPr>
              <p:cNvSpPr/>
              <p:nvPr/>
            </p:nvSpPr>
            <p:spPr>
              <a:xfrm>
                <a:off x="11083439"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Spatial</a:t>
                </a:r>
              </a:p>
            </p:txBody>
          </p:sp>
        </p:grpSp>
        <p:sp>
          <p:nvSpPr>
            <p:cNvPr id="32" name="TextBox 31">
              <a:extLst>
                <a:ext uri="{FF2B5EF4-FFF2-40B4-BE49-F238E27FC236}">
                  <a16:creationId xmlns:a16="http://schemas.microsoft.com/office/drawing/2014/main" id="{4BE2D17C-92E7-E996-9F54-63AB9851D245}"/>
                </a:ext>
              </a:extLst>
            </p:cNvPr>
            <p:cNvSpPr txBox="1"/>
            <p:nvPr/>
          </p:nvSpPr>
          <p:spPr>
            <a:xfrm>
              <a:off x="9269382" y="4699530"/>
              <a:ext cx="1101520" cy="276999"/>
            </a:xfrm>
            <a:prstGeom prst="rect">
              <a:avLst/>
            </a:prstGeom>
            <a:solidFill>
              <a:schemeClr val="bg1"/>
            </a:solidFill>
          </p:spPr>
          <p:txBody>
            <a:bodyPr wrap="none" rtlCol="0">
              <a:spAutoFit/>
            </a:bodyPr>
            <a:lstStyle/>
            <a:p>
              <a:r>
                <a:rPr lang="en-US" sz="1200" b="1" dirty="0"/>
                <a:t>           Tracking</a:t>
              </a:r>
            </a:p>
          </p:txBody>
        </p:sp>
        <p:grpSp>
          <p:nvGrpSpPr>
            <p:cNvPr id="33" name="Group 32">
              <a:extLst>
                <a:ext uri="{FF2B5EF4-FFF2-40B4-BE49-F238E27FC236}">
                  <a16:creationId xmlns:a16="http://schemas.microsoft.com/office/drawing/2014/main" id="{657D3EAA-C561-A9F1-F4DE-05FCB156E9A1}"/>
                </a:ext>
              </a:extLst>
            </p:cNvPr>
            <p:cNvGrpSpPr>
              <a:grpSpLocks noChangeAspect="1"/>
            </p:cNvGrpSpPr>
            <p:nvPr/>
          </p:nvGrpSpPr>
          <p:grpSpPr bwMode="auto">
            <a:xfrm>
              <a:off x="9360768" y="4694016"/>
              <a:ext cx="288000" cy="288707"/>
              <a:chOff x="1378" y="455"/>
              <a:chExt cx="408" cy="409"/>
            </a:xfrm>
            <a:solidFill>
              <a:srgbClr val="000000"/>
            </a:solidFill>
          </p:grpSpPr>
          <p:sp>
            <p:nvSpPr>
              <p:cNvPr id="34" name="Freeform 10">
                <a:extLst>
                  <a:ext uri="{FF2B5EF4-FFF2-40B4-BE49-F238E27FC236}">
                    <a16:creationId xmlns:a16="http://schemas.microsoft.com/office/drawing/2014/main" id="{4C0940C8-9856-3F80-FF1B-D26572A32C67}"/>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5" name="Freeform 11">
                <a:extLst>
                  <a:ext uri="{FF2B5EF4-FFF2-40B4-BE49-F238E27FC236}">
                    <a16:creationId xmlns:a16="http://schemas.microsoft.com/office/drawing/2014/main" id="{A90DA4E3-8396-FAA3-D58F-57F66FB9C8CB}"/>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7" name="Freeform 12">
                <a:extLst>
                  <a:ext uri="{FF2B5EF4-FFF2-40B4-BE49-F238E27FC236}">
                    <a16:creationId xmlns:a16="http://schemas.microsoft.com/office/drawing/2014/main" id="{A40DA217-F5FA-AF79-522C-9996D3A8CBB7}"/>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3" name="Freeform 13">
                <a:extLst>
                  <a:ext uri="{FF2B5EF4-FFF2-40B4-BE49-F238E27FC236}">
                    <a16:creationId xmlns:a16="http://schemas.microsoft.com/office/drawing/2014/main" id="{4740F190-F0F3-B905-FA09-167A9CC2AAFD}"/>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69" name="Group 68">
            <a:extLst>
              <a:ext uri="{FF2B5EF4-FFF2-40B4-BE49-F238E27FC236}">
                <a16:creationId xmlns:a16="http://schemas.microsoft.com/office/drawing/2014/main" id="{34002111-482A-0E2E-C8F6-A73BE34A5AF2}"/>
              </a:ext>
            </a:extLst>
          </p:cNvPr>
          <p:cNvGrpSpPr/>
          <p:nvPr/>
        </p:nvGrpSpPr>
        <p:grpSpPr>
          <a:xfrm>
            <a:off x="9167673" y="1597866"/>
            <a:ext cx="2700727" cy="2208012"/>
            <a:chOff x="9116698" y="1232888"/>
            <a:chExt cx="2700727" cy="2208012"/>
          </a:xfrm>
        </p:grpSpPr>
        <p:sp>
          <p:nvSpPr>
            <p:cNvPr id="70" name="Rectangle: Rounded Corners 69">
              <a:extLst>
                <a:ext uri="{FF2B5EF4-FFF2-40B4-BE49-F238E27FC236}">
                  <a16:creationId xmlns:a16="http://schemas.microsoft.com/office/drawing/2014/main" id="{197E5419-88AA-C7E5-3BB8-F871F490FFD9}"/>
                </a:ext>
              </a:extLst>
            </p:cNvPr>
            <p:cNvSpPr/>
            <p:nvPr/>
          </p:nvSpPr>
          <p:spPr>
            <a:xfrm>
              <a:off x="9116698" y="1376052"/>
              <a:ext cx="2700727" cy="2064848"/>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71" name="Freeform 73">
              <a:extLst>
                <a:ext uri="{FF2B5EF4-FFF2-40B4-BE49-F238E27FC236}">
                  <a16:creationId xmlns:a16="http://schemas.microsoft.com/office/drawing/2014/main" id="{F6C7465D-9F6E-268F-1455-27BB5C883ECC}"/>
                </a:ext>
              </a:extLst>
            </p:cNvPr>
            <p:cNvSpPr/>
            <p:nvPr/>
          </p:nvSpPr>
          <p:spPr>
            <a:xfrm>
              <a:off x="9260526" y="1601191"/>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Content enriching</a:t>
              </a:r>
            </a:p>
          </p:txBody>
        </p:sp>
        <p:sp>
          <p:nvSpPr>
            <p:cNvPr id="72" name="Freeform 29">
              <a:extLst>
                <a:ext uri="{FF2B5EF4-FFF2-40B4-BE49-F238E27FC236}">
                  <a16:creationId xmlns:a16="http://schemas.microsoft.com/office/drawing/2014/main" id="{F61AF60F-7091-22E4-AB5D-A5A8C7E22F68}"/>
                </a:ext>
              </a:extLst>
            </p:cNvPr>
            <p:cNvSpPr/>
            <p:nvPr/>
          </p:nvSpPr>
          <p:spPr>
            <a:xfrm>
              <a:off x="9260526" y="2029018"/>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Collaboration</a:t>
              </a:r>
            </a:p>
          </p:txBody>
        </p:sp>
        <p:sp>
          <p:nvSpPr>
            <p:cNvPr id="73" name="Freeform 33">
              <a:extLst>
                <a:ext uri="{FF2B5EF4-FFF2-40B4-BE49-F238E27FC236}">
                  <a16:creationId xmlns:a16="http://schemas.microsoft.com/office/drawing/2014/main" id="{90D2A757-464B-FC06-7E0C-85F45C132882}"/>
                </a:ext>
              </a:extLst>
            </p:cNvPr>
            <p:cNvSpPr/>
            <p:nvPr/>
          </p:nvSpPr>
          <p:spPr>
            <a:xfrm>
              <a:off x="9260526" y="2457262"/>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Work instructions</a:t>
              </a:r>
            </a:p>
          </p:txBody>
        </p:sp>
        <p:sp>
          <p:nvSpPr>
            <p:cNvPr id="74" name="Freeform 41">
              <a:extLst>
                <a:ext uri="{FF2B5EF4-FFF2-40B4-BE49-F238E27FC236}">
                  <a16:creationId xmlns:a16="http://schemas.microsoft.com/office/drawing/2014/main" id="{B511663A-3607-C9FA-6C3A-3C24F3BA5346}"/>
                </a:ext>
              </a:extLst>
            </p:cNvPr>
            <p:cNvSpPr/>
            <p:nvPr/>
          </p:nvSpPr>
          <p:spPr>
            <a:xfrm>
              <a:off x="10483702" y="1601191"/>
              <a:ext cx="1134000" cy="344171"/>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Navigation</a:t>
              </a:r>
            </a:p>
          </p:txBody>
        </p:sp>
        <p:sp>
          <p:nvSpPr>
            <p:cNvPr id="75" name="Freeform 29">
              <a:extLst>
                <a:ext uri="{FF2B5EF4-FFF2-40B4-BE49-F238E27FC236}">
                  <a16:creationId xmlns:a16="http://schemas.microsoft.com/office/drawing/2014/main" id="{92AADBFD-92BA-3872-0176-56B2C371482D}"/>
                </a:ext>
              </a:extLst>
            </p:cNvPr>
            <p:cNvSpPr/>
            <p:nvPr/>
          </p:nvSpPr>
          <p:spPr>
            <a:xfrm>
              <a:off x="10483702" y="2028542"/>
              <a:ext cx="1134000" cy="3456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Hard-to-simulate environment</a:t>
              </a:r>
            </a:p>
          </p:txBody>
        </p:sp>
        <p:sp>
          <p:nvSpPr>
            <p:cNvPr id="76" name="TextBox 75">
              <a:extLst>
                <a:ext uri="{FF2B5EF4-FFF2-40B4-BE49-F238E27FC236}">
                  <a16:creationId xmlns:a16="http://schemas.microsoft.com/office/drawing/2014/main" id="{338F9F7A-5014-4600-157C-F34FB5F13B81}"/>
                </a:ext>
              </a:extLst>
            </p:cNvPr>
            <p:cNvSpPr txBox="1"/>
            <p:nvPr/>
          </p:nvSpPr>
          <p:spPr>
            <a:xfrm>
              <a:off x="9260526" y="1232888"/>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77" name="Group 77">
              <a:extLst>
                <a:ext uri="{FF2B5EF4-FFF2-40B4-BE49-F238E27FC236}">
                  <a16:creationId xmlns:a16="http://schemas.microsoft.com/office/drawing/2014/main" id="{4841AA56-8381-FC15-4268-1AE5E3C597A1}"/>
                </a:ext>
              </a:extLst>
            </p:cNvPr>
            <p:cNvGrpSpPr>
              <a:grpSpLocks noChangeAspect="1"/>
            </p:cNvGrpSpPr>
            <p:nvPr/>
          </p:nvGrpSpPr>
          <p:grpSpPr bwMode="auto">
            <a:xfrm>
              <a:off x="9399629" y="1247295"/>
              <a:ext cx="294792" cy="252000"/>
              <a:chOff x="3613" y="1954"/>
              <a:chExt cx="434" cy="371"/>
            </a:xfrm>
            <a:solidFill>
              <a:srgbClr val="000000"/>
            </a:solidFill>
          </p:grpSpPr>
          <p:sp>
            <p:nvSpPr>
              <p:cNvPr id="81" name="Freeform 78">
                <a:extLst>
                  <a:ext uri="{FF2B5EF4-FFF2-40B4-BE49-F238E27FC236}">
                    <a16:creationId xmlns:a16="http://schemas.microsoft.com/office/drawing/2014/main" id="{085D5E86-CD71-6DDD-418B-4A6850C5F659}"/>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2" name="Freeform 79">
                <a:extLst>
                  <a:ext uri="{FF2B5EF4-FFF2-40B4-BE49-F238E27FC236}">
                    <a16:creationId xmlns:a16="http://schemas.microsoft.com/office/drawing/2014/main" id="{9B91C620-12D2-02DA-EF35-E660872CF35A}"/>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3" name="Freeform 80">
                <a:extLst>
                  <a:ext uri="{FF2B5EF4-FFF2-40B4-BE49-F238E27FC236}">
                    <a16:creationId xmlns:a16="http://schemas.microsoft.com/office/drawing/2014/main" id="{BD489CB1-0588-DAE8-E83D-4CA28F394D43}"/>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sp>
          <p:nvSpPr>
            <p:cNvPr id="78" name="Freeform 33">
              <a:extLst>
                <a:ext uri="{FF2B5EF4-FFF2-40B4-BE49-F238E27FC236}">
                  <a16:creationId xmlns:a16="http://schemas.microsoft.com/office/drawing/2014/main" id="{3DE47C9B-FD78-9BFD-7707-591268656D5E}"/>
                </a:ext>
              </a:extLst>
            </p:cNvPr>
            <p:cNvSpPr/>
            <p:nvPr/>
          </p:nvSpPr>
          <p:spPr>
            <a:xfrm>
              <a:off x="10483702" y="2457739"/>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Gesture control</a:t>
              </a:r>
            </a:p>
          </p:txBody>
        </p:sp>
        <p:sp>
          <p:nvSpPr>
            <p:cNvPr id="79" name="Freeform 33">
              <a:extLst>
                <a:ext uri="{FF2B5EF4-FFF2-40B4-BE49-F238E27FC236}">
                  <a16:creationId xmlns:a16="http://schemas.microsoft.com/office/drawing/2014/main" id="{89701CF4-7A5B-F234-D4D9-B5D5B8206C98}"/>
                </a:ext>
              </a:extLst>
            </p:cNvPr>
            <p:cNvSpPr/>
            <p:nvPr/>
          </p:nvSpPr>
          <p:spPr>
            <a:xfrm>
              <a:off x="9267193" y="288592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Voice control</a:t>
              </a:r>
            </a:p>
          </p:txBody>
        </p:sp>
        <p:sp>
          <p:nvSpPr>
            <p:cNvPr id="80" name="Freeform 33">
              <a:extLst>
                <a:ext uri="{FF2B5EF4-FFF2-40B4-BE49-F238E27FC236}">
                  <a16:creationId xmlns:a16="http://schemas.microsoft.com/office/drawing/2014/main" id="{D86C3EAA-327C-1DD9-8826-6342CAFF701A}"/>
                </a:ext>
              </a:extLst>
            </p:cNvPr>
            <p:cNvSpPr/>
            <p:nvPr/>
          </p:nvSpPr>
          <p:spPr>
            <a:xfrm>
              <a:off x="10472369" y="288592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Gaze control</a:t>
              </a:r>
            </a:p>
          </p:txBody>
        </p:sp>
      </p:grpSp>
      <p:sp>
        <p:nvSpPr>
          <p:cNvPr id="86" name="TextBox 85">
            <a:extLst>
              <a:ext uri="{FF2B5EF4-FFF2-40B4-BE49-F238E27FC236}">
                <a16:creationId xmlns:a16="http://schemas.microsoft.com/office/drawing/2014/main" id="{4E810A37-220C-5EE8-AF81-0D038B11C86A}"/>
              </a:ext>
            </a:extLst>
          </p:cNvPr>
          <p:cNvSpPr txBox="1"/>
          <p:nvPr/>
        </p:nvSpPr>
        <p:spPr>
          <a:xfrm flipH="1">
            <a:off x="4693773" y="6382106"/>
            <a:ext cx="5132287" cy="400110"/>
          </a:xfrm>
          <a:prstGeom prst="rect">
            <a:avLst/>
          </a:prstGeom>
          <a:noFill/>
        </p:spPr>
        <p:txBody>
          <a:bodyPr wrap="square" rtlCol="0">
            <a:spAutoFit/>
          </a:bodyPr>
          <a:lstStyle/>
          <a:p>
            <a:pPr>
              <a:defRPr/>
            </a:pPr>
            <a:r>
              <a:rPr lang="en-US" sz="1000" dirty="0"/>
              <a:t>Source: </a:t>
            </a:r>
            <a:r>
              <a:rPr lang="en-US" sz="1000" dirty="0">
                <a:hlinkClick r:id="rId6"/>
              </a:rPr>
              <a:t>https://www.resonai.com/blog/smart-buildings-101</a:t>
            </a:r>
            <a:r>
              <a:rPr lang="en-US" sz="1000" dirty="0"/>
              <a:t> </a:t>
            </a:r>
            <a:endParaRPr lang="en-US" sz="1000" b="0" i="0" u="sng" dirty="0">
              <a:solidFill>
                <a:srgbClr val="1155CC"/>
              </a:solidFill>
              <a:effectLst/>
              <a:latin typeface="Arial" panose="020B0604020202020204" pitchFamily="34" charset="0"/>
            </a:endParaRPr>
          </a:p>
          <a:p>
            <a:endParaRPr lang="en-US" sz="1000" dirty="0"/>
          </a:p>
        </p:txBody>
      </p:sp>
      <p:grpSp>
        <p:nvGrpSpPr>
          <p:cNvPr id="2" name="Group 1">
            <a:extLst>
              <a:ext uri="{FF2B5EF4-FFF2-40B4-BE49-F238E27FC236}">
                <a16:creationId xmlns:a16="http://schemas.microsoft.com/office/drawing/2014/main" id="{E375494A-7A54-466E-7C8A-D7CB2D3E6B73}"/>
              </a:ext>
            </a:extLst>
          </p:cNvPr>
          <p:cNvGrpSpPr/>
          <p:nvPr/>
        </p:nvGrpSpPr>
        <p:grpSpPr>
          <a:xfrm>
            <a:off x="190994" y="6372189"/>
            <a:ext cx="4328014" cy="422633"/>
            <a:chOff x="7692723" y="680485"/>
            <a:chExt cx="4328014" cy="422633"/>
          </a:xfrm>
        </p:grpSpPr>
        <p:sp>
          <p:nvSpPr>
            <p:cNvPr id="13" name="Rectangle 12">
              <a:extLst>
                <a:ext uri="{FF2B5EF4-FFF2-40B4-BE49-F238E27FC236}">
                  <a16:creationId xmlns:a16="http://schemas.microsoft.com/office/drawing/2014/main" id="{45CEA478-B1BC-2AEE-FCB5-B9DB8AA11B11}"/>
                </a:ext>
              </a:extLst>
            </p:cNvPr>
            <p:cNvSpPr/>
            <p:nvPr/>
          </p:nvSpPr>
          <p:spPr>
            <a:xfrm>
              <a:off x="8706531" y="680485"/>
              <a:ext cx="3314206"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C67B4113-2E30-5FA7-B786-1AD7E1D02245}"/>
                </a:ext>
              </a:extLst>
            </p:cNvPr>
            <p:cNvGrpSpPr/>
            <p:nvPr/>
          </p:nvGrpSpPr>
          <p:grpSpPr>
            <a:xfrm>
              <a:off x="8771860" y="731651"/>
              <a:ext cx="3180903" cy="320300"/>
              <a:chOff x="8771860" y="821796"/>
              <a:chExt cx="3180903" cy="320300"/>
            </a:xfrm>
          </p:grpSpPr>
          <p:sp>
            <p:nvSpPr>
              <p:cNvPr id="20" name="Rectangle 19">
                <a:extLst>
                  <a:ext uri="{FF2B5EF4-FFF2-40B4-BE49-F238E27FC236}">
                    <a16:creationId xmlns:a16="http://schemas.microsoft.com/office/drawing/2014/main" id="{3371B32B-236D-298A-83BE-FB9F3B30DF11}"/>
                  </a:ext>
                </a:extLst>
              </p:cNvPr>
              <p:cNvSpPr/>
              <p:nvPr/>
            </p:nvSpPr>
            <p:spPr>
              <a:xfrm>
                <a:off x="8771860"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Process suitability for AR</a:t>
                </a:r>
              </a:p>
            </p:txBody>
          </p:sp>
          <p:sp>
            <p:nvSpPr>
              <p:cNvPr id="21" name="Rectangle 20">
                <a:extLst>
                  <a:ext uri="{FF2B5EF4-FFF2-40B4-BE49-F238E27FC236}">
                    <a16:creationId xmlns:a16="http://schemas.microsoft.com/office/drawing/2014/main" id="{1D54E871-FCDD-CB65-0898-5AF5C57BCB89}"/>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22" name="Rectangle 21">
                <a:extLst>
                  <a:ext uri="{FF2B5EF4-FFF2-40B4-BE49-F238E27FC236}">
                    <a16:creationId xmlns:a16="http://schemas.microsoft.com/office/drawing/2014/main" id="{B3EAB1F5-F9E1-165A-EBD5-BADC4A28ECC3}"/>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18" name="TextBox 17">
              <a:extLst>
                <a:ext uri="{FF2B5EF4-FFF2-40B4-BE49-F238E27FC236}">
                  <a16:creationId xmlns:a16="http://schemas.microsoft.com/office/drawing/2014/main" id="{9F7AAB21-C59F-867B-D731-36ABA5282B36}"/>
                </a:ext>
              </a:extLst>
            </p:cNvPr>
            <p:cNvSpPr txBox="1"/>
            <p:nvPr/>
          </p:nvSpPr>
          <p:spPr>
            <a:xfrm>
              <a:off x="7692723" y="735051"/>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7686844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70674"/>
            <a:ext cx="8923597" cy="769441"/>
          </a:xfrm>
          <a:prstGeom prst="rect">
            <a:avLst/>
          </a:prstGeom>
          <a:noFill/>
        </p:spPr>
        <p:txBody>
          <a:bodyPr wrap="none" rtlCol="0">
            <a:spAutoFit/>
          </a:bodyPr>
          <a:lstStyle/>
          <a:p>
            <a:r>
              <a:rPr lang="en-US" sz="2800" b="1" dirty="0">
                <a:solidFill>
                  <a:srgbClr val="A100FF"/>
                </a:solidFill>
              </a:rPr>
              <a:t>Design: Process Suitability for AR – Use Case Highlights 7/8</a:t>
            </a:r>
          </a:p>
          <a:p>
            <a:r>
              <a:rPr lang="en-US" sz="1600" i="1" dirty="0"/>
              <a:t>Bridge inspection.</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5"/>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27" name="Group 26">
            <a:extLst>
              <a:ext uri="{FF2B5EF4-FFF2-40B4-BE49-F238E27FC236}">
                <a16:creationId xmlns:a16="http://schemas.microsoft.com/office/drawing/2014/main" id="{47654B49-0FC4-1501-623C-08B923C705AE}"/>
              </a:ext>
            </a:extLst>
          </p:cNvPr>
          <p:cNvGrpSpPr/>
          <p:nvPr/>
        </p:nvGrpSpPr>
        <p:grpSpPr>
          <a:xfrm>
            <a:off x="9156341" y="4196335"/>
            <a:ext cx="2700727" cy="1279140"/>
            <a:chOff x="9105365" y="4694016"/>
            <a:chExt cx="2700727" cy="1279140"/>
          </a:xfrm>
        </p:grpSpPr>
        <p:grpSp>
          <p:nvGrpSpPr>
            <p:cNvPr id="28" name="Group 27">
              <a:extLst>
                <a:ext uri="{FF2B5EF4-FFF2-40B4-BE49-F238E27FC236}">
                  <a16:creationId xmlns:a16="http://schemas.microsoft.com/office/drawing/2014/main" id="{2836D671-65A8-AEAF-92C9-3E106C4D0231}"/>
                </a:ext>
              </a:extLst>
            </p:cNvPr>
            <p:cNvGrpSpPr/>
            <p:nvPr/>
          </p:nvGrpSpPr>
          <p:grpSpPr>
            <a:xfrm>
              <a:off x="9105365" y="4830874"/>
              <a:ext cx="2700727" cy="1142282"/>
              <a:chOff x="9300282" y="3364627"/>
              <a:chExt cx="2700727" cy="1142282"/>
            </a:xfrm>
          </p:grpSpPr>
          <p:sp>
            <p:nvSpPr>
              <p:cNvPr id="54" name="Rectangle: Rounded Corners 53">
                <a:extLst>
                  <a:ext uri="{FF2B5EF4-FFF2-40B4-BE49-F238E27FC236}">
                    <a16:creationId xmlns:a16="http://schemas.microsoft.com/office/drawing/2014/main" id="{CF61E090-DB43-B958-4D13-A9A0EE93CB5F}"/>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5" name="Freeform 73">
                <a:extLst>
                  <a:ext uri="{FF2B5EF4-FFF2-40B4-BE49-F238E27FC236}">
                    <a16:creationId xmlns:a16="http://schemas.microsoft.com/office/drawing/2014/main" id="{E7EEB84F-2FA0-61EB-F488-603BC5C15F73}"/>
                  </a:ext>
                </a:extLst>
              </p:cNvPr>
              <p:cNvSpPr/>
              <p:nvPr/>
            </p:nvSpPr>
            <p:spPr>
              <a:xfrm>
                <a:off x="9462109"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lumMod val="65000"/>
                      </a:schemeClr>
                    </a:solidFill>
                    <a:effectLst/>
                    <a:uLnTx/>
                    <a:uFillTx/>
                    <a:latin typeface="EYInterstate" panose="02000503020000020004" pitchFamily="2" charset="0"/>
                  </a:rPr>
                  <a:t>Fiduciary/ Image</a:t>
                </a:r>
              </a:p>
            </p:txBody>
          </p:sp>
          <p:sp>
            <p:nvSpPr>
              <p:cNvPr id="56" name="Freeform 29">
                <a:extLst>
                  <a:ext uri="{FF2B5EF4-FFF2-40B4-BE49-F238E27FC236}">
                    <a16:creationId xmlns:a16="http://schemas.microsoft.com/office/drawing/2014/main" id="{647E829B-67BC-2E39-FC5A-CD2DE00F171E}"/>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Natural feature</a:t>
                </a:r>
              </a:p>
            </p:txBody>
          </p:sp>
          <p:sp>
            <p:nvSpPr>
              <p:cNvPr id="57" name="Freeform 33">
                <a:extLst>
                  <a:ext uri="{FF2B5EF4-FFF2-40B4-BE49-F238E27FC236}">
                    <a16:creationId xmlns:a16="http://schemas.microsoft.com/office/drawing/2014/main" id="{30725759-15CE-451B-B0B7-CE8914ECD21F}"/>
                  </a:ext>
                </a:extLst>
              </p:cNvPr>
              <p:cNvSpPr/>
              <p:nvPr/>
            </p:nvSpPr>
            <p:spPr>
              <a:xfrm>
                <a:off x="9465156"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Location</a:t>
                </a:r>
              </a:p>
            </p:txBody>
          </p:sp>
          <p:sp>
            <p:nvSpPr>
              <p:cNvPr id="58" name="Freeform 41">
                <a:extLst>
                  <a:ext uri="{FF2B5EF4-FFF2-40B4-BE49-F238E27FC236}">
                    <a16:creationId xmlns:a16="http://schemas.microsoft.com/office/drawing/2014/main" id="{83932AC1-355B-2AAE-CC88-069EC10A6D48}"/>
                  </a:ext>
                </a:extLst>
              </p:cNvPr>
              <p:cNvSpPr/>
              <p:nvPr/>
            </p:nvSpPr>
            <p:spPr>
              <a:xfrm>
                <a:off x="10271698"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Face</a:t>
                </a:r>
              </a:p>
            </p:txBody>
          </p:sp>
          <p:sp>
            <p:nvSpPr>
              <p:cNvPr id="59" name="Freeform 29">
                <a:extLst>
                  <a:ext uri="{FF2B5EF4-FFF2-40B4-BE49-F238E27FC236}">
                    <a16:creationId xmlns:a16="http://schemas.microsoft.com/office/drawing/2014/main" id="{4679C0B7-E210-FAF5-FFA8-FE905A11898B}"/>
                  </a:ext>
                </a:extLst>
              </p:cNvPr>
              <p:cNvSpPr/>
              <p:nvPr/>
            </p:nvSpPr>
            <p:spPr>
              <a:xfrm>
                <a:off x="10274745"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World</a:t>
                </a:r>
              </a:p>
            </p:txBody>
          </p:sp>
          <p:sp>
            <p:nvSpPr>
              <p:cNvPr id="67" name="Freeform 29">
                <a:extLst>
                  <a:ext uri="{FF2B5EF4-FFF2-40B4-BE49-F238E27FC236}">
                    <a16:creationId xmlns:a16="http://schemas.microsoft.com/office/drawing/2014/main" id="{E96BCB00-D230-1865-1B30-50363EAE5FA7}"/>
                  </a:ext>
                </a:extLst>
              </p:cNvPr>
              <p:cNvSpPr/>
              <p:nvPr/>
            </p:nvSpPr>
            <p:spPr>
              <a:xfrm>
                <a:off x="11084331"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Spatial</a:t>
                </a:r>
              </a:p>
            </p:txBody>
          </p:sp>
        </p:grpSp>
        <p:sp>
          <p:nvSpPr>
            <p:cNvPr id="32" name="TextBox 31">
              <a:extLst>
                <a:ext uri="{FF2B5EF4-FFF2-40B4-BE49-F238E27FC236}">
                  <a16:creationId xmlns:a16="http://schemas.microsoft.com/office/drawing/2014/main" id="{4BE2D17C-92E7-E996-9F54-63AB9851D245}"/>
                </a:ext>
              </a:extLst>
            </p:cNvPr>
            <p:cNvSpPr txBox="1"/>
            <p:nvPr/>
          </p:nvSpPr>
          <p:spPr>
            <a:xfrm>
              <a:off x="9269382" y="4699530"/>
              <a:ext cx="1101520" cy="276999"/>
            </a:xfrm>
            <a:prstGeom prst="rect">
              <a:avLst/>
            </a:prstGeom>
            <a:solidFill>
              <a:schemeClr val="bg1"/>
            </a:solidFill>
          </p:spPr>
          <p:txBody>
            <a:bodyPr wrap="none" rtlCol="0">
              <a:spAutoFit/>
            </a:bodyPr>
            <a:lstStyle/>
            <a:p>
              <a:r>
                <a:rPr lang="en-US" sz="1200" b="1" dirty="0"/>
                <a:t>           Tracking</a:t>
              </a:r>
            </a:p>
          </p:txBody>
        </p:sp>
        <p:grpSp>
          <p:nvGrpSpPr>
            <p:cNvPr id="33" name="Group 32">
              <a:extLst>
                <a:ext uri="{FF2B5EF4-FFF2-40B4-BE49-F238E27FC236}">
                  <a16:creationId xmlns:a16="http://schemas.microsoft.com/office/drawing/2014/main" id="{657D3EAA-C561-A9F1-F4DE-05FCB156E9A1}"/>
                </a:ext>
              </a:extLst>
            </p:cNvPr>
            <p:cNvGrpSpPr>
              <a:grpSpLocks noChangeAspect="1"/>
            </p:cNvGrpSpPr>
            <p:nvPr/>
          </p:nvGrpSpPr>
          <p:grpSpPr bwMode="auto">
            <a:xfrm>
              <a:off x="9360768" y="4694016"/>
              <a:ext cx="288000" cy="288707"/>
              <a:chOff x="1378" y="455"/>
              <a:chExt cx="408" cy="409"/>
            </a:xfrm>
            <a:solidFill>
              <a:srgbClr val="000000"/>
            </a:solidFill>
          </p:grpSpPr>
          <p:sp>
            <p:nvSpPr>
              <p:cNvPr id="34" name="Freeform 10">
                <a:extLst>
                  <a:ext uri="{FF2B5EF4-FFF2-40B4-BE49-F238E27FC236}">
                    <a16:creationId xmlns:a16="http://schemas.microsoft.com/office/drawing/2014/main" id="{4C0940C8-9856-3F80-FF1B-D26572A32C67}"/>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5" name="Freeform 11">
                <a:extLst>
                  <a:ext uri="{FF2B5EF4-FFF2-40B4-BE49-F238E27FC236}">
                    <a16:creationId xmlns:a16="http://schemas.microsoft.com/office/drawing/2014/main" id="{A90DA4E3-8396-FAA3-D58F-57F66FB9C8CB}"/>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7" name="Freeform 12">
                <a:extLst>
                  <a:ext uri="{FF2B5EF4-FFF2-40B4-BE49-F238E27FC236}">
                    <a16:creationId xmlns:a16="http://schemas.microsoft.com/office/drawing/2014/main" id="{A40DA217-F5FA-AF79-522C-9996D3A8CBB7}"/>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53" name="Freeform 13">
                <a:extLst>
                  <a:ext uri="{FF2B5EF4-FFF2-40B4-BE49-F238E27FC236}">
                    <a16:creationId xmlns:a16="http://schemas.microsoft.com/office/drawing/2014/main" id="{4740F190-F0F3-B905-FA09-167A9CC2AAFD}"/>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69" name="Group 68">
            <a:extLst>
              <a:ext uri="{FF2B5EF4-FFF2-40B4-BE49-F238E27FC236}">
                <a16:creationId xmlns:a16="http://schemas.microsoft.com/office/drawing/2014/main" id="{34002111-482A-0E2E-C8F6-A73BE34A5AF2}"/>
              </a:ext>
            </a:extLst>
          </p:cNvPr>
          <p:cNvGrpSpPr/>
          <p:nvPr/>
        </p:nvGrpSpPr>
        <p:grpSpPr>
          <a:xfrm>
            <a:off x="9167673" y="1597866"/>
            <a:ext cx="2700727" cy="2208012"/>
            <a:chOff x="9116698" y="1232888"/>
            <a:chExt cx="2700727" cy="2208012"/>
          </a:xfrm>
        </p:grpSpPr>
        <p:sp>
          <p:nvSpPr>
            <p:cNvPr id="70" name="Rectangle: Rounded Corners 69">
              <a:extLst>
                <a:ext uri="{FF2B5EF4-FFF2-40B4-BE49-F238E27FC236}">
                  <a16:creationId xmlns:a16="http://schemas.microsoft.com/office/drawing/2014/main" id="{197E5419-88AA-C7E5-3BB8-F871F490FFD9}"/>
                </a:ext>
              </a:extLst>
            </p:cNvPr>
            <p:cNvSpPr/>
            <p:nvPr/>
          </p:nvSpPr>
          <p:spPr>
            <a:xfrm>
              <a:off x="9116698" y="1376052"/>
              <a:ext cx="2700727" cy="2064848"/>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71" name="Freeform 73">
              <a:extLst>
                <a:ext uri="{FF2B5EF4-FFF2-40B4-BE49-F238E27FC236}">
                  <a16:creationId xmlns:a16="http://schemas.microsoft.com/office/drawing/2014/main" id="{F6C7465D-9F6E-268F-1455-27BB5C883ECC}"/>
                </a:ext>
              </a:extLst>
            </p:cNvPr>
            <p:cNvSpPr/>
            <p:nvPr/>
          </p:nvSpPr>
          <p:spPr>
            <a:xfrm>
              <a:off x="9260526" y="1601191"/>
              <a:ext cx="1134000" cy="344170"/>
            </a:xfrm>
            <a:prstGeom prst="rect">
              <a:avLst/>
            </a:prstGeom>
            <a:solidFill>
              <a:srgbClr val="A100FF"/>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EYInterstate" panose="02000503020000020004" pitchFamily="2" charset="0"/>
                </a:rPr>
                <a:t>Content enriching</a:t>
              </a:r>
            </a:p>
          </p:txBody>
        </p:sp>
        <p:sp>
          <p:nvSpPr>
            <p:cNvPr id="72" name="Freeform 29">
              <a:extLst>
                <a:ext uri="{FF2B5EF4-FFF2-40B4-BE49-F238E27FC236}">
                  <a16:creationId xmlns:a16="http://schemas.microsoft.com/office/drawing/2014/main" id="{F61AF60F-7091-22E4-AB5D-A5A8C7E22F68}"/>
                </a:ext>
              </a:extLst>
            </p:cNvPr>
            <p:cNvSpPr/>
            <p:nvPr/>
          </p:nvSpPr>
          <p:spPr>
            <a:xfrm>
              <a:off x="9260527" y="2029519"/>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Collaboration</a:t>
              </a:r>
            </a:p>
          </p:txBody>
        </p:sp>
        <p:sp>
          <p:nvSpPr>
            <p:cNvPr id="73" name="Freeform 33">
              <a:extLst>
                <a:ext uri="{FF2B5EF4-FFF2-40B4-BE49-F238E27FC236}">
                  <a16:creationId xmlns:a16="http://schemas.microsoft.com/office/drawing/2014/main" id="{90D2A757-464B-FC06-7E0C-85F45C132882}"/>
                </a:ext>
              </a:extLst>
            </p:cNvPr>
            <p:cNvSpPr/>
            <p:nvPr/>
          </p:nvSpPr>
          <p:spPr>
            <a:xfrm>
              <a:off x="9260527" y="245776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Work instructions</a:t>
              </a:r>
            </a:p>
          </p:txBody>
        </p:sp>
        <p:sp>
          <p:nvSpPr>
            <p:cNvPr id="74" name="Freeform 41">
              <a:extLst>
                <a:ext uri="{FF2B5EF4-FFF2-40B4-BE49-F238E27FC236}">
                  <a16:creationId xmlns:a16="http://schemas.microsoft.com/office/drawing/2014/main" id="{B511663A-3607-C9FA-6C3A-3C24F3BA5346}"/>
                </a:ext>
              </a:extLst>
            </p:cNvPr>
            <p:cNvSpPr/>
            <p:nvPr/>
          </p:nvSpPr>
          <p:spPr>
            <a:xfrm>
              <a:off x="10483703" y="1601275"/>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Navigation</a:t>
              </a:r>
            </a:p>
          </p:txBody>
        </p:sp>
        <p:sp>
          <p:nvSpPr>
            <p:cNvPr id="75" name="Freeform 29">
              <a:extLst>
                <a:ext uri="{FF2B5EF4-FFF2-40B4-BE49-F238E27FC236}">
                  <a16:creationId xmlns:a16="http://schemas.microsoft.com/office/drawing/2014/main" id="{92AADBFD-92BA-3872-0176-56B2C371482D}"/>
                </a:ext>
              </a:extLst>
            </p:cNvPr>
            <p:cNvSpPr/>
            <p:nvPr/>
          </p:nvSpPr>
          <p:spPr>
            <a:xfrm>
              <a:off x="10483702" y="2028959"/>
              <a:ext cx="1134000" cy="3456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Hard-to-simulate environment</a:t>
              </a:r>
            </a:p>
          </p:txBody>
        </p:sp>
        <p:sp>
          <p:nvSpPr>
            <p:cNvPr id="76" name="TextBox 75">
              <a:extLst>
                <a:ext uri="{FF2B5EF4-FFF2-40B4-BE49-F238E27FC236}">
                  <a16:creationId xmlns:a16="http://schemas.microsoft.com/office/drawing/2014/main" id="{338F9F7A-5014-4600-157C-F34FB5F13B81}"/>
                </a:ext>
              </a:extLst>
            </p:cNvPr>
            <p:cNvSpPr txBox="1"/>
            <p:nvPr/>
          </p:nvSpPr>
          <p:spPr>
            <a:xfrm>
              <a:off x="9260526" y="1232888"/>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77" name="Group 77">
              <a:extLst>
                <a:ext uri="{FF2B5EF4-FFF2-40B4-BE49-F238E27FC236}">
                  <a16:creationId xmlns:a16="http://schemas.microsoft.com/office/drawing/2014/main" id="{4841AA56-8381-FC15-4268-1AE5E3C597A1}"/>
                </a:ext>
              </a:extLst>
            </p:cNvPr>
            <p:cNvGrpSpPr>
              <a:grpSpLocks noChangeAspect="1"/>
            </p:cNvGrpSpPr>
            <p:nvPr/>
          </p:nvGrpSpPr>
          <p:grpSpPr bwMode="auto">
            <a:xfrm>
              <a:off x="9399629" y="1247295"/>
              <a:ext cx="294792" cy="252000"/>
              <a:chOff x="3613" y="1954"/>
              <a:chExt cx="434" cy="371"/>
            </a:xfrm>
            <a:solidFill>
              <a:srgbClr val="000000"/>
            </a:solidFill>
          </p:grpSpPr>
          <p:sp>
            <p:nvSpPr>
              <p:cNvPr id="81" name="Freeform 78">
                <a:extLst>
                  <a:ext uri="{FF2B5EF4-FFF2-40B4-BE49-F238E27FC236}">
                    <a16:creationId xmlns:a16="http://schemas.microsoft.com/office/drawing/2014/main" id="{085D5E86-CD71-6DDD-418B-4A6850C5F659}"/>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2" name="Freeform 79">
                <a:extLst>
                  <a:ext uri="{FF2B5EF4-FFF2-40B4-BE49-F238E27FC236}">
                    <a16:creationId xmlns:a16="http://schemas.microsoft.com/office/drawing/2014/main" id="{9B91C620-12D2-02DA-EF35-E660872CF35A}"/>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3" name="Freeform 80">
                <a:extLst>
                  <a:ext uri="{FF2B5EF4-FFF2-40B4-BE49-F238E27FC236}">
                    <a16:creationId xmlns:a16="http://schemas.microsoft.com/office/drawing/2014/main" id="{BD489CB1-0588-DAE8-E83D-4CA28F394D43}"/>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sp>
          <p:nvSpPr>
            <p:cNvPr id="78" name="Freeform 33">
              <a:extLst>
                <a:ext uri="{FF2B5EF4-FFF2-40B4-BE49-F238E27FC236}">
                  <a16:creationId xmlns:a16="http://schemas.microsoft.com/office/drawing/2014/main" id="{3DE47C9B-FD78-9BFD-7707-591268656D5E}"/>
                </a:ext>
              </a:extLst>
            </p:cNvPr>
            <p:cNvSpPr/>
            <p:nvPr/>
          </p:nvSpPr>
          <p:spPr>
            <a:xfrm>
              <a:off x="10483703" y="2458240"/>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Gesture control</a:t>
              </a:r>
            </a:p>
          </p:txBody>
        </p:sp>
        <p:sp>
          <p:nvSpPr>
            <p:cNvPr id="79" name="Freeform 33">
              <a:extLst>
                <a:ext uri="{FF2B5EF4-FFF2-40B4-BE49-F238E27FC236}">
                  <a16:creationId xmlns:a16="http://schemas.microsoft.com/office/drawing/2014/main" id="{89701CF4-7A5B-F234-D4D9-B5D5B8206C98}"/>
                </a:ext>
              </a:extLst>
            </p:cNvPr>
            <p:cNvSpPr/>
            <p:nvPr/>
          </p:nvSpPr>
          <p:spPr>
            <a:xfrm>
              <a:off x="9267194" y="2886007"/>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Voice control</a:t>
              </a:r>
            </a:p>
          </p:txBody>
        </p:sp>
        <p:sp>
          <p:nvSpPr>
            <p:cNvPr id="80" name="Freeform 33">
              <a:extLst>
                <a:ext uri="{FF2B5EF4-FFF2-40B4-BE49-F238E27FC236}">
                  <a16:creationId xmlns:a16="http://schemas.microsoft.com/office/drawing/2014/main" id="{D86C3EAA-327C-1DD9-8826-6342CAFF701A}"/>
                </a:ext>
              </a:extLst>
            </p:cNvPr>
            <p:cNvSpPr/>
            <p:nvPr/>
          </p:nvSpPr>
          <p:spPr>
            <a:xfrm>
              <a:off x="10472370" y="2886007"/>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Gaze control</a:t>
              </a:r>
            </a:p>
          </p:txBody>
        </p:sp>
      </p:grpSp>
      <p:pic>
        <p:nvPicPr>
          <p:cNvPr id="2" name="Online Media 1" title="Reimagine bridge inspection with Azure Remote Rendering and HoloLens">
            <a:hlinkClick r:id="" action="ppaction://media"/>
            <a:extLst>
              <a:ext uri="{FF2B5EF4-FFF2-40B4-BE49-F238E27FC236}">
                <a16:creationId xmlns:a16="http://schemas.microsoft.com/office/drawing/2014/main" id="{558D9AB2-856B-D809-5E28-3C4B7B01507B}"/>
              </a:ext>
            </a:extLst>
          </p:cNvPr>
          <p:cNvPicPr>
            <a:picLocks noRot="1" noChangeAspect="1"/>
          </p:cNvPicPr>
          <p:nvPr>
            <a:videoFile r:link="rId1"/>
          </p:nvPr>
        </p:nvPicPr>
        <p:blipFill>
          <a:blip r:embed="rId6"/>
          <a:stretch>
            <a:fillRect/>
          </a:stretch>
        </p:blipFill>
        <p:spPr>
          <a:xfrm>
            <a:off x="324879" y="1321361"/>
            <a:ext cx="8482055" cy="4792361"/>
          </a:xfrm>
          <a:prstGeom prst="rect">
            <a:avLst/>
          </a:prstGeom>
        </p:spPr>
      </p:pic>
      <p:grpSp>
        <p:nvGrpSpPr>
          <p:cNvPr id="13" name="Group 12">
            <a:extLst>
              <a:ext uri="{FF2B5EF4-FFF2-40B4-BE49-F238E27FC236}">
                <a16:creationId xmlns:a16="http://schemas.microsoft.com/office/drawing/2014/main" id="{31423869-7148-A887-3028-3206815A88E4}"/>
              </a:ext>
            </a:extLst>
          </p:cNvPr>
          <p:cNvGrpSpPr/>
          <p:nvPr/>
        </p:nvGrpSpPr>
        <p:grpSpPr>
          <a:xfrm>
            <a:off x="190994" y="6372189"/>
            <a:ext cx="4328014" cy="422633"/>
            <a:chOff x="7692723" y="680485"/>
            <a:chExt cx="4328014" cy="422633"/>
          </a:xfrm>
        </p:grpSpPr>
        <p:sp>
          <p:nvSpPr>
            <p:cNvPr id="14" name="Rectangle 13">
              <a:extLst>
                <a:ext uri="{FF2B5EF4-FFF2-40B4-BE49-F238E27FC236}">
                  <a16:creationId xmlns:a16="http://schemas.microsoft.com/office/drawing/2014/main" id="{9B7F8239-9C9A-7FBA-F824-B0E87A6D06C8}"/>
                </a:ext>
              </a:extLst>
            </p:cNvPr>
            <p:cNvSpPr/>
            <p:nvPr/>
          </p:nvSpPr>
          <p:spPr>
            <a:xfrm>
              <a:off x="8706531" y="680485"/>
              <a:ext cx="3314206"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0FA1F489-2241-5F6F-F35F-6783F87AD230}"/>
                </a:ext>
              </a:extLst>
            </p:cNvPr>
            <p:cNvGrpSpPr/>
            <p:nvPr/>
          </p:nvGrpSpPr>
          <p:grpSpPr>
            <a:xfrm>
              <a:off x="8771860" y="731651"/>
              <a:ext cx="3180903" cy="320300"/>
              <a:chOff x="8771860" y="821796"/>
              <a:chExt cx="3180903" cy="320300"/>
            </a:xfrm>
          </p:grpSpPr>
          <p:sp>
            <p:nvSpPr>
              <p:cNvPr id="21" name="Rectangle 20">
                <a:extLst>
                  <a:ext uri="{FF2B5EF4-FFF2-40B4-BE49-F238E27FC236}">
                    <a16:creationId xmlns:a16="http://schemas.microsoft.com/office/drawing/2014/main" id="{91CF772C-D231-E57E-ED98-A746C4F778C0}"/>
                  </a:ext>
                </a:extLst>
              </p:cNvPr>
              <p:cNvSpPr/>
              <p:nvPr/>
            </p:nvSpPr>
            <p:spPr>
              <a:xfrm>
                <a:off x="8771860"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Process suitability for AR</a:t>
                </a:r>
              </a:p>
            </p:txBody>
          </p:sp>
          <p:sp>
            <p:nvSpPr>
              <p:cNvPr id="22" name="Rectangle 21">
                <a:extLst>
                  <a:ext uri="{FF2B5EF4-FFF2-40B4-BE49-F238E27FC236}">
                    <a16:creationId xmlns:a16="http://schemas.microsoft.com/office/drawing/2014/main" id="{538B594C-F4F1-06DC-1C12-7F0352E025DF}"/>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23" name="Rectangle 22">
                <a:extLst>
                  <a:ext uri="{FF2B5EF4-FFF2-40B4-BE49-F238E27FC236}">
                    <a16:creationId xmlns:a16="http://schemas.microsoft.com/office/drawing/2014/main" id="{C2E893BE-8F1A-EAE0-D341-0CE4EFD807AA}"/>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20" name="TextBox 19">
              <a:extLst>
                <a:ext uri="{FF2B5EF4-FFF2-40B4-BE49-F238E27FC236}">
                  <a16:creationId xmlns:a16="http://schemas.microsoft.com/office/drawing/2014/main" id="{E370D521-2C72-1C26-ADC3-2CB0DEC6A54B}"/>
                </a:ext>
              </a:extLst>
            </p:cNvPr>
            <p:cNvSpPr txBox="1"/>
            <p:nvPr/>
          </p:nvSpPr>
          <p:spPr>
            <a:xfrm>
              <a:off x="7692723" y="735051"/>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4016856450"/>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269AE-D120-7BA4-BB65-A888D54FAB56}"/>
              </a:ext>
            </a:extLst>
          </p:cNvPr>
          <p:cNvSpPr txBox="1"/>
          <p:nvPr/>
        </p:nvSpPr>
        <p:spPr>
          <a:xfrm>
            <a:off x="232362" y="380199"/>
            <a:ext cx="8923597" cy="769441"/>
          </a:xfrm>
          <a:prstGeom prst="rect">
            <a:avLst/>
          </a:prstGeom>
          <a:noFill/>
        </p:spPr>
        <p:txBody>
          <a:bodyPr wrap="none" rtlCol="0">
            <a:spAutoFit/>
          </a:bodyPr>
          <a:lstStyle/>
          <a:p>
            <a:r>
              <a:rPr lang="en-US" sz="2800" b="1" dirty="0">
                <a:solidFill>
                  <a:srgbClr val="A100FF"/>
                </a:solidFill>
              </a:rPr>
              <a:t>Design: Process Suitability for AR – Use Case Highlights 8/8</a:t>
            </a:r>
          </a:p>
          <a:p>
            <a:r>
              <a:rPr lang="en-US" sz="1600" i="1" dirty="0"/>
              <a:t>Robotics: Program a robotic arm using AR.</a:t>
            </a:r>
          </a:p>
        </p:txBody>
      </p:sp>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5"/>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pic>
        <p:nvPicPr>
          <p:cNvPr id="2" name="Online Media 1" title="Programming a Robotic Arm Using Augmented Reality &amp; Spatial Computing | PTC Reality Lab">
            <a:hlinkClick r:id="" action="ppaction://media"/>
            <a:extLst>
              <a:ext uri="{FF2B5EF4-FFF2-40B4-BE49-F238E27FC236}">
                <a16:creationId xmlns:a16="http://schemas.microsoft.com/office/drawing/2014/main" id="{774B2E24-AED8-005C-6C49-26B44F525113}"/>
              </a:ext>
            </a:extLst>
          </p:cNvPr>
          <p:cNvPicPr>
            <a:picLocks noRot="1" noChangeAspect="1"/>
          </p:cNvPicPr>
          <p:nvPr>
            <a:videoFile r:link="rId1"/>
          </p:nvPr>
        </p:nvPicPr>
        <p:blipFill>
          <a:blip r:embed="rId6"/>
          <a:stretch>
            <a:fillRect/>
          </a:stretch>
        </p:blipFill>
        <p:spPr>
          <a:xfrm>
            <a:off x="334932" y="1321348"/>
            <a:ext cx="8482054" cy="4792361"/>
          </a:xfrm>
          <a:prstGeom prst="rect">
            <a:avLst/>
          </a:prstGeom>
        </p:spPr>
      </p:pic>
      <p:grpSp>
        <p:nvGrpSpPr>
          <p:cNvPr id="13" name="Group 12">
            <a:extLst>
              <a:ext uri="{FF2B5EF4-FFF2-40B4-BE49-F238E27FC236}">
                <a16:creationId xmlns:a16="http://schemas.microsoft.com/office/drawing/2014/main" id="{A07B6865-CD53-AE1A-A1AB-2279BA07C3F8}"/>
              </a:ext>
            </a:extLst>
          </p:cNvPr>
          <p:cNvGrpSpPr/>
          <p:nvPr/>
        </p:nvGrpSpPr>
        <p:grpSpPr>
          <a:xfrm>
            <a:off x="9156341" y="4196335"/>
            <a:ext cx="2700727" cy="1279140"/>
            <a:chOff x="9105365" y="4694016"/>
            <a:chExt cx="2700727" cy="1279140"/>
          </a:xfrm>
        </p:grpSpPr>
        <p:grpSp>
          <p:nvGrpSpPr>
            <p:cNvPr id="23" name="Group 22">
              <a:extLst>
                <a:ext uri="{FF2B5EF4-FFF2-40B4-BE49-F238E27FC236}">
                  <a16:creationId xmlns:a16="http://schemas.microsoft.com/office/drawing/2014/main" id="{C7CC3B4A-FA2B-3607-242F-F6047B860423}"/>
                </a:ext>
              </a:extLst>
            </p:cNvPr>
            <p:cNvGrpSpPr/>
            <p:nvPr/>
          </p:nvGrpSpPr>
          <p:grpSpPr>
            <a:xfrm>
              <a:off x="9105365" y="4830874"/>
              <a:ext cx="2700727" cy="1142282"/>
              <a:chOff x="9300282" y="3364627"/>
              <a:chExt cx="2700727" cy="1142282"/>
            </a:xfrm>
          </p:grpSpPr>
          <p:sp>
            <p:nvSpPr>
              <p:cNvPr id="34" name="Rectangle: Rounded Corners 33">
                <a:extLst>
                  <a:ext uri="{FF2B5EF4-FFF2-40B4-BE49-F238E27FC236}">
                    <a16:creationId xmlns:a16="http://schemas.microsoft.com/office/drawing/2014/main" id="{8763D020-BF72-98B6-AA83-1E57FF35607D}"/>
                  </a:ext>
                </a:extLst>
              </p:cNvPr>
              <p:cNvSpPr/>
              <p:nvPr/>
            </p:nvSpPr>
            <p:spPr>
              <a:xfrm>
                <a:off x="9300282" y="3364627"/>
                <a:ext cx="2700727" cy="1142282"/>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35" name="Freeform 73">
                <a:extLst>
                  <a:ext uri="{FF2B5EF4-FFF2-40B4-BE49-F238E27FC236}">
                    <a16:creationId xmlns:a16="http://schemas.microsoft.com/office/drawing/2014/main" id="{7907FC3A-B345-6087-3F05-120AE788BA84}"/>
                  </a:ext>
                </a:extLst>
              </p:cNvPr>
              <p:cNvSpPr/>
              <p:nvPr/>
            </p:nvSpPr>
            <p:spPr>
              <a:xfrm>
                <a:off x="9452294"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lumMod val="65000"/>
                      </a:schemeClr>
                    </a:solidFill>
                    <a:effectLst/>
                    <a:uLnTx/>
                    <a:uFillTx/>
                    <a:latin typeface="EYInterstate" panose="02000503020000020004" pitchFamily="2" charset="0"/>
                  </a:rPr>
                  <a:t>Fiduciary/ Image</a:t>
                </a:r>
              </a:p>
            </p:txBody>
          </p:sp>
          <p:sp>
            <p:nvSpPr>
              <p:cNvPr id="36" name="Freeform 29">
                <a:extLst>
                  <a:ext uri="{FF2B5EF4-FFF2-40B4-BE49-F238E27FC236}">
                    <a16:creationId xmlns:a16="http://schemas.microsoft.com/office/drawing/2014/main" id="{FD3E352A-8464-BCB9-9B94-087057FD19CE}"/>
                  </a:ext>
                </a:extLst>
              </p:cNvPr>
              <p:cNvSpPr/>
              <p:nvPr/>
            </p:nvSpPr>
            <p:spPr>
              <a:xfrm>
                <a:off x="11081286"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Natural feature</a:t>
                </a:r>
              </a:p>
            </p:txBody>
          </p:sp>
          <p:sp>
            <p:nvSpPr>
              <p:cNvPr id="38" name="Freeform 33">
                <a:extLst>
                  <a:ext uri="{FF2B5EF4-FFF2-40B4-BE49-F238E27FC236}">
                    <a16:creationId xmlns:a16="http://schemas.microsoft.com/office/drawing/2014/main" id="{596A6D96-2007-98E5-191E-7FA94F751EB9}"/>
                  </a:ext>
                </a:extLst>
              </p:cNvPr>
              <p:cNvSpPr/>
              <p:nvPr/>
            </p:nvSpPr>
            <p:spPr>
              <a:xfrm>
                <a:off x="9455341"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Location</a:t>
                </a:r>
              </a:p>
            </p:txBody>
          </p:sp>
          <p:sp>
            <p:nvSpPr>
              <p:cNvPr id="39" name="Freeform 41">
                <a:extLst>
                  <a:ext uri="{FF2B5EF4-FFF2-40B4-BE49-F238E27FC236}">
                    <a16:creationId xmlns:a16="http://schemas.microsoft.com/office/drawing/2014/main" id="{6B769999-2E28-4C2F-AA2F-A43A9527719D}"/>
                  </a:ext>
                </a:extLst>
              </p:cNvPr>
              <p:cNvSpPr/>
              <p:nvPr/>
            </p:nvSpPr>
            <p:spPr>
              <a:xfrm>
                <a:off x="10261882" y="3589228"/>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Face</a:t>
                </a:r>
              </a:p>
            </p:txBody>
          </p:sp>
          <p:sp>
            <p:nvSpPr>
              <p:cNvPr id="40" name="Freeform 29">
                <a:extLst>
                  <a:ext uri="{FF2B5EF4-FFF2-40B4-BE49-F238E27FC236}">
                    <a16:creationId xmlns:a16="http://schemas.microsoft.com/office/drawing/2014/main" id="{E2355C44-A582-386A-4DBB-D8B67126D9EF}"/>
                  </a:ext>
                </a:extLst>
              </p:cNvPr>
              <p:cNvSpPr/>
              <p:nvPr/>
            </p:nvSpPr>
            <p:spPr>
              <a:xfrm>
                <a:off x="10264929" y="4022660"/>
                <a:ext cx="720000" cy="33840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World</a:t>
                </a:r>
              </a:p>
            </p:txBody>
          </p:sp>
          <p:sp>
            <p:nvSpPr>
              <p:cNvPr id="41" name="Freeform 29">
                <a:extLst>
                  <a:ext uri="{FF2B5EF4-FFF2-40B4-BE49-F238E27FC236}">
                    <a16:creationId xmlns:a16="http://schemas.microsoft.com/office/drawing/2014/main" id="{8457AABC-4DE3-7CF3-563D-D539DC1ECF46}"/>
                  </a:ext>
                </a:extLst>
              </p:cNvPr>
              <p:cNvSpPr/>
              <p:nvPr/>
            </p:nvSpPr>
            <p:spPr>
              <a:xfrm>
                <a:off x="11084331" y="4022660"/>
                <a:ext cx="720000" cy="3384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Spatial</a:t>
                </a:r>
              </a:p>
            </p:txBody>
          </p:sp>
        </p:grpSp>
        <p:sp>
          <p:nvSpPr>
            <p:cNvPr id="25" name="TextBox 24">
              <a:extLst>
                <a:ext uri="{FF2B5EF4-FFF2-40B4-BE49-F238E27FC236}">
                  <a16:creationId xmlns:a16="http://schemas.microsoft.com/office/drawing/2014/main" id="{CB77C5D6-61D0-97F2-0D34-464CE1A11844}"/>
                </a:ext>
              </a:extLst>
            </p:cNvPr>
            <p:cNvSpPr txBox="1"/>
            <p:nvPr/>
          </p:nvSpPr>
          <p:spPr>
            <a:xfrm>
              <a:off x="9269382" y="4699530"/>
              <a:ext cx="1101520" cy="276999"/>
            </a:xfrm>
            <a:prstGeom prst="rect">
              <a:avLst/>
            </a:prstGeom>
            <a:solidFill>
              <a:schemeClr val="bg1"/>
            </a:solidFill>
          </p:spPr>
          <p:txBody>
            <a:bodyPr wrap="none" rtlCol="0">
              <a:spAutoFit/>
            </a:bodyPr>
            <a:lstStyle/>
            <a:p>
              <a:r>
                <a:rPr lang="en-US" sz="1200" b="1" dirty="0"/>
                <a:t>           Tracking</a:t>
              </a:r>
            </a:p>
          </p:txBody>
        </p:sp>
        <p:grpSp>
          <p:nvGrpSpPr>
            <p:cNvPr id="26" name="Group 25">
              <a:extLst>
                <a:ext uri="{FF2B5EF4-FFF2-40B4-BE49-F238E27FC236}">
                  <a16:creationId xmlns:a16="http://schemas.microsoft.com/office/drawing/2014/main" id="{D90C2A13-667A-7945-D46E-B74B1A44E4BE}"/>
                </a:ext>
              </a:extLst>
            </p:cNvPr>
            <p:cNvGrpSpPr>
              <a:grpSpLocks noChangeAspect="1"/>
            </p:cNvGrpSpPr>
            <p:nvPr/>
          </p:nvGrpSpPr>
          <p:grpSpPr bwMode="auto">
            <a:xfrm>
              <a:off x="9360768" y="4694016"/>
              <a:ext cx="288000" cy="288707"/>
              <a:chOff x="1378" y="455"/>
              <a:chExt cx="408" cy="409"/>
            </a:xfrm>
            <a:solidFill>
              <a:srgbClr val="000000"/>
            </a:solidFill>
          </p:grpSpPr>
          <p:sp>
            <p:nvSpPr>
              <p:cNvPr id="27" name="Freeform 10">
                <a:extLst>
                  <a:ext uri="{FF2B5EF4-FFF2-40B4-BE49-F238E27FC236}">
                    <a16:creationId xmlns:a16="http://schemas.microsoft.com/office/drawing/2014/main" id="{1D589C36-AF56-6EEB-EB37-C251BE1D5AD1}"/>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28" name="Freeform 11">
                <a:extLst>
                  <a:ext uri="{FF2B5EF4-FFF2-40B4-BE49-F238E27FC236}">
                    <a16:creationId xmlns:a16="http://schemas.microsoft.com/office/drawing/2014/main" id="{93220188-1258-318F-57AE-94E67808D4BA}"/>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2" name="Freeform 12">
                <a:extLst>
                  <a:ext uri="{FF2B5EF4-FFF2-40B4-BE49-F238E27FC236}">
                    <a16:creationId xmlns:a16="http://schemas.microsoft.com/office/drawing/2014/main" id="{E09F3C27-427F-094E-59B9-D97015EB8AC5}"/>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3" name="Freeform 13">
                <a:extLst>
                  <a:ext uri="{FF2B5EF4-FFF2-40B4-BE49-F238E27FC236}">
                    <a16:creationId xmlns:a16="http://schemas.microsoft.com/office/drawing/2014/main" id="{9AB12367-C796-CBD4-9C03-95AC7CCCE30D}"/>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grpSp>
        <p:nvGrpSpPr>
          <p:cNvPr id="46" name="Group 45">
            <a:extLst>
              <a:ext uri="{FF2B5EF4-FFF2-40B4-BE49-F238E27FC236}">
                <a16:creationId xmlns:a16="http://schemas.microsoft.com/office/drawing/2014/main" id="{95FA67A7-EC28-559B-FF2A-B9D57A015212}"/>
              </a:ext>
            </a:extLst>
          </p:cNvPr>
          <p:cNvGrpSpPr/>
          <p:nvPr/>
        </p:nvGrpSpPr>
        <p:grpSpPr>
          <a:xfrm>
            <a:off x="9167673" y="1597866"/>
            <a:ext cx="2700727" cy="2208012"/>
            <a:chOff x="9116698" y="1232888"/>
            <a:chExt cx="2700727" cy="2208012"/>
          </a:xfrm>
        </p:grpSpPr>
        <p:sp>
          <p:nvSpPr>
            <p:cNvPr id="47" name="Rectangle: Rounded Corners 46">
              <a:extLst>
                <a:ext uri="{FF2B5EF4-FFF2-40B4-BE49-F238E27FC236}">
                  <a16:creationId xmlns:a16="http://schemas.microsoft.com/office/drawing/2014/main" id="{A9D1C178-F338-9F8D-A0E4-122C3B75357F}"/>
                </a:ext>
              </a:extLst>
            </p:cNvPr>
            <p:cNvSpPr/>
            <p:nvPr/>
          </p:nvSpPr>
          <p:spPr>
            <a:xfrm>
              <a:off x="9116698" y="1376052"/>
              <a:ext cx="2700727" cy="2064848"/>
            </a:xfrm>
            <a:prstGeom prst="roundRect">
              <a:avLst>
                <a:gd name="adj" fmla="val 5779"/>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tx1"/>
                </a:solidFill>
                <a:latin typeface="EYInterstate" panose="02000503020000020004" pitchFamily="2" charset="0"/>
              </a:endParaRPr>
            </a:p>
          </p:txBody>
        </p:sp>
        <p:sp>
          <p:nvSpPr>
            <p:cNvPr id="54" name="Freeform 73">
              <a:extLst>
                <a:ext uri="{FF2B5EF4-FFF2-40B4-BE49-F238E27FC236}">
                  <a16:creationId xmlns:a16="http://schemas.microsoft.com/office/drawing/2014/main" id="{BBB99F49-ABF2-5BE5-C8E2-C4C7DAC3EDB4}"/>
                </a:ext>
              </a:extLst>
            </p:cNvPr>
            <p:cNvSpPr/>
            <p:nvPr/>
          </p:nvSpPr>
          <p:spPr>
            <a:xfrm>
              <a:off x="9260526" y="1600341"/>
              <a:ext cx="1134000" cy="344170"/>
            </a:xfrm>
            <a:prstGeom prst="rect">
              <a:avLst/>
            </a:prstGeom>
            <a:solidFill>
              <a:schemeClr val="bg1">
                <a:lumMod val="85000"/>
              </a:schemeClr>
            </a:solidFill>
            <a:ln w="25400" cap="flat" cmpd="sng" algn="ctr">
              <a:solidFill>
                <a:schemeClr val="tx1"/>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00200" eaLnBrk="1" fontAlgn="auto" latinLnBrk="0" hangingPunct="1">
                <a:lnSpc>
                  <a:spcPct val="90000"/>
                </a:lnSpc>
                <a:spcBef>
                  <a:spcPct val="0"/>
                </a:spcBef>
                <a:spcAft>
                  <a:spcPct val="35000"/>
                </a:spcAft>
                <a:buClrTx/>
                <a:buSzTx/>
                <a:buFontTx/>
                <a:buNone/>
                <a:tabLst/>
                <a:defRPr/>
              </a:pPr>
              <a:r>
                <a:rPr kumimoji="0" lang="en-US" sz="1000" b="1" i="0" u="none" strike="noStrike" kern="0" cap="none" spc="0" normalizeH="0" baseline="0" noProof="0" dirty="0">
                  <a:ln>
                    <a:noFill/>
                  </a:ln>
                  <a:solidFill>
                    <a:schemeClr val="bg1">
                      <a:lumMod val="65000"/>
                    </a:schemeClr>
                  </a:solidFill>
                  <a:effectLst/>
                  <a:uLnTx/>
                  <a:uFillTx/>
                  <a:latin typeface="EYInterstate" panose="02000503020000020004" pitchFamily="2" charset="0"/>
                </a:rPr>
                <a:t>Content enriching</a:t>
              </a:r>
            </a:p>
          </p:txBody>
        </p:sp>
        <p:sp>
          <p:nvSpPr>
            <p:cNvPr id="55" name="Freeform 29">
              <a:extLst>
                <a:ext uri="{FF2B5EF4-FFF2-40B4-BE49-F238E27FC236}">
                  <a16:creationId xmlns:a16="http://schemas.microsoft.com/office/drawing/2014/main" id="{EDB64A51-F57F-0ED3-D9D1-BFB949737EFD}"/>
                </a:ext>
              </a:extLst>
            </p:cNvPr>
            <p:cNvSpPr/>
            <p:nvPr/>
          </p:nvSpPr>
          <p:spPr>
            <a:xfrm>
              <a:off x="9260526" y="2028585"/>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Collaboration</a:t>
              </a:r>
            </a:p>
          </p:txBody>
        </p:sp>
        <p:sp>
          <p:nvSpPr>
            <p:cNvPr id="56" name="Freeform 33">
              <a:extLst>
                <a:ext uri="{FF2B5EF4-FFF2-40B4-BE49-F238E27FC236}">
                  <a16:creationId xmlns:a16="http://schemas.microsoft.com/office/drawing/2014/main" id="{5DB9DD41-A43E-01A6-D945-F3B859B3DD7D}"/>
                </a:ext>
              </a:extLst>
            </p:cNvPr>
            <p:cNvSpPr/>
            <p:nvPr/>
          </p:nvSpPr>
          <p:spPr>
            <a:xfrm>
              <a:off x="9260526" y="2456829"/>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Work instructions</a:t>
              </a:r>
            </a:p>
          </p:txBody>
        </p:sp>
        <p:sp>
          <p:nvSpPr>
            <p:cNvPr id="57" name="Freeform 41">
              <a:extLst>
                <a:ext uri="{FF2B5EF4-FFF2-40B4-BE49-F238E27FC236}">
                  <a16:creationId xmlns:a16="http://schemas.microsoft.com/office/drawing/2014/main" id="{C32C1026-168B-30D0-B830-B7DA85C827D9}"/>
                </a:ext>
              </a:extLst>
            </p:cNvPr>
            <p:cNvSpPr/>
            <p:nvPr/>
          </p:nvSpPr>
          <p:spPr>
            <a:xfrm>
              <a:off x="10483702" y="1601191"/>
              <a:ext cx="1134000" cy="344171"/>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Navigation</a:t>
              </a:r>
            </a:p>
          </p:txBody>
        </p:sp>
        <p:sp>
          <p:nvSpPr>
            <p:cNvPr id="58" name="Freeform 29">
              <a:extLst>
                <a:ext uri="{FF2B5EF4-FFF2-40B4-BE49-F238E27FC236}">
                  <a16:creationId xmlns:a16="http://schemas.microsoft.com/office/drawing/2014/main" id="{5F385157-334F-BCC4-9C56-4B0503B02031}"/>
                </a:ext>
              </a:extLst>
            </p:cNvPr>
            <p:cNvSpPr/>
            <p:nvPr/>
          </p:nvSpPr>
          <p:spPr>
            <a:xfrm>
              <a:off x="10483702" y="2028959"/>
              <a:ext cx="1134000" cy="345600"/>
            </a:xfrm>
            <a:prstGeom prst="rect">
              <a:avLst/>
            </a:prstGeom>
            <a:solidFill>
              <a:srgbClr val="A100FF"/>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solidFill>
                  <a:latin typeface="EYInterstate" panose="02000503020000020004" pitchFamily="2" charset="0"/>
                </a:rPr>
                <a:t>Hard-to-simulate environment</a:t>
              </a:r>
            </a:p>
          </p:txBody>
        </p:sp>
        <p:sp>
          <p:nvSpPr>
            <p:cNvPr id="59" name="TextBox 58">
              <a:extLst>
                <a:ext uri="{FF2B5EF4-FFF2-40B4-BE49-F238E27FC236}">
                  <a16:creationId xmlns:a16="http://schemas.microsoft.com/office/drawing/2014/main" id="{BCBE825A-3C26-088D-29FC-B8BF6321FB70}"/>
                </a:ext>
              </a:extLst>
            </p:cNvPr>
            <p:cNvSpPr txBox="1"/>
            <p:nvPr/>
          </p:nvSpPr>
          <p:spPr>
            <a:xfrm>
              <a:off x="9260526" y="1232888"/>
              <a:ext cx="2121863" cy="276999"/>
            </a:xfrm>
            <a:prstGeom prst="rect">
              <a:avLst/>
            </a:prstGeom>
            <a:solidFill>
              <a:schemeClr val="bg1"/>
            </a:solidFill>
          </p:spPr>
          <p:txBody>
            <a:bodyPr wrap="none" rtlCol="0">
              <a:spAutoFit/>
            </a:bodyPr>
            <a:lstStyle/>
            <a:p>
              <a:r>
                <a:rPr lang="en-US" sz="1200" b="1" dirty="0"/>
                <a:t>             Process Characteristics</a:t>
              </a:r>
            </a:p>
          </p:txBody>
        </p:sp>
        <p:grpSp>
          <p:nvGrpSpPr>
            <p:cNvPr id="60" name="Group 77">
              <a:extLst>
                <a:ext uri="{FF2B5EF4-FFF2-40B4-BE49-F238E27FC236}">
                  <a16:creationId xmlns:a16="http://schemas.microsoft.com/office/drawing/2014/main" id="{99892286-52B9-44EF-A6D3-D90D9B8B997E}"/>
                </a:ext>
              </a:extLst>
            </p:cNvPr>
            <p:cNvGrpSpPr>
              <a:grpSpLocks noChangeAspect="1"/>
            </p:cNvGrpSpPr>
            <p:nvPr/>
          </p:nvGrpSpPr>
          <p:grpSpPr bwMode="auto">
            <a:xfrm>
              <a:off x="9399629" y="1247295"/>
              <a:ext cx="294792" cy="252000"/>
              <a:chOff x="3613" y="1954"/>
              <a:chExt cx="434" cy="371"/>
            </a:xfrm>
            <a:solidFill>
              <a:srgbClr val="000000"/>
            </a:solidFill>
          </p:grpSpPr>
          <p:sp>
            <p:nvSpPr>
              <p:cNvPr id="81" name="Freeform 78">
                <a:extLst>
                  <a:ext uri="{FF2B5EF4-FFF2-40B4-BE49-F238E27FC236}">
                    <a16:creationId xmlns:a16="http://schemas.microsoft.com/office/drawing/2014/main" id="{281A288E-951F-0B5B-523F-FBE7EB77CC49}"/>
                  </a:ext>
                </a:extLst>
              </p:cNvPr>
              <p:cNvSpPr>
                <a:spLocks noEditPoints="1"/>
              </p:cNvSpPr>
              <p:nvPr/>
            </p:nvSpPr>
            <p:spPr bwMode="auto">
              <a:xfrm>
                <a:off x="3614" y="2078"/>
                <a:ext cx="343" cy="247"/>
              </a:xfrm>
              <a:custGeom>
                <a:avLst/>
                <a:gdLst>
                  <a:gd name="T0" fmla="*/ 224 w 224"/>
                  <a:gd name="T1" fmla="*/ 109 h 165"/>
                  <a:gd name="T2" fmla="*/ 224 w 224"/>
                  <a:gd name="T3" fmla="*/ 108 h 165"/>
                  <a:gd name="T4" fmla="*/ 224 w 224"/>
                  <a:gd name="T5" fmla="*/ 107 h 165"/>
                  <a:gd name="T6" fmla="*/ 223 w 224"/>
                  <a:gd name="T7" fmla="*/ 107 h 165"/>
                  <a:gd name="T8" fmla="*/ 223 w 224"/>
                  <a:gd name="T9" fmla="*/ 106 h 165"/>
                  <a:gd name="T10" fmla="*/ 175 w 224"/>
                  <a:gd name="T11" fmla="*/ 58 h 165"/>
                  <a:gd name="T12" fmla="*/ 170 w 224"/>
                  <a:gd name="T13" fmla="*/ 56 h 165"/>
                  <a:gd name="T14" fmla="*/ 166 w 224"/>
                  <a:gd name="T15" fmla="*/ 58 h 165"/>
                  <a:gd name="T16" fmla="*/ 166 w 224"/>
                  <a:gd name="T17" fmla="*/ 67 h 165"/>
                  <a:gd name="T18" fmla="*/ 204 w 224"/>
                  <a:gd name="T19" fmla="*/ 104 h 165"/>
                  <a:gd name="T20" fmla="*/ 48 w 224"/>
                  <a:gd name="T21" fmla="*/ 104 h 165"/>
                  <a:gd name="T22" fmla="*/ 12 w 224"/>
                  <a:gd name="T23" fmla="*/ 68 h 165"/>
                  <a:gd name="T24" fmla="*/ 48 w 224"/>
                  <a:gd name="T25" fmla="*/ 32 h 165"/>
                  <a:gd name="T26" fmla="*/ 111 w 224"/>
                  <a:gd name="T27" fmla="*/ 32 h 165"/>
                  <a:gd name="T28" fmla="*/ 111 w 224"/>
                  <a:gd name="T29" fmla="*/ 44 h 165"/>
                  <a:gd name="T30" fmla="*/ 117 w 224"/>
                  <a:gd name="T31" fmla="*/ 50 h 165"/>
                  <a:gd name="T32" fmla="*/ 155 w 224"/>
                  <a:gd name="T33" fmla="*/ 50 h 165"/>
                  <a:gd name="T34" fmla="*/ 161 w 224"/>
                  <a:gd name="T35" fmla="*/ 44 h 165"/>
                  <a:gd name="T36" fmla="*/ 161 w 224"/>
                  <a:gd name="T37" fmla="*/ 6 h 165"/>
                  <a:gd name="T38" fmla="*/ 155 w 224"/>
                  <a:gd name="T39" fmla="*/ 0 h 165"/>
                  <a:gd name="T40" fmla="*/ 117 w 224"/>
                  <a:gd name="T41" fmla="*/ 0 h 165"/>
                  <a:gd name="T42" fmla="*/ 111 w 224"/>
                  <a:gd name="T43" fmla="*/ 6 h 165"/>
                  <a:gd name="T44" fmla="*/ 111 w 224"/>
                  <a:gd name="T45" fmla="*/ 21 h 165"/>
                  <a:gd name="T46" fmla="*/ 48 w 224"/>
                  <a:gd name="T47" fmla="*/ 21 h 165"/>
                  <a:gd name="T48" fmla="*/ 0 w 224"/>
                  <a:gd name="T49" fmla="*/ 68 h 165"/>
                  <a:gd name="T50" fmla="*/ 48 w 224"/>
                  <a:gd name="T51" fmla="*/ 116 h 165"/>
                  <a:gd name="T52" fmla="*/ 204 w 224"/>
                  <a:gd name="T53" fmla="*/ 116 h 165"/>
                  <a:gd name="T54" fmla="*/ 166 w 224"/>
                  <a:gd name="T55" fmla="*/ 154 h 165"/>
                  <a:gd name="T56" fmla="*/ 166 w 224"/>
                  <a:gd name="T57" fmla="*/ 163 h 165"/>
                  <a:gd name="T58" fmla="*/ 175 w 224"/>
                  <a:gd name="T59" fmla="*/ 163 h 165"/>
                  <a:gd name="T60" fmla="*/ 223 w 224"/>
                  <a:gd name="T61" fmla="*/ 115 h 165"/>
                  <a:gd name="T62" fmla="*/ 223 w 224"/>
                  <a:gd name="T63" fmla="*/ 114 h 165"/>
                  <a:gd name="T64" fmla="*/ 224 w 224"/>
                  <a:gd name="T65" fmla="*/ 113 h 165"/>
                  <a:gd name="T66" fmla="*/ 224 w 224"/>
                  <a:gd name="T67" fmla="*/ 113 h 165"/>
                  <a:gd name="T68" fmla="*/ 224 w 224"/>
                  <a:gd name="T69" fmla="*/ 112 h 165"/>
                  <a:gd name="T70" fmla="*/ 224 w 224"/>
                  <a:gd name="T71" fmla="*/ 112 h 165"/>
                  <a:gd name="T72" fmla="*/ 224 w 224"/>
                  <a:gd name="T73" fmla="*/ 109 h 165"/>
                  <a:gd name="T74" fmla="*/ 224 w 224"/>
                  <a:gd name="T75" fmla="*/ 109 h 165"/>
                  <a:gd name="T76" fmla="*/ 122 w 224"/>
                  <a:gd name="T77" fmla="*/ 12 h 165"/>
                  <a:gd name="T78" fmla="*/ 149 w 224"/>
                  <a:gd name="T79" fmla="*/ 12 h 165"/>
                  <a:gd name="T80" fmla="*/ 149 w 224"/>
                  <a:gd name="T81" fmla="*/ 38 h 165"/>
                  <a:gd name="T82" fmla="*/ 122 w 224"/>
                  <a:gd name="T83" fmla="*/ 38 h 165"/>
                  <a:gd name="T84" fmla="*/ 122 w 224"/>
                  <a:gd name="T85"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65">
                    <a:moveTo>
                      <a:pt x="224" y="109"/>
                    </a:moveTo>
                    <a:cubicBezTo>
                      <a:pt x="224" y="108"/>
                      <a:pt x="224" y="108"/>
                      <a:pt x="224" y="108"/>
                    </a:cubicBezTo>
                    <a:cubicBezTo>
                      <a:pt x="224" y="108"/>
                      <a:pt x="224" y="108"/>
                      <a:pt x="224" y="107"/>
                    </a:cubicBezTo>
                    <a:cubicBezTo>
                      <a:pt x="224" y="107"/>
                      <a:pt x="223" y="107"/>
                      <a:pt x="223" y="107"/>
                    </a:cubicBezTo>
                    <a:cubicBezTo>
                      <a:pt x="223" y="107"/>
                      <a:pt x="223" y="106"/>
                      <a:pt x="223" y="106"/>
                    </a:cubicBezTo>
                    <a:cubicBezTo>
                      <a:pt x="175" y="58"/>
                      <a:pt x="175" y="58"/>
                      <a:pt x="175" y="58"/>
                    </a:cubicBezTo>
                    <a:cubicBezTo>
                      <a:pt x="174" y="57"/>
                      <a:pt x="172" y="56"/>
                      <a:pt x="170" y="56"/>
                    </a:cubicBezTo>
                    <a:cubicBezTo>
                      <a:pt x="169" y="56"/>
                      <a:pt x="167" y="57"/>
                      <a:pt x="166" y="58"/>
                    </a:cubicBezTo>
                    <a:cubicBezTo>
                      <a:pt x="164" y="61"/>
                      <a:pt x="164" y="64"/>
                      <a:pt x="166" y="67"/>
                    </a:cubicBezTo>
                    <a:cubicBezTo>
                      <a:pt x="204" y="104"/>
                      <a:pt x="204" y="104"/>
                      <a:pt x="204" y="104"/>
                    </a:cubicBezTo>
                    <a:cubicBezTo>
                      <a:pt x="48" y="104"/>
                      <a:pt x="48" y="104"/>
                      <a:pt x="48" y="104"/>
                    </a:cubicBezTo>
                    <a:cubicBezTo>
                      <a:pt x="28" y="104"/>
                      <a:pt x="12" y="88"/>
                      <a:pt x="12" y="68"/>
                    </a:cubicBezTo>
                    <a:cubicBezTo>
                      <a:pt x="12" y="49"/>
                      <a:pt x="28" y="32"/>
                      <a:pt x="48" y="32"/>
                    </a:cubicBezTo>
                    <a:cubicBezTo>
                      <a:pt x="111" y="32"/>
                      <a:pt x="111" y="32"/>
                      <a:pt x="111" y="32"/>
                    </a:cubicBezTo>
                    <a:cubicBezTo>
                      <a:pt x="111" y="44"/>
                      <a:pt x="111" y="44"/>
                      <a:pt x="111" y="44"/>
                    </a:cubicBezTo>
                    <a:cubicBezTo>
                      <a:pt x="111" y="48"/>
                      <a:pt x="113" y="50"/>
                      <a:pt x="117" y="50"/>
                    </a:cubicBezTo>
                    <a:cubicBezTo>
                      <a:pt x="155" y="50"/>
                      <a:pt x="155" y="50"/>
                      <a:pt x="155" y="50"/>
                    </a:cubicBezTo>
                    <a:cubicBezTo>
                      <a:pt x="158" y="50"/>
                      <a:pt x="161" y="48"/>
                      <a:pt x="161" y="44"/>
                    </a:cubicBezTo>
                    <a:cubicBezTo>
                      <a:pt x="161" y="6"/>
                      <a:pt x="161" y="6"/>
                      <a:pt x="161" y="6"/>
                    </a:cubicBezTo>
                    <a:cubicBezTo>
                      <a:pt x="161" y="3"/>
                      <a:pt x="158" y="0"/>
                      <a:pt x="155" y="0"/>
                    </a:cubicBezTo>
                    <a:cubicBezTo>
                      <a:pt x="117" y="0"/>
                      <a:pt x="117" y="0"/>
                      <a:pt x="117" y="0"/>
                    </a:cubicBezTo>
                    <a:cubicBezTo>
                      <a:pt x="113" y="0"/>
                      <a:pt x="111" y="3"/>
                      <a:pt x="111" y="6"/>
                    </a:cubicBezTo>
                    <a:cubicBezTo>
                      <a:pt x="111" y="21"/>
                      <a:pt x="111" y="21"/>
                      <a:pt x="111" y="21"/>
                    </a:cubicBezTo>
                    <a:cubicBezTo>
                      <a:pt x="48" y="21"/>
                      <a:pt x="48" y="21"/>
                      <a:pt x="48" y="21"/>
                    </a:cubicBezTo>
                    <a:cubicBezTo>
                      <a:pt x="21" y="21"/>
                      <a:pt x="0" y="42"/>
                      <a:pt x="0" y="68"/>
                    </a:cubicBezTo>
                    <a:cubicBezTo>
                      <a:pt x="0" y="95"/>
                      <a:pt x="21" y="116"/>
                      <a:pt x="48" y="116"/>
                    </a:cubicBezTo>
                    <a:cubicBezTo>
                      <a:pt x="204" y="116"/>
                      <a:pt x="204" y="116"/>
                      <a:pt x="204" y="116"/>
                    </a:cubicBezTo>
                    <a:cubicBezTo>
                      <a:pt x="166" y="154"/>
                      <a:pt x="166" y="154"/>
                      <a:pt x="166" y="154"/>
                    </a:cubicBezTo>
                    <a:cubicBezTo>
                      <a:pt x="164" y="156"/>
                      <a:pt x="164" y="160"/>
                      <a:pt x="166" y="163"/>
                    </a:cubicBezTo>
                    <a:cubicBezTo>
                      <a:pt x="169" y="165"/>
                      <a:pt x="172" y="165"/>
                      <a:pt x="175" y="163"/>
                    </a:cubicBezTo>
                    <a:cubicBezTo>
                      <a:pt x="223" y="115"/>
                      <a:pt x="223" y="115"/>
                      <a:pt x="223" y="115"/>
                    </a:cubicBezTo>
                    <a:cubicBezTo>
                      <a:pt x="223" y="114"/>
                      <a:pt x="223" y="114"/>
                      <a:pt x="223" y="114"/>
                    </a:cubicBezTo>
                    <a:cubicBezTo>
                      <a:pt x="223" y="114"/>
                      <a:pt x="224" y="113"/>
                      <a:pt x="224" y="113"/>
                    </a:cubicBezTo>
                    <a:cubicBezTo>
                      <a:pt x="224" y="113"/>
                      <a:pt x="224" y="113"/>
                      <a:pt x="224" y="113"/>
                    </a:cubicBezTo>
                    <a:cubicBezTo>
                      <a:pt x="224" y="113"/>
                      <a:pt x="224" y="112"/>
                      <a:pt x="224" y="112"/>
                    </a:cubicBezTo>
                    <a:cubicBezTo>
                      <a:pt x="224" y="112"/>
                      <a:pt x="224" y="112"/>
                      <a:pt x="224" y="112"/>
                    </a:cubicBezTo>
                    <a:cubicBezTo>
                      <a:pt x="224" y="111"/>
                      <a:pt x="224" y="110"/>
                      <a:pt x="224" y="109"/>
                    </a:cubicBezTo>
                    <a:cubicBezTo>
                      <a:pt x="224" y="109"/>
                      <a:pt x="224" y="109"/>
                      <a:pt x="224" y="109"/>
                    </a:cubicBezTo>
                    <a:close/>
                    <a:moveTo>
                      <a:pt x="122" y="12"/>
                    </a:moveTo>
                    <a:cubicBezTo>
                      <a:pt x="149" y="12"/>
                      <a:pt x="149" y="12"/>
                      <a:pt x="149" y="12"/>
                    </a:cubicBezTo>
                    <a:cubicBezTo>
                      <a:pt x="149" y="38"/>
                      <a:pt x="149" y="38"/>
                      <a:pt x="149" y="38"/>
                    </a:cubicBezTo>
                    <a:cubicBezTo>
                      <a:pt x="122" y="38"/>
                      <a:pt x="122" y="38"/>
                      <a:pt x="122" y="38"/>
                    </a:cubicBezTo>
                    <a:lnTo>
                      <a:pt x="1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2" name="Freeform 79">
                <a:extLst>
                  <a:ext uri="{FF2B5EF4-FFF2-40B4-BE49-F238E27FC236}">
                    <a16:creationId xmlns:a16="http://schemas.microsoft.com/office/drawing/2014/main" id="{C634C610-BACA-06E1-21E6-EBF8BB630AA1}"/>
                  </a:ext>
                </a:extLst>
              </p:cNvPr>
              <p:cNvSpPr>
                <a:spLocks noEditPoints="1"/>
              </p:cNvSpPr>
              <p:nvPr/>
            </p:nvSpPr>
            <p:spPr bwMode="auto">
              <a:xfrm>
                <a:off x="3971" y="2203"/>
                <a:ext cx="76" cy="75"/>
              </a:xfrm>
              <a:custGeom>
                <a:avLst/>
                <a:gdLst>
                  <a:gd name="T0" fmla="*/ 44 w 50"/>
                  <a:gd name="T1" fmla="*/ 0 h 50"/>
                  <a:gd name="T2" fmla="*/ 6 w 50"/>
                  <a:gd name="T3" fmla="*/ 0 h 50"/>
                  <a:gd name="T4" fmla="*/ 0 w 50"/>
                  <a:gd name="T5" fmla="*/ 6 h 50"/>
                  <a:gd name="T6" fmla="*/ 0 w 50"/>
                  <a:gd name="T7" fmla="*/ 44 h 50"/>
                  <a:gd name="T8" fmla="*/ 6 w 50"/>
                  <a:gd name="T9" fmla="*/ 50 h 50"/>
                  <a:gd name="T10" fmla="*/ 44 w 50"/>
                  <a:gd name="T11" fmla="*/ 50 h 50"/>
                  <a:gd name="T12" fmla="*/ 50 w 50"/>
                  <a:gd name="T13" fmla="*/ 44 h 50"/>
                  <a:gd name="T14" fmla="*/ 50 w 50"/>
                  <a:gd name="T15" fmla="*/ 6 h 50"/>
                  <a:gd name="T16" fmla="*/ 44 w 50"/>
                  <a:gd name="T17" fmla="*/ 0 h 50"/>
                  <a:gd name="T18" fmla="*/ 38 w 50"/>
                  <a:gd name="T19" fmla="*/ 38 h 50"/>
                  <a:gd name="T20" fmla="*/ 12 w 50"/>
                  <a:gd name="T21" fmla="*/ 38 h 50"/>
                  <a:gd name="T22" fmla="*/ 12 w 50"/>
                  <a:gd name="T23" fmla="*/ 12 h 50"/>
                  <a:gd name="T24" fmla="*/ 38 w 50"/>
                  <a:gd name="T25" fmla="*/ 12 h 50"/>
                  <a:gd name="T26" fmla="*/ 38 w 50"/>
                  <a:gd name="T2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0">
                    <a:moveTo>
                      <a:pt x="44" y="0"/>
                    </a:moveTo>
                    <a:cubicBezTo>
                      <a:pt x="6" y="0"/>
                      <a:pt x="6" y="0"/>
                      <a:pt x="6" y="0"/>
                    </a:cubicBezTo>
                    <a:cubicBezTo>
                      <a:pt x="3" y="0"/>
                      <a:pt x="0" y="3"/>
                      <a:pt x="0" y="6"/>
                    </a:cubicBezTo>
                    <a:cubicBezTo>
                      <a:pt x="0" y="44"/>
                      <a:pt x="0" y="44"/>
                      <a:pt x="0" y="44"/>
                    </a:cubicBezTo>
                    <a:cubicBezTo>
                      <a:pt x="0" y="47"/>
                      <a:pt x="3" y="50"/>
                      <a:pt x="6" y="50"/>
                    </a:cubicBezTo>
                    <a:cubicBezTo>
                      <a:pt x="44" y="50"/>
                      <a:pt x="44" y="50"/>
                      <a:pt x="44" y="50"/>
                    </a:cubicBezTo>
                    <a:cubicBezTo>
                      <a:pt x="48" y="50"/>
                      <a:pt x="50" y="47"/>
                      <a:pt x="50" y="44"/>
                    </a:cubicBezTo>
                    <a:cubicBezTo>
                      <a:pt x="50" y="6"/>
                      <a:pt x="50" y="6"/>
                      <a:pt x="50" y="6"/>
                    </a:cubicBezTo>
                    <a:cubicBezTo>
                      <a:pt x="50" y="3"/>
                      <a:pt x="48" y="0"/>
                      <a:pt x="44" y="0"/>
                    </a:cubicBezTo>
                    <a:close/>
                    <a:moveTo>
                      <a:pt x="38" y="38"/>
                    </a:moveTo>
                    <a:cubicBezTo>
                      <a:pt x="12" y="38"/>
                      <a:pt x="12" y="38"/>
                      <a:pt x="12" y="38"/>
                    </a:cubicBezTo>
                    <a:cubicBezTo>
                      <a:pt x="12" y="12"/>
                      <a:pt x="12" y="12"/>
                      <a:pt x="12" y="12"/>
                    </a:cubicBezTo>
                    <a:cubicBezTo>
                      <a:pt x="38" y="12"/>
                      <a:pt x="38" y="12"/>
                      <a:pt x="38" y="12"/>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83" name="Freeform 80">
                <a:extLst>
                  <a:ext uri="{FF2B5EF4-FFF2-40B4-BE49-F238E27FC236}">
                    <a16:creationId xmlns:a16="http://schemas.microsoft.com/office/drawing/2014/main" id="{CC492E91-2F42-047A-008C-DF12F4BBD514}"/>
                  </a:ext>
                </a:extLst>
              </p:cNvPr>
              <p:cNvSpPr>
                <a:spLocks noEditPoints="1"/>
              </p:cNvSpPr>
              <p:nvPr/>
            </p:nvSpPr>
            <p:spPr bwMode="auto">
              <a:xfrm>
                <a:off x="3613" y="1954"/>
                <a:ext cx="434" cy="243"/>
              </a:xfrm>
              <a:custGeom>
                <a:avLst/>
                <a:gdLst>
                  <a:gd name="T0" fmla="*/ 193 w 284"/>
                  <a:gd name="T1" fmla="*/ 115 h 163"/>
                  <a:gd name="T2" fmla="*/ 236 w 284"/>
                  <a:gd name="T3" fmla="*/ 115 h 163"/>
                  <a:gd name="T4" fmla="*/ 284 w 284"/>
                  <a:gd name="T5" fmla="*/ 68 h 163"/>
                  <a:gd name="T6" fmla="*/ 236 w 284"/>
                  <a:gd name="T7" fmla="*/ 20 h 163"/>
                  <a:gd name="T8" fmla="*/ 50 w 284"/>
                  <a:gd name="T9" fmla="*/ 20 h 163"/>
                  <a:gd name="T10" fmla="*/ 50 w 284"/>
                  <a:gd name="T11" fmla="*/ 5 h 163"/>
                  <a:gd name="T12" fmla="*/ 44 w 284"/>
                  <a:gd name="T13" fmla="*/ 0 h 163"/>
                  <a:gd name="T14" fmla="*/ 6 w 284"/>
                  <a:gd name="T15" fmla="*/ 0 h 163"/>
                  <a:gd name="T16" fmla="*/ 0 w 284"/>
                  <a:gd name="T17" fmla="*/ 5 h 163"/>
                  <a:gd name="T18" fmla="*/ 0 w 284"/>
                  <a:gd name="T19" fmla="*/ 44 h 163"/>
                  <a:gd name="T20" fmla="*/ 6 w 284"/>
                  <a:gd name="T21" fmla="*/ 49 h 163"/>
                  <a:gd name="T22" fmla="*/ 44 w 284"/>
                  <a:gd name="T23" fmla="*/ 49 h 163"/>
                  <a:gd name="T24" fmla="*/ 50 w 284"/>
                  <a:gd name="T25" fmla="*/ 44 h 163"/>
                  <a:gd name="T26" fmla="*/ 50 w 284"/>
                  <a:gd name="T27" fmla="*/ 32 h 163"/>
                  <a:gd name="T28" fmla="*/ 236 w 284"/>
                  <a:gd name="T29" fmla="*/ 32 h 163"/>
                  <a:gd name="T30" fmla="*/ 272 w 284"/>
                  <a:gd name="T31" fmla="*/ 68 h 163"/>
                  <a:gd name="T32" fmla="*/ 236 w 284"/>
                  <a:gd name="T33" fmla="*/ 104 h 163"/>
                  <a:gd name="T34" fmla="*/ 192 w 284"/>
                  <a:gd name="T35" fmla="*/ 104 h 163"/>
                  <a:gd name="T36" fmla="*/ 192 w 284"/>
                  <a:gd name="T37" fmla="*/ 102 h 163"/>
                  <a:gd name="T38" fmla="*/ 229 w 284"/>
                  <a:gd name="T39" fmla="*/ 65 h 163"/>
                  <a:gd name="T40" fmla="*/ 229 w 284"/>
                  <a:gd name="T41" fmla="*/ 56 h 163"/>
                  <a:gd name="T42" fmla="*/ 225 w 284"/>
                  <a:gd name="T43" fmla="*/ 54 h 163"/>
                  <a:gd name="T44" fmla="*/ 221 w 284"/>
                  <a:gd name="T45" fmla="*/ 56 h 163"/>
                  <a:gd name="T46" fmla="*/ 173 w 284"/>
                  <a:gd name="T47" fmla="*/ 104 h 163"/>
                  <a:gd name="T48" fmla="*/ 172 w 284"/>
                  <a:gd name="T49" fmla="*/ 105 h 163"/>
                  <a:gd name="T50" fmla="*/ 172 w 284"/>
                  <a:gd name="T51" fmla="*/ 105 h 163"/>
                  <a:gd name="T52" fmla="*/ 171 w 284"/>
                  <a:gd name="T53" fmla="*/ 106 h 163"/>
                  <a:gd name="T54" fmla="*/ 171 w 284"/>
                  <a:gd name="T55" fmla="*/ 107 h 163"/>
                  <a:gd name="T56" fmla="*/ 171 w 284"/>
                  <a:gd name="T57" fmla="*/ 107 h 163"/>
                  <a:gd name="T58" fmla="*/ 171 w 284"/>
                  <a:gd name="T59" fmla="*/ 109 h 163"/>
                  <a:gd name="T60" fmla="*/ 171 w 284"/>
                  <a:gd name="T61" fmla="*/ 110 h 163"/>
                  <a:gd name="T62" fmla="*/ 171 w 284"/>
                  <a:gd name="T63" fmla="*/ 111 h 163"/>
                  <a:gd name="T64" fmla="*/ 172 w 284"/>
                  <a:gd name="T65" fmla="*/ 111 h 163"/>
                  <a:gd name="T66" fmla="*/ 172 w 284"/>
                  <a:gd name="T67" fmla="*/ 112 h 163"/>
                  <a:gd name="T68" fmla="*/ 173 w 284"/>
                  <a:gd name="T69" fmla="*/ 113 h 163"/>
                  <a:gd name="T70" fmla="*/ 221 w 284"/>
                  <a:gd name="T71" fmla="*/ 160 h 163"/>
                  <a:gd name="T72" fmla="*/ 229 w 284"/>
                  <a:gd name="T73" fmla="*/ 160 h 163"/>
                  <a:gd name="T74" fmla="*/ 229 w 284"/>
                  <a:gd name="T75" fmla="*/ 152 h 163"/>
                  <a:gd name="T76" fmla="*/ 193 w 284"/>
                  <a:gd name="T77" fmla="*/ 115 h 163"/>
                  <a:gd name="T78" fmla="*/ 38 w 284"/>
                  <a:gd name="T79" fmla="*/ 38 h 163"/>
                  <a:gd name="T80" fmla="*/ 12 w 284"/>
                  <a:gd name="T81" fmla="*/ 38 h 163"/>
                  <a:gd name="T82" fmla="*/ 12 w 284"/>
                  <a:gd name="T83" fmla="*/ 11 h 163"/>
                  <a:gd name="T84" fmla="*/ 38 w 284"/>
                  <a:gd name="T85" fmla="*/ 11 h 163"/>
                  <a:gd name="T86" fmla="*/ 38 w 284"/>
                  <a:gd name="T8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63">
                    <a:moveTo>
                      <a:pt x="193" y="115"/>
                    </a:moveTo>
                    <a:cubicBezTo>
                      <a:pt x="236" y="115"/>
                      <a:pt x="236" y="115"/>
                      <a:pt x="236" y="115"/>
                    </a:cubicBezTo>
                    <a:cubicBezTo>
                      <a:pt x="262" y="115"/>
                      <a:pt x="284" y="94"/>
                      <a:pt x="284" y="68"/>
                    </a:cubicBezTo>
                    <a:cubicBezTo>
                      <a:pt x="284" y="41"/>
                      <a:pt x="262" y="20"/>
                      <a:pt x="236" y="20"/>
                    </a:cubicBezTo>
                    <a:cubicBezTo>
                      <a:pt x="50" y="20"/>
                      <a:pt x="50" y="20"/>
                      <a:pt x="50" y="20"/>
                    </a:cubicBezTo>
                    <a:cubicBezTo>
                      <a:pt x="50" y="5"/>
                      <a:pt x="50" y="5"/>
                      <a:pt x="50" y="5"/>
                    </a:cubicBezTo>
                    <a:cubicBezTo>
                      <a:pt x="50" y="2"/>
                      <a:pt x="47" y="0"/>
                      <a:pt x="44" y="0"/>
                    </a:cubicBezTo>
                    <a:cubicBezTo>
                      <a:pt x="6" y="0"/>
                      <a:pt x="6" y="0"/>
                      <a:pt x="6" y="0"/>
                    </a:cubicBezTo>
                    <a:cubicBezTo>
                      <a:pt x="3" y="0"/>
                      <a:pt x="0" y="2"/>
                      <a:pt x="0" y="5"/>
                    </a:cubicBezTo>
                    <a:cubicBezTo>
                      <a:pt x="0" y="44"/>
                      <a:pt x="0" y="44"/>
                      <a:pt x="0" y="44"/>
                    </a:cubicBezTo>
                    <a:cubicBezTo>
                      <a:pt x="0" y="47"/>
                      <a:pt x="3" y="49"/>
                      <a:pt x="6" y="49"/>
                    </a:cubicBezTo>
                    <a:cubicBezTo>
                      <a:pt x="44" y="49"/>
                      <a:pt x="44" y="49"/>
                      <a:pt x="44" y="49"/>
                    </a:cubicBezTo>
                    <a:cubicBezTo>
                      <a:pt x="47" y="49"/>
                      <a:pt x="50" y="47"/>
                      <a:pt x="50" y="44"/>
                    </a:cubicBezTo>
                    <a:cubicBezTo>
                      <a:pt x="50" y="32"/>
                      <a:pt x="50" y="32"/>
                      <a:pt x="50" y="32"/>
                    </a:cubicBezTo>
                    <a:cubicBezTo>
                      <a:pt x="236" y="32"/>
                      <a:pt x="236" y="32"/>
                      <a:pt x="236" y="32"/>
                    </a:cubicBezTo>
                    <a:cubicBezTo>
                      <a:pt x="256" y="32"/>
                      <a:pt x="272" y="48"/>
                      <a:pt x="272" y="68"/>
                    </a:cubicBezTo>
                    <a:cubicBezTo>
                      <a:pt x="272" y="87"/>
                      <a:pt x="256" y="104"/>
                      <a:pt x="236" y="104"/>
                    </a:cubicBezTo>
                    <a:cubicBezTo>
                      <a:pt x="192" y="104"/>
                      <a:pt x="192" y="104"/>
                      <a:pt x="192" y="104"/>
                    </a:cubicBezTo>
                    <a:cubicBezTo>
                      <a:pt x="192" y="102"/>
                      <a:pt x="192" y="102"/>
                      <a:pt x="192" y="102"/>
                    </a:cubicBezTo>
                    <a:cubicBezTo>
                      <a:pt x="229" y="65"/>
                      <a:pt x="229" y="65"/>
                      <a:pt x="229" y="65"/>
                    </a:cubicBezTo>
                    <a:cubicBezTo>
                      <a:pt x="232" y="62"/>
                      <a:pt x="232" y="58"/>
                      <a:pt x="229" y="56"/>
                    </a:cubicBezTo>
                    <a:cubicBezTo>
                      <a:pt x="228" y="55"/>
                      <a:pt x="227" y="54"/>
                      <a:pt x="225" y="54"/>
                    </a:cubicBezTo>
                    <a:cubicBezTo>
                      <a:pt x="223" y="54"/>
                      <a:pt x="222" y="55"/>
                      <a:pt x="221" y="56"/>
                    </a:cubicBezTo>
                    <a:cubicBezTo>
                      <a:pt x="173" y="104"/>
                      <a:pt x="173" y="104"/>
                      <a:pt x="173" y="104"/>
                    </a:cubicBezTo>
                    <a:cubicBezTo>
                      <a:pt x="173" y="104"/>
                      <a:pt x="172" y="105"/>
                      <a:pt x="172" y="105"/>
                    </a:cubicBezTo>
                    <a:cubicBezTo>
                      <a:pt x="172" y="105"/>
                      <a:pt x="172" y="105"/>
                      <a:pt x="172" y="105"/>
                    </a:cubicBezTo>
                    <a:cubicBezTo>
                      <a:pt x="172" y="106"/>
                      <a:pt x="172" y="106"/>
                      <a:pt x="171" y="106"/>
                    </a:cubicBezTo>
                    <a:cubicBezTo>
                      <a:pt x="171" y="106"/>
                      <a:pt x="171" y="106"/>
                      <a:pt x="171" y="107"/>
                    </a:cubicBezTo>
                    <a:cubicBezTo>
                      <a:pt x="171" y="107"/>
                      <a:pt x="171" y="107"/>
                      <a:pt x="171" y="107"/>
                    </a:cubicBezTo>
                    <a:cubicBezTo>
                      <a:pt x="171" y="108"/>
                      <a:pt x="171" y="109"/>
                      <a:pt x="171" y="109"/>
                    </a:cubicBezTo>
                    <a:cubicBezTo>
                      <a:pt x="171" y="110"/>
                      <a:pt x="171" y="110"/>
                      <a:pt x="171" y="110"/>
                    </a:cubicBezTo>
                    <a:cubicBezTo>
                      <a:pt x="171" y="110"/>
                      <a:pt x="171" y="110"/>
                      <a:pt x="171" y="111"/>
                    </a:cubicBezTo>
                    <a:cubicBezTo>
                      <a:pt x="172" y="111"/>
                      <a:pt x="172" y="111"/>
                      <a:pt x="172" y="111"/>
                    </a:cubicBezTo>
                    <a:cubicBezTo>
                      <a:pt x="172" y="111"/>
                      <a:pt x="172" y="111"/>
                      <a:pt x="172" y="112"/>
                    </a:cubicBezTo>
                    <a:cubicBezTo>
                      <a:pt x="172" y="112"/>
                      <a:pt x="173" y="112"/>
                      <a:pt x="173" y="113"/>
                    </a:cubicBezTo>
                    <a:cubicBezTo>
                      <a:pt x="221" y="160"/>
                      <a:pt x="221" y="160"/>
                      <a:pt x="221" y="160"/>
                    </a:cubicBezTo>
                    <a:cubicBezTo>
                      <a:pt x="223" y="163"/>
                      <a:pt x="227" y="163"/>
                      <a:pt x="229" y="160"/>
                    </a:cubicBezTo>
                    <a:cubicBezTo>
                      <a:pt x="232" y="158"/>
                      <a:pt x="232" y="154"/>
                      <a:pt x="229" y="152"/>
                    </a:cubicBezTo>
                    <a:lnTo>
                      <a:pt x="193" y="115"/>
                    </a:lnTo>
                    <a:close/>
                    <a:moveTo>
                      <a:pt x="38" y="38"/>
                    </a:moveTo>
                    <a:cubicBezTo>
                      <a:pt x="12" y="38"/>
                      <a:pt x="12" y="38"/>
                      <a:pt x="12" y="38"/>
                    </a:cubicBezTo>
                    <a:cubicBezTo>
                      <a:pt x="12" y="11"/>
                      <a:pt x="12" y="11"/>
                      <a:pt x="12" y="11"/>
                    </a:cubicBezTo>
                    <a:cubicBezTo>
                      <a:pt x="38" y="11"/>
                      <a:pt x="38" y="11"/>
                      <a:pt x="38" y="11"/>
                    </a:cubicBezTo>
                    <a:lnTo>
                      <a:pt x="3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sp>
          <p:nvSpPr>
            <p:cNvPr id="61" name="Freeform 33">
              <a:extLst>
                <a:ext uri="{FF2B5EF4-FFF2-40B4-BE49-F238E27FC236}">
                  <a16:creationId xmlns:a16="http://schemas.microsoft.com/office/drawing/2014/main" id="{36F3FB71-D645-B2F7-AC7D-8267CB997F16}"/>
                </a:ext>
              </a:extLst>
            </p:cNvPr>
            <p:cNvSpPr/>
            <p:nvPr/>
          </p:nvSpPr>
          <p:spPr>
            <a:xfrm>
              <a:off x="10483702" y="2457306"/>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Gesture control</a:t>
              </a:r>
            </a:p>
          </p:txBody>
        </p:sp>
        <p:sp>
          <p:nvSpPr>
            <p:cNvPr id="67" name="Freeform 33">
              <a:extLst>
                <a:ext uri="{FF2B5EF4-FFF2-40B4-BE49-F238E27FC236}">
                  <a16:creationId xmlns:a16="http://schemas.microsoft.com/office/drawing/2014/main" id="{F5D34DB4-F99A-A593-43CB-56C1A0F6FF79}"/>
                </a:ext>
              </a:extLst>
            </p:cNvPr>
            <p:cNvSpPr/>
            <p:nvPr/>
          </p:nvSpPr>
          <p:spPr>
            <a:xfrm>
              <a:off x="9267193" y="288507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Voice control</a:t>
              </a:r>
            </a:p>
          </p:txBody>
        </p:sp>
        <p:sp>
          <p:nvSpPr>
            <p:cNvPr id="68" name="Freeform 33">
              <a:extLst>
                <a:ext uri="{FF2B5EF4-FFF2-40B4-BE49-F238E27FC236}">
                  <a16:creationId xmlns:a16="http://schemas.microsoft.com/office/drawing/2014/main" id="{ED99C9F8-E9ED-0058-DFC1-2666A403B56A}"/>
                </a:ext>
              </a:extLst>
            </p:cNvPr>
            <p:cNvSpPr/>
            <p:nvPr/>
          </p:nvSpPr>
          <p:spPr>
            <a:xfrm>
              <a:off x="10472369" y="2885073"/>
              <a:ext cx="1134000" cy="344170"/>
            </a:xfrm>
            <a:prstGeom prst="rect">
              <a:avLst/>
            </a:prstGeom>
            <a:solidFill>
              <a:schemeClr val="bg1">
                <a:lumMod val="85000"/>
              </a:schemeClr>
            </a:solidFill>
            <a:ln w="25400" cap="flat" cmpd="sng" algn="ctr">
              <a:solidFill>
                <a:schemeClr val="accent1">
                  <a:lumMod val="50000"/>
                </a:schemeClr>
              </a:solidFill>
              <a:prstDash val="solid"/>
            </a:ln>
            <a:effectLst/>
          </p:spPr>
          <p:txBody>
            <a:bodyPr spcFirstLastPara="0" vert="horz" wrap="square" lIns="113821" tIns="130830" rIns="113822" bIns="130829"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00200">
                <a:lnSpc>
                  <a:spcPct val="90000"/>
                </a:lnSpc>
                <a:spcBef>
                  <a:spcPct val="0"/>
                </a:spcBef>
                <a:spcAft>
                  <a:spcPct val="35000"/>
                </a:spcAft>
              </a:pPr>
              <a:r>
                <a:rPr lang="en-US" sz="1000" b="1" kern="0" dirty="0">
                  <a:solidFill>
                    <a:schemeClr val="bg1">
                      <a:lumMod val="65000"/>
                    </a:schemeClr>
                  </a:solidFill>
                  <a:latin typeface="EYInterstate" panose="02000503020000020004" pitchFamily="2" charset="0"/>
                </a:rPr>
                <a:t>Gaze control</a:t>
              </a:r>
            </a:p>
          </p:txBody>
        </p:sp>
      </p:grpSp>
      <p:grpSp>
        <p:nvGrpSpPr>
          <p:cNvPr id="14" name="Group 13">
            <a:extLst>
              <a:ext uri="{FF2B5EF4-FFF2-40B4-BE49-F238E27FC236}">
                <a16:creationId xmlns:a16="http://schemas.microsoft.com/office/drawing/2014/main" id="{98F0E0C1-5C39-A364-8C1F-99596716196D}"/>
              </a:ext>
            </a:extLst>
          </p:cNvPr>
          <p:cNvGrpSpPr/>
          <p:nvPr/>
        </p:nvGrpSpPr>
        <p:grpSpPr>
          <a:xfrm>
            <a:off x="190994" y="6372189"/>
            <a:ext cx="4328014" cy="422633"/>
            <a:chOff x="7692723" y="680485"/>
            <a:chExt cx="4328014" cy="422633"/>
          </a:xfrm>
        </p:grpSpPr>
        <p:sp>
          <p:nvSpPr>
            <p:cNvPr id="18" name="Rectangle 17">
              <a:extLst>
                <a:ext uri="{FF2B5EF4-FFF2-40B4-BE49-F238E27FC236}">
                  <a16:creationId xmlns:a16="http://schemas.microsoft.com/office/drawing/2014/main" id="{3B5958A6-3364-6B96-F051-A722874F4D21}"/>
                </a:ext>
              </a:extLst>
            </p:cNvPr>
            <p:cNvSpPr/>
            <p:nvPr/>
          </p:nvSpPr>
          <p:spPr>
            <a:xfrm>
              <a:off x="8706531" y="680485"/>
              <a:ext cx="3314206"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6DF0E5A8-A87F-6994-4268-DDE55D497588}"/>
                </a:ext>
              </a:extLst>
            </p:cNvPr>
            <p:cNvGrpSpPr/>
            <p:nvPr/>
          </p:nvGrpSpPr>
          <p:grpSpPr>
            <a:xfrm>
              <a:off x="8771860" y="731651"/>
              <a:ext cx="3180903" cy="320300"/>
              <a:chOff x="8771860" y="821796"/>
              <a:chExt cx="3180903" cy="320300"/>
            </a:xfrm>
          </p:grpSpPr>
          <p:sp>
            <p:nvSpPr>
              <p:cNvPr id="22" name="Rectangle 21">
                <a:extLst>
                  <a:ext uri="{FF2B5EF4-FFF2-40B4-BE49-F238E27FC236}">
                    <a16:creationId xmlns:a16="http://schemas.microsoft.com/office/drawing/2014/main" id="{F36CB851-4B16-44B4-16BE-44D274B73311}"/>
                  </a:ext>
                </a:extLst>
              </p:cNvPr>
              <p:cNvSpPr/>
              <p:nvPr/>
            </p:nvSpPr>
            <p:spPr>
              <a:xfrm>
                <a:off x="8771860"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Process suitability for AR</a:t>
                </a:r>
              </a:p>
            </p:txBody>
          </p:sp>
          <p:sp>
            <p:nvSpPr>
              <p:cNvPr id="24" name="Rectangle 23">
                <a:extLst>
                  <a:ext uri="{FF2B5EF4-FFF2-40B4-BE49-F238E27FC236}">
                    <a16:creationId xmlns:a16="http://schemas.microsoft.com/office/drawing/2014/main" id="{BD952133-D93C-0AFE-D75B-BC17B818E0F1}"/>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29" name="Rectangle 28">
                <a:extLst>
                  <a:ext uri="{FF2B5EF4-FFF2-40B4-BE49-F238E27FC236}">
                    <a16:creationId xmlns:a16="http://schemas.microsoft.com/office/drawing/2014/main" id="{AE5FDE5C-8D2A-D3D6-6841-3F6965C49CA6}"/>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21" name="TextBox 20">
              <a:extLst>
                <a:ext uri="{FF2B5EF4-FFF2-40B4-BE49-F238E27FC236}">
                  <a16:creationId xmlns:a16="http://schemas.microsoft.com/office/drawing/2014/main" id="{933D96B4-8B17-081D-CDA6-A019EC4B9243}"/>
                </a:ext>
              </a:extLst>
            </p:cNvPr>
            <p:cNvSpPr txBox="1"/>
            <p:nvPr/>
          </p:nvSpPr>
          <p:spPr>
            <a:xfrm>
              <a:off x="7692723" y="735051"/>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459356849"/>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32" name="Group 31">
            <a:extLst>
              <a:ext uri="{FF2B5EF4-FFF2-40B4-BE49-F238E27FC236}">
                <a16:creationId xmlns:a16="http://schemas.microsoft.com/office/drawing/2014/main" id="{38562ABC-12BC-0386-DD2F-26152ABF4C27}"/>
              </a:ext>
            </a:extLst>
          </p:cNvPr>
          <p:cNvGrpSpPr/>
          <p:nvPr/>
        </p:nvGrpSpPr>
        <p:grpSpPr>
          <a:xfrm>
            <a:off x="8720918" y="292414"/>
            <a:ext cx="3395091" cy="699633"/>
            <a:chOff x="8714035" y="403485"/>
            <a:chExt cx="3395091" cy="699633"/>
          </a:xfrm>
        </p:grpSpPr>
        <p:sp>
          <p:nvSpPr>
            <p:cNvPr id="33" name="Rectangle 32">
              <a:extLst>
                <a:ext uri="{FF2B5EF4-FFF2-40B4-BE49-F238E27FC236}">
                  <a16:creationId xmlns:a16="http://schemas.microsoft.com/office/drawing/2014/main" id="{430169C1-4EFE-0FFE-CA81-47703CAC2B4D}"/>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253BA6D7-B264-F510-CEA8-B9B60296042E}"/>
                </a:ext>
              </a:extLst>
            </p:cNvPr>
            <p:cNvGrpSpPr/>
            <p:nvPr/>
          </p:nvGrpSpPr>
          <p:grpSpPr>
            <a:xfrm>
              <a:off x="8771860" y="731651"/>
              <a:ext cx="3180903" cy="320300"/>
              <a:chOff x="8771860" y="821796"/>
              <a:chExt cx="3180903" cy="320300"/>
            </a:xfrm>
          </p:grpSpPr>
          <p:sp>
            <p:nvSpPr>
              <p:cNvPr id="36" name="Rectangle 35">
                <a:extLst>
                  <a:ext uri="{FF2B5EF4-FFF2-40B4-BE49-F238E27FC236}">
                    <a16:creationId xmlns:a16="http://schemas.microsoft.com/office/drawing/2014/main" id="{1D21C99C-91AF-7F1B-48A3-248B4976DF56}"/>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7" name="Rectangle 36">
                <a:extLst>
                  <a:ext uri="{FF2B5EF4-FFF2-40B4-BE49-F238E27FC236}">
                    <a16:creationId xmlns:a16="http://schemas.microsoft.com/office/drawing/2014/main" id="{A11DD649-D71B-227E-FC5E-76A997C76E35}"/>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8" name="Rectangle 37">
                <a:extLst>
                  <a:ext uri="{FF2B5EF4-FFF2-40B4-BE49-F238E27FC236}">
                    <a16:creationId xmlns:a16="http://schemas.microsoft.com/office/drawing/2014/main" id="{5030BC6C-9268-C72D-1F30-FC70C9AACB4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5" name="TextBox 34">
              <a:extLst>
                <a:ext uri="{FF2B5EF4-FFF2-40B4-BE49-F238E27FC236}">
                  <a16:creationId xmlns:a16="http://schemas.microsoft.com/office/drawing/2014/main" id="{5566D9F7-35DD-8888-425A-9B43302A30A3}"/>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pSp>
        <p:nvGrpSpPr>
          <p:cNvPr id="14" name="Group 13">
            <a:extLst>
              <a:ext uri="{FF2B5EF4-FFF2-40B4-BE49-F238E27FC236}">
                <a16:creationId xmlns:a16="http://schemas.microsoft.com/office/drawing/2014/main" id="{00ECA656-67FB-8577-E803-505B2537E572}"/>
              </a:ext>
            </a:extLst>
          </p:cNvPr>
          <p:cNvGrpSpPr/>
          <p:nvPr/>
        </p:nvGrpSpPr>
        <p:grpSpPr>
          <a:xfrm>
            <a:off x="562018" y="1186712"/>
            <a:ext cx="5356561" cy="5511201"/>
            <a:chOff x="499731" y="1329065"/>
            <a:chExt cx="5463210" cy="5044488"/>
          </a:xfrm>
        </p:grpSpPr>
        <p:sp>
          <p:nvSpPr>
            <p:cNvPr id="18" name="Flowchart: Alternate Process 97">
              <a:extLst>
                <a:ext uri="{FF2B5EF4-FFF2-40B4-BE49-F238E27FC236}">
                  <a16:creationId xmlns:a16="http://schemas.microsoft.com/office/drawing/2014/main" id="{7B5AE8A5-6C8B-8300-2701-E4614CB6FF2C}"/>
                </a:ext>
              </a:extLst>
            </p:cNvPr>
            <p:cNvSpPr/>
            <p:nvPr/>
          </p:nvSpPr>
          <p:spPr>
            <a:xfrm>
              <a:off x="499731" y="1529119"/>
              <a:ext cx="5463210" cy="4844434"/>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BF7933-27C7-3E38-52B8-FCAD5B9B314A}"/>
                </a:ext>
              </a:extLst>
            </p:cNvPr>
            <p:cNvSpPr txBox="1"/>
            <p:nvPr/>
          </p:nvSpPr>
          <p:spPr>
            <a:xfrm>
              <a:off x="988601" y="1329065"/>
              <a:ext cx="4479445" cy="395416"/>
            </a:xfrm>
            <a:prstGeom prst="rect">
              <a:avLst/>
            </a:prstGeom>
            <a:solidFill>
              <a:schemeClr val="bg1"/>
            </a:solidFill>
          </p:spPr>
          <p:txBody>
            <a:bodyPr wrap="square" rtlCol="0">
              <a:spAutoFit/>
            </a:bodyPr>
            <a:lstStyle/>
            <a:p>
              <a:pPr algn="ctr"/>
              <a:r>
                <a:rPr lang="en-US" sz="2000" b="1" dirty="0">
                  <a:solidFill>
                    <a:srgbClr val="A100FF"/>
                  </a:solidFill>
                </a:rPr>
                <a:t>Usage Condition-Specific Requirements </a:t>
              </a:r>
            </a:p>
          </p:txBody>
        </p:sp>
      </p:grpSp>
      <p:grpSp>
        <p:nvGrpSpPr>
          <p:cNvPr id="21" name="Group 20">
            <a:extLst>
              <a:ext uri="{FF2B5EF4-FFF2-40B4-BE49-F238E27FC236}">
                <a16:creationId xmlns:a16="http://schemas.microsoft.com/office/drawing/2014/main" id="{58037283-65C8-AAFC-A24E-8460791F0C2A}"/>
              </a:ext>
            </a:extLst>
          </p:cNvPr>
          <p:cNvGrpSpPr/>
          <p:nvPr/>
        </p:nvGrpSpPr>
        <p:grpSpPr>
          <a:xfrm>
            <a:off x="6141678" y="1179913"/>
            <a:ext cx="5356561" cy="5513030"/>
            <a:chOff x="499731" y="1329065"/>
            <a:chExt cx="5463210" cy="5004267"/>
          </a:xfrm>
        </p:grpSpPr>
        <p:sp>
          <p:nvSpPr>
            <p:cNvPr id="22" name="Flowchart: Alternate Process 97">
              <a:extLst>
                <a:ext uri="{FF2B5EF4-FFF2-40B4-BE49-F238E27FC236}">
                  <a16:creationId xmlns:a16="http://schemas.microsoft.com/office/drawing/2014/main" id="{56789E20-37CB-9827-D79A-34AEEDAC6691}"/>
                </a:ext>
              </a:extLst>
            </p:cNvPr>
            <p:cNvSpPr/>
            <p:nvPr/>
          </p:nvSpPr>
          <p:spPr>
            <a:xfrm>
              <a:off x="499731" y="1529119"/>
              <a:ext cx="5463210" cy="4804213"/>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66EE0C5-57DB-3A92-328F-1DE6D607A555}"/>
                </a:ext>
              </a:extLst>
            </p:cNvPr>
            <p:cNvSpPr txBox="1"/>
            <p:nvPr/>
          </p:nvSpPr>
          <p:spPr>
            <a:xfrm>
              <a:off x="1799382" y="1329065"/>
              <a:ext cx="2863907" cy="363186"/>
            </a:xfrm>
            <a:prstGeom prst="rect">
              <a:avLst/>
            </a:prstGeom>
            <a:solidFill>
              <a:schemeClr val="bg1"/>
            </a:solidFill>
          </p:spPr>
          <p:txBody>
            <a:bodyPr wrap="square" rtlCol="0">
              <a:spAutoFit/>
            </a:bodyPr>
            <a:lstStyle/>
            <a:p>
              <a:pPr algn="ctr"/>
              <a:r>
                <a:rPr lang="en-US" sz="2000" b="1" dirty="0">
                  <a:solidFill>
                    <a:srgbClr val="A100FF"/>
                  </a:solidFill>
                </a:rPr>
                <a:t>Hardware Requirements</a:t>
              </a:r>
            </a:p>
          </p:txBody>
        </p:sp>
      </p:grpSp>
      <p:sp>
        <p:nvSpPr>
          <p:cNvPr id="24" name="TextBox 23">
            <a:extLst>
              <a:ext uri="{FF2B5EF4-FFF2-40B4-BE49-F238E27FC236}">
                <a16:creationId xmlns:a16="http://schemas.microsoft.com/office/drawing/2014/main" id="{0555D094-642E-C2BC-E48B-495800B8589A}"/>
              </a:ext>
            </a:extLst>
          </p:cNvPr>
          <p:cNvSpPr txBox="1"/>
          <p:nvPr/>
        </p:nvSpPr>
        <p:spPr>
          <a:xfrm>
            <a:off x="756920" y="1527267"/>
            <a:ext cx="4984784" cy="2400657"/>
          </a:xfrm>
          <a:prstGeom prst="rect">
            <a:avLst/>
          </a:prstGeom>
          <a:noFill/>
        </p:spPr>
        <p:txBody>
          <a:bodyPr wrap="square" rtlCol="0">
            <a:spAutoFit/>
          </a:bodyPr>
          <a:lstStyle/>
          <a:p>
            <a:pPr marL="342900" indent="-342900">
              <a:buAutoNum type="arabicPeriod"/>
            </a:pPr>
            <a:r>
              <a:rPr lang="en-US" sz="1500" dirty="0"/>
              <a:t>Lighting conditions</a:t>
            </a:r>
          </a:p>
          <a:p>
            <a:pPr marL="342900" indent="-342900">
              <a:buAutoNum type="arabicPeriod"/>
            </a:pPr>
            <a:r>
              <a:rPr lang="en-US" sz="1500" dirty="0"/>
              <a:t>Network connectivity</a:t>
            </a:r>
          </a:p>
          <a:p>
            <a:pPr marL="342900" indent="-342900">
              <a:buAutoNum type="arabicPeriod"/>
            </a:pPr>
            <a:r>
              <a:rPr lang="en-US" sz="1500" dirty="0"/>
              <a:t>Noise</a:t>
            </a:r>
          </a:p>
          <a:p>
            <a:pPr marL="342900" indent="-342900">
              <a:buAutoNum type="arabicPeriod"/>
            </a:pPr>
            <a:r>
              <a:rPr lang="en-US" sz="1500" dirty="0"/>
              <a:t>Operating temperature</a:t>
            </a:r>
          </a:p>
          <a:p>
            <a:pPr marL="342900" indent="-342900">
              <a:buAutoNum type="arabicPeriod"/>
            </a:pPr>
            <a:r>
              <a:rPr lang="en-US" sz="1500" dirty="0"/>
              <a:t>Operating humidity</a:t>
            </a:r>
          </a:p>
          <a:p>
            <a:pPr marL="342900" indent="-342900">
              <a:buAutoNum type="arabicPeriod"/>
            </a:pPr>
            <a:r>
              <a:rPr lang="en-US" sz="1500" dirty="0"/>
              <a:t>Drop-safe</a:t>
            </a:r>
          </a:p>
          <a:p>
            <a:pPr marL="342900" indent="-342900">
              <a:buAutoNum type="arabicPeriod"/>
            </a:pPr>
            <a:r>
              <a:rPr lang="en-US" sz="1500" dirty="0"/>
              <a:t>Water-/ dust-proof</a:t>
            </a:r>
          </a:p>
          <a:p>
            <a:pPr marL="342900" indent="-342900">
              <a:buAutoNum type="arabicPeriod"/>
            </a:pPr>
            <a:r>
              <a:rPr lang="en-US" sz="1500" dirty="0"/>
              <a:t>Compliance with health/ safety standards</a:t>
            </a:r>
          </a:p>
          <a:p>
            <a:pPr marL="342900" indent="-342900">
              <a:buAutoNum type="arabicPeriod"/>
            </a:pPr>
            <a:r>
              <a:rPr lang="en-US" sz="1500" dirty="0"/>
              <a:t>Hand usage</a:t>
            </a:r>
          </a:p>
          <a:p>
            <a:pPr marL="342900" indent="-342900">
              <a:buAutoNum type="arabicPeriod"/>
            </a:pPr>
            <a:r>
              <a:rPr lang="en-US" sz="1500" dirty="0"/>
              <a:t>User interactions</a:t>
            </a:r>
          </a:p>
        </p:txBody>
      </p:sp>
      <p:sp>
        <p:nvSpPr>
          <p:cNvPr id="2" name="TextBox 1">
            <a:extLst>
              <a:ext uri="{FF2B5EF4-FFF2-40B4-BE49-F238E27FC236}">
                <a16:creationId xmlns:a16="http://schemas.microsoft.com/office/drawing/2014/main" id="{F2687B4C-5402-DC8F-29B6-C7BE65312FE7}"/>
              </a:ext>
            </a:extLst>
          </p:cNvPr>
          <p:cNvSpPr txBox="1"/>
          <p:nvPr/>
        </p:nvSpPr>
        <p:spPr>
          <a:xfrm>
            <a:off x="232744" y="380199"/>
            <a:ext cx="8077724" cy="769441"/>
          </a:xfrm>
          <a:prstGeom prst="rect">
            <a:avLst/>
          </a:prstGeom>
          <a:noFill/>
        </p:spPr>
        <p:txBody>
          <a:bodyPr wrap="none" rtlCol="0">
            <a:spAutoFit/>
          </a:bodyPr>
          <a:lstStyle/>
          <a:p>
            <a:r>
              <a:rPr lang="en-US" sz="2800" b="1" dirty="0">
                <a:solidFill>
                  <a:srgbClr val="A100FF"/>
                </a:solidFill>
              </a:rPr>
              <a:t>Design: Determine AR Platform Suitability</a:t>
            </a:r>
          </a:p>
          <a:p>
            <a:r>
              <a:rPr lang="en-US" sz="1600" i="1" dirty="0"/>
              <a:t>Translate AR adoption success factors into AR platform requirements categorized into 2 groups.</a:t>
            </a:r>
          </a:p>
        </p:txBody>
      </p:sp>
    </p:spTree>
    <p:extLst>
      <p:ext uri="{BB962C8B-B14F-4D97-AF65-F5344CB8AC3E}">
        <p14:creationId xmlns:p14="http://schemas.microsoft.com/office/powerpoint/2010/main" val="14935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709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 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Colleagues collaborate remotely via video call </a:t>
                </a:r>
              </a:p>
              <a:p>
                <a:pPr algn="ctr"/>
                <a:r>
                  <a:rPr lang="en-US" sz="1400" i="1" dirty="0">
                    <a:solidFill>
                      <a:schemeClr val="bg1"/>
                    </a:solidFill>
                  </a:rPr>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160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32" name="Group 31">
            <a:extLst>
              <a:ext uri="{FF2B5EF4-FFF2-40B4-BE49-F238E27FC236}">
                <a16:creationId xmlns:a16="http://schemas.microsoft.com/office/drawing/2014/main" id="{38562ABC-12BC-0386-DD2F-26152ABF4C27}"/>
              </a:ext>
            </a:extLst>
          </p:cNvPr>
          <p:cNvGrpSpPr/>
          <p:nvPr/>
        </p:nvGrpSpPr>
        <p:grpSpPr>
          <a:xfrm>
            <a:off x="8720918" y="292414"/>
            <a:ext cx="3395091" cy="699633"/>
            <a:chOff x="8714035" y="403485"/>
            <a:chExt cx="3395091" cy="699633"/>
          </a:xfrm>
        </p:grpSpPr>
        <p:sp>
          <p:nvSpPr>
            <p:cNvPr id="33" name="Rectangle 32">
              <a:extLst>
                <a:ext uri="{FF2B5EF4-FFF2-40B4-BE49-F238E27FC236}">
                  <a16:creationId xmlns:a16="http://schemas.microsoft.com/office/drawing/2014/main" id="{430169C1-4EFE-0FFE-CA81-47703CAC2B4D}"/>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253BA6D7-B264-F510-CEA8-B9B60296042E}"/>
                </a:ext>
              </a:extLst>
            </p:cNvPr>
            <p:cNvGrpSpPr/>
            <p:nvPr/>
          </p:nvGrpSpPr>
          <p:grpSpPr>
            <a:xfrm>
              <a:off x="8771860" y="731651"/>
              <a:ext cx="3180903" cy="320300"/>
              <a:chOff x="8771860" y="821796"/>
              <a:chExt cx="3180903" cy="320300"/>
            </a:xfrm>
          </p:grpSpPr>
          <p:sp>
            <p:nvSpPr>
              <p:cNvPr id="36" name="Rectangle 35">
                <a:extLst>
                  <a:ext uri="{FF2B5EF4-FFF2-40B4-BE49-F238E27FC236}">
                    <a16:creationId xmlns:a16="http://schemas.microsoft.com/office/drawing/2014/main" id="{1D21C99C-91AF-7F1B-48A3-248B4976DF56}"/>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7" name="Rectangle 36">
                <a:extLst>
                  <a:ext uri="{FF2B5EF4-FFF2-40B4-BE49-F238E27FC236}">
                    <a16:creationId xmlns:a16="http://schemas.microsoft.com/office/drawing/2014/main" id="{A11DD649-D71B-227E-FC5E-76A997C76E35}"/>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8" name="Rectangle 37">
                <a:extLst>
                  <a:ext uri="{FF2B5EF4-FFF2-40B4-BE49-F238E27FC236}">
                    <a16:creationId xmlns:a16="http://schemas.microsoft.com/office/drawing/2014/main" id="{5030BC6C-9268-C72D-1F30-FC70C9AACB4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5" name="TextBox 34">
              <a:extLst>
                <a:ext uri="{FF2B5EF4-FFF2-40B4-BE49-F238E27FC236}">
                  <a16:creationId xmlns:a16="http://schemas.microsoft.com/office/drawing/2014/main" id="{5566D9F7-35DD-8888-425A-9B43302A30A3}"/>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pSp>
        <p:nvGrpSpPr>
          <p:cNvPr id="4" name="Group 3">
            <a:extLst>
              <a:ext uri="{FF2B5EF4-FFF2-40B4-BE49-F238E27FC236}">
                <a16:creationId xmlns:a16="http://schemas.microsoft.com/office/drawing/2014/main" id="{BC50E9E9-00C5-410C-DD57-C0621BA8E734}"/>
              </a:ext>
            </a:extLst>
          </p:cNvPr>
          <p:cNvGrpSpPr/>
          <p:nvPr/>
        </p:nvGrpSpPr>
        <p:grpSpPr>
          <a:xfrm>
            <a:off x="562018" y="1400306"/>
            <a:ext cx="10936221" cy="5297607"/>
            <a:chOff x="562018" y="1687062"/>
            <a:chExt cx="10936221" cy="5297607"/>
          </a:xfrm>
        </p:grpSpPr>
        <p:sp>
          <p:nvSpPr>
            <p:cNvPr id="18" name="Flowchart: Alternate Process 97">
              <a:extLst>
                <a:ext uri="{FF2B5EF4-FFF2-40B4-BE49-F238E27FC236}">
                  <a16:creationId xmlns:a16="http://schemas.microsoft.com/office/drawing/2014/main" id="{7B5AE8A5-6C8B-8300-2701-E4614CB6FF2C}"/>
                </a:ext>
              </a:extLst>
            </p:cNvPr>
            <p:cNvSpPr/>
            <p:nvPr/>
          </p:nvSpPr>
          <p:spPr>
            <a:xfrm>
              <a:off x="562018" y="1692031"/>
              <a:ext cx="5356561" cy="5292638"/>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Alternate Process 97">
              <a:extLst>
                <a:ext uri="{FF2B5EF4-FFF2-40B4-BE49-F238E27FC236}">
                  <a16:creationId xmlns:a16="http://schemas.microsoft.com/office/drawing/2014/main" id="{56789E20-37CB-9827-D79A-34AEEDAC6691}"/>
                </a:ext>
              </a:extLst>
            </p:cNvPr>
            <p:cNvSpPr/>
            <p:nvPr/>
          </p:nvSpPr>
          <p:spPr>
            <a:xfrm>
              <a:off x="6141678" y="1687062"/>
              <a:ext cx="5356561" cy="5292637"/>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555D094-642E-C2BC-E48B-495800B8589A}"/>
                </a:ext>
              </a:extLst>
            </p:cNvPr>
            <p:cNvSpPr txBox="1"/>
            <p:nvPr/>
          </p:nvSpPr>
          <p:spPr>
            <a:xfrm>
              <a:off x="756920" y="1814023"/>
              <a:ext cx="4984784" cy="3600986"/>
            </a:xfrm>
            <a:prstGeom prst="rect">
              <a:avLst/>
            </a:prstGeom>
            <a:noFill/>
          </p:spPr>
          <p:txBody>
            <a:bodyPr wrap="square" rtlCol="0">
              <a:spAutoFit/>
            </a:bodyPr>
            <a:lstStyle/>
            <a:p>
              <a:pPr marL="342900" indent="-342900">
                <a:buAutoNum type="arabicPeriod"/>
              </a:pPr>
              <a:r>
                <a:rPr lang="en-US" sz="1500" b="1" i="1" dirty="0">
                  <a:solidFill>
                    <a:srgbClr val="A100FF"/>
                  </a:solidFill>
                </a:rPr>
                <a:t>Lighting conditions</a:t>
              </a:r>
            </a:p>
            <a:p>
              <a:pPr marL="342900" indent="-342900">
                <a:buAutoNum type="arabicPeriod"/>
              </a:pPr>
              <a:r>
                <a:rPr lang="en-US" sz="1500" dirty="0"/>
                <a:t>Network connectivity</a:t>
              </a:r>
            </a:p>
            <a:p>
              <a:pPr marL="342900" indent="-342900">
                <a:buAutoNum type="arabicPeriod"/>
              </a:pPr>
              <a:r>
                <a:rPr lang="en-US" sz="1500" dirty="0"/>
                <a:t>Noise</a:t>
              </a:r>
            </a:p>
            <a:p>
              <a:pPr marL="342900" indent="-342900">
                <a:buAutoNum type="arabicPeriod"/>
              </a:pPr>
              <a:r>
                <a:rPr lang="en-US" sz="1500" dirty="0"/>
                <a:t>Operating temperature</a:t>
              </a:r>
            </a:p>
            <a:p>
              <a:pPr marL="342900" indent="-342900">
                <a:buAutoNum type="arabicPeriod"/>
              </a:pPr>
              <a:r>
                <a:rPr lang="en-US" sz="1500" b="1" i="1" dirty="0">
                  <a:solidFill>
                    <a:srgbClr val="A100FF"/>
                  </a:solidFill>
                </a:rPr>
                <a:t>Operating humidity</a:t>
              </a:r>
            </a:p>
            <a:p>
              <a:pPr marL="342900" indent="-342900">
                <a:buAutoNum type="arabicPeriod"/>
              </a:pPr>
              <a:r>
                <a:rPr lang="en-US" sz="1500" b="1" i="1" dirty="0">
                  <a:solidFill>
                    <a:srgbClr val="A100FF"/>
                  </a:solidFill>
                </a:rPr>
                <a:t>Drop-safe</a:t>
              </a:r>
            </a:p>
            <a:p>
              <a:pPr marL="342900" indent="-342900">
                <a:buAutoNum type="arabicPeriod"/>
              </a:pPr>
              <a:r>
                <a:rPr lang="en-US" sz="1500" b="1" i="1" dirty="0">
                  <a:solidFill>
                    <a:srgbClr val="A100FF"/>
                  </a:solidFill>
                </a:rPr>
                <a:t>Water-/ dust-proof</a:t>
              </a:r>
            </a:p>
            <a:p>
              <a:pPr marL="342900" indent="-342900">
                <a:buAutoNum type="arabicPeriod"/>
              </a:pPr>
              <a:r>
                <a:rPr lang="en-US" sz="1500" b="1" i="1" dirty="0">
                  <a:solidFill>
                    <a:srgbClr val="A100FF"/>
                  </a:solidFill>
                </a:rPr>
                <a:t>Compliance with health/ safety standards</a:t>
              </a:r>
            </a:p>
            <a:p>
              <a:pPr marL="342900" indent="-342900">
                <a:buAutoNum type="arabicPeriod"/>
              </a:pPr>
              <a:r>
                <a:rPr lang="en-US" sz="1500" dirty="0"/>
                <a:t>Hand usage</a:t>
              </a:r>
            </a:p>
            <a:p>
              <a:pPr marL="342900" indent="-342900">
                <a:buAutoNum type="arabicPeriod"/>
              </a:pPr>
              <a:r>
                <a:rPr lang="en-US" sz="1500" dirty="0"/>
                <a:t>User interactions</a:t>
              </a:r>
            </a:p>
            <a:p>
              <a:pPr marL="342900" indent="-342900">
                <a:buAutoNum type="arabicPeriod"/>
              </a:pPr>
              <a:endParaRPr lang="en-US" sz="1500" dirty="0"/>
            </a:p>
            <a:p>
              <a:r>
                <a:rPr lang="en-US" sz="1500" dirty="0"/>
                <a:t>E.g., An AR solution deployed in </a:t>
              </a:r>
              <a:r>
                <a:rPr lang="en-US" sz="1500" b="1" i="1" dirty="0">
                  <a:solidFill>
                    <a:srgbClr val="A100FF"/>
                  </a:solidFill>
                </a:rPr>
                <a:t>damp, dimly lit, underground mines with no internet connection</a:t>
              </a:r>
              <a:r>
                <a:rPr lang="en-US" sz="1500" dirty="0"/>
                <a:t> (criteria #1, 2, 6, 7, 8) for rescue navigation.</a:t>
              </a:r>
            </a:p>
            <a:p>
              <a:endParaRPr lang="en-US" sz="1500" dirty="0"/>
            </a:p>
          </p:txBody>
        </p:sp>
      </p:grpSp>
      <p:sp>
        <p:nvSpPr>
          <p:cNvPr id="2" name="TextBox 1">
            <a:extLst>
              <a:ext uri="{FF2B5EF4-FFF2-40B4-BE49-F238E27FC236}">
                <a16:creationId xmlns:a16="http://schemas.microsoft.com/office/drawing/2014/main" id="{F2687B4C-5402-DC8F-29B6-C7BE65312FE7}"/>
              </a:ext>
            </a:extLst>
          </p:cNvPr>
          <p:cNvSpPr txBox="1"/>
          <p:nvPr/>
        </p:nvSpPr>
        <p:spPr>
          <a:xfrm>
            <a:off x="232744" y="380199"/>
            <a:ext cx="807772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00FF"/>
                </a:solidFill>
                <a:effectLst/>
                <a:uLnTx/>
                <a:uFillTx/>
                <a:latin typeface="Calibri" panose="020F0502020204030204"/>
                <a:ea typeface="+mn-ea"/>
                <a:cs typeface="+mn-cs"/>
              </a:rPr>
              <a:t>Design: Determine AR Platform Suitability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Translate AR adoption success factors into AR platform requirements categorized into 2 groups.</a:t>
            </a:r>
          </a:p>
        </p:txBody>
      </p:sp>
      <p:sp>
        <p:nvSpPr>
          <p:cNvPr id="26" name="TextBox 25">
            <a:extLst>
              <a:ext uri="{FF2B5EF4-FFF2-40B4-BE49-F238E27FC236}">
                <a16:creationId xmlns:a16="http://schemas.microsoft.com/office/drawing/2014/main" id="{D031EC1F-93F6-9527-4CA2-B17C893EDE40}"/>
              </a:ext>
            </a:extLst>
          </p:cNvPr>
          <p:cNvSpPr txBox="1"/>
          <p:nvPr/>
        </p:nvSpPr>
        <p:spPr>
          <a:xfrm>
            <a:off x="1041345" y="1186712"/>
            <a:ext cx="4392000" cy="432000"/>
          </a:xfrm>
          <a:prstGeom prst="rect">
            <a:avLst/>
          </a:prstGeom>
          <a:solidFill>
            <a:schemeClr val="bg1"/>
          </a:solidFill>
        </p:spPr>
        <p:txBody>
          <a:bodyPr wrap="square" rtlCol="0">
            <a:spAutoFit/>
          </a:bodyPr>
          <a:lstStyle/>
          <a:p>
            <a:pPr algn="ctr"/>
            <a:r>
              <a:rPr lang="en-US" sz="2000" b="1" dirty="0">
                <a:solidFill>
                  <a:srgbClr val="A100FF"/>
                </a:solidFill>
              </a:rPr>
              <a:t>Usage Condition-Specific Requirements </a:t>
            </a:r>
          </a:p>
        </p:txBody>
      </p:sp>
      <p:sp>
        <p:nvSpPr>
          <p:cNvPr id="28" name="TextBox 27">
            <a:extLst>
              <a:ext uri="{FF2B5EF4-FFF2-40B4-BE49-F238E27FC236}">
                <a16:creationId xmlns:a16="http://schemas.microsoft.com/office/drawing/2014/main" id="{EABB7B7C-DF18-6F86-7CD9-1A4948BFAA62}"/>
              </a:ext>
            </a:extLst>
          </p:cNvPr>
          <p:cNvSpPr txBox="1"/>
          <p:nvPr/>
        </p:nvSpPr>
        <p:spPr>
          <a:xfrm>
            <a:off x="7415958" y="1179913"/>
            <a:ext cx="2808000" cy="400110"/>
          </a:xfrm>
          <a:prstGeom prst="rect">
            <a:avLst/>
          </a:prstGeom>
          <a:solidFill>
            <a:schemeClr val="bg1"/>
          </a:solidFill>
        </p:spPr>
        <p:txBody>
          <a:bodyPr wrap="square" rtlCol="0">
            <a:spAutoFit/>
          </a:bodyPr>
          <a:lstStyle/>
          <a:p>
            <a:pPr algn="ctr"/>
            <a:r>
              <a:rPr lang="en-US" sz="2000" b="1" dirty="0">
                <a:solidFill>
                  <a:srgbClr val="A100FF"/>
                </a:solidFill>
              </a:rPr>
              <a:t>Hardware Requirements</a:t>
            </a:r>
          </a:p>
        </p:txBody>
      </p:sp>
    </p:spTree>
    <p:extLst>
      <p:ext uri="{BB962C8B-B14F-4D97-AF65-F5344CB8AC3E}">
        <p14:creationId xmlns:p14="http://schemas.microsoft.com/office/powerpoint/2010/main" val="10566809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32" name="Group 31">
            <a:extLst>
              <a:ext uri="{FF2B5EF4-FFF2-40B4-BE49-F238E27FC236}">
                <a16:creationId xmlns:a16="http://schemas.microsoft.com/office/drawing/2014/main" id="{38562ABC-12BC-0386-DD2F-26152ABF4C27}"/>
              </a:ext>
            </a:extLst>
          </p:cNvPr>
          <p:cNvGrpSpPr/>
          <p:nvPr/>
        </p:nvGrpSpPr>
        <p:grpSpPr>
          <a:xfrm>
            <a:off x="8720918" y="292414"/>
            <a:ext cx="3395091" cy="699633"/>
            <a:chOff x="8714035" y="403485"/>
            <a:chExt cx="3395091" cy="699633"/>
          </a:xfrm>
        </p:grpSpPr>
        <p:sp>
          <p:nvSpPr>
            <p:cNvPr id="33" name="Rectangle 32">
              <a:extLst>
                <a:ext uri="{FF2B5EF4-FFF2-40B4-BE49-F238E27FC236}">
                  <a16:creationId xmlns:a16="http://schemas.microsoft.com/office/drawing/2014/main" id="{430169C1-4EFE-0FFE-CA81-47703CAC2B4D}"/>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253BA6D7-B264-F510-CEA8-B9B60296042E}"/>
                </a:ext>
              </a:extLst>
            </p:cNvPr>
            <p:cNvGrpSpPr/>
            <p:nvPr/>
          </p:nvGrpSpPr>
          <p:grpSpPr>
            <a:xfrm>
              <a:off x="8771860" y="731651"/>
              <a:ext cx="3180903" cy="320300"/>
              <a:chOff x="8771860" y="821796"/>
              <a:chExt cx="3180903" cy="320300"/>
            </a:xfrm>
          </p:grpSpPr>
          <p:sp>
            <p:nvSpPr>
              <p:cNvPr id="36" name="Rectangle 35">
                <a:extLst>
                  <a:ext uri="{FF2B5EF4-FFF2-40B4-BE49-F238E27FC236}">
                    <a16:creationId xmlns:a16="http://schemas.microsoft.com/office/drawing/2014/main" id="{1D21C99C-91AF-7F1B-48A3-248B4976DF56}"/>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7" name="Rectangle 36">
                <a:extLst>
                  <a:ext uri="{FF2B5EF4-FFF2-40B4-BE49-F238E27FC236}">
                    <a16:creationId xmlns:a16="http://schemas.microsoft.com/office/drawing/2014/main" id="{A11DD649-D71B-227E-FC5E-76A997C76E35}"/>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8" name="Rectangle 37">
                <a:extLst>
                  <a:ext uri="{FF2B5EF4-FFF2-40B4-BE49-F238E27FC236}">
                    <a16:creationId xmlns:a16="http://schemas.microsoft.com/office/drawing/2014/main" id="{5030BC6C-9268-C72D-1F30-FC70C9AACB4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5" name="TextBox 34">
              <a:extLst>
                <a:ext uri="{FF2B5EF4-FFF2-40B4-BE49-F238E27FC236}">
                  <a16:creationId xmlns:a16="http://schemas.microsoft.com/office/drawing/2014/main" id="{5566D9F7-35DD-8888-425A-9B43302A30A3}"/>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pSp>
        <p:nvGrpSpPr>
          <p:cNvPr id="4" name="Group 3">
            <a:extLst>
              <a:ext uri="{FF2B5EF4-FFF2-40B4-BE49-F238E27FC236}">
                <a16:creationId xmlns:a16="http://schemas.microsoft.com/office/drawing/2014/main" id="{BC50E9E9-00C5-410C-DD57-C0621BA8E734}"/>
              </a:ext>
            </a:extLst>
          </p:cNvPr>
          <p:cNvGrpSpPr/>
          <p:nvPr/>
        </p:nvGrpSpPr>
        <p:grpSpPr>
          <a:xfrm>
            <a:off x="562018" y="1400306"/>
            <a:ext cx="10936221" cy="5297607"/>
            <a:chOff x="562018" y="1687062"/>
            <a:chExt cx="10936221" cy="5297607"/>
          </a:xfrm>
        </p:grpSpPr>
        <p:sp>
          <p:nvSpPr>
            <p:cNvPr id="18" name="Flowchart: Alternate Process 97">
              <a:extLst>
                <a:ext uri="{FF2B5EF4-FFF2-40B4-BE49-F238E27FC236}">
                  <a16:creationId xmlns:a16="http://schemas.microsoft.com/office/drawing/2014/main" id="{7B5AE8A5-6C8B-8300-2701-E4614CB6FF2C}"/>
                </a:ext>
              </a:extLst>
            </p:cNvPr>
            <p:cNvSpPr/>
            <p:nvPr/>
          </p:nvSpPr>
          <p:spPr>
            <a:xfrm>
              <a:off x="562018" y="1692031"/>
              <a:ext cx="5356561" cy="5292638"/>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Alternate Process 97">
              <a:extLst>
                <a:ext uri="{FF2B5EF4-FFF2-40B4-BE49-F238E27FC236}">
                  <a16:creationId xmlns:a16="http://schemas.microsoft.com/office/drawing/2014/main" id="{56789E20-37CB-9827-D79A-34AEEDAC6691}"/>
                </a:ext>
              </a:extLst>
            </p:cNvPr>
            <p:cNvSpPr/>
            <p:nvPr/>
          </p:nvSpPr>
          <p:spPr>
            <a:xfrm>
              <a:off x="6141678" y="1687062"/>
              <a:ext cx="5356561" cy="5292637"/>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555D094-642E-C2BC-E48B-495800B8589A}"/>
                </a:ext>
              </a:extLst>
            </p:cNvPr>
            <p:cNvSpPr txBox="1"/>
            <p:nvPr/>
          </p:nvSpPr>
          <p:spPr>
            <a:xfrm>
              <a:off x="756920" y="1814023"/>
              <a:ext cx="4984784" cy="4755148"/>
            </a:xfrm>
            <a:prstGeom prst="rect">
              <a:avLst/>
            </a:prstGeom>
            <a:noFill/>
          </p:spPr>
          <p:txBody>
            <a:bodyPr wrap="square" rtlCol="0">
              <a:spAutoFit/>
            </a:bodyPr>
            <a:lstStyle/>
            <a:p>
              <a:pPr marL="342900" indent="-342900">
                <a:buAutoNum type="arabicPeriod"/>
              </a:pPr>
              <a:r>
                <a:rPr lang="en-US" sz="1500" dirty="0"/>
                <a:t>Lighting conditions</a:t>
              </a:r>
            </a:p>
            <a:p>
              <a:pPr marL="342900" indent="-342900">
                <a:buAutoNum type="arabicPeriod"/>
              </a:pPr>
              <a:r>
                <a:rPr lang="en-US" sz="1500" dirty="0"/>
                <a:t>Network connectivity</a:t>
              </a:r>
            </a:p>
            <a:p>
              <a:pPr marL="342900" indent="-342900">
                <a:buAutoNum type="arabicPeriod"/>
              </a:pPr>
              <a:r>
                <a:rPr lang="en-US" sz="1500" dirty="0"/>
                <a:t>Noise</a:t>
              </a:r>
            </a:p>
            <a:p>
              <a:pPr marL="342900" indent="-342900">
                <a:buAutoNum type="arabicPeriod"/>
              </a:pPr>
              <a:r>
                <a:rPr lang="en-US" sz="1500" dirty="0"/>
                <a:t>Operating temperature</a:t>
              </a:r>
            </a:p>
            <a:p>
              <a:pPr marL="342900" indent="-342900">
                <a:buAutoNum type="arabicPeriod"/>
              </a:pPr>
              <a:r>
                <a:rPr lang="en-US" sz="1500" dirty="0"/>
                <a:t>Operating humidity</a:t>
              </a:r>
            </a:p>
            <a:p>
              <a:pPr marL="342900" indent="-342900">
                <a:buAutoNum type="arabicPeriod"/>
              </a:pPr>
              <a:r>
                <a:rPr lang="en-US" sz="1500" dirty="0"/>
                <a:t>Drop-safe</a:t>
              </a:r>
            </a:p>
            <a:p>
              <a:pPr marL="342900" indent="-342900">
                <a:buAutoNum type="arabicPeriod"/>
              </a:pPr>
              <a:r>
                <a:rPr lang="en-US" sz="1500" dirty="0"/>
                <a:t>Water-/ dust-proof</a:t>
              </a:r>
            </a:p>
            <a:p>
              <a:pPr marL="342900" indent="-342900">
                <a:buAutoNum type="arabicPeriod"/>
              </a:pPr>
              <a:r>
                <a:rPr lang="en-US" sz="1500" dirty="0"/>
                <a:t>Compliance with health/ safety standards</a:t>
              </a:r>
            </a:p>
            <a:p>
              <a:pPr marL="342900" indent="-342900">
                <a:buAutoNum type="arabicPeriod"/>
              </a:pPr>
              <a:r>
                <a:rPr lang="en-US" sz="1500" b="1" i="1" dirty="0">
                  <a:solidFill>
                    <a:srgbClr val="A100FF"/>
                  </a:solidFill>
                </a:rPr>
                <a:t>Hand usage</a:t>
              </a:r>
            </a:p>
            <a:p>
              <a:pPr marL="342900" indent="-342900">
                <a:buAutoNum type="arabicPeriod"/>
              </a:pPr>
              <a:r>
                <a:rPr lang="en-US" sz="1500" dirty="0"/>
                <a:t>User interactions</a:t>
              </a:r>
            </a:p>
            <a:p>
              <a:pPr marL="342900" indent="-342900">
                <a:buAutoNum type="arabicPeriod"/>
              </a:pPr>
              <a:endParaRPr lang="en-US" sz="1500" dirty="0"/>
            </a:p>
            <a:p>
              <a:r>
                <a:rPr lang="en-US" sz="1500" dirty="0"/>
                <a:t>E.g., An AR solution deployed in damp, dimly lit, underground mines with no internet connection (criteria #1, 2, 6, 7, 8) for rescue navigation.</a:t>
              </a:r>
            </a:p>
            <a:p>
              <a:endParaRPr lang="en-US" sz="1500" dirty="0"/>
            </a:p>
            <a:p>
              <a:r>
                <a:rPr lang="en-US" sz="1500" dirty="0"/>
                <a:t>E.g., When an AR solution assists a surgeon during a surgery, best that the surgeon can control the AR solution </a:t>
              </a:r>
              <a:r>
                <a:rPr lang="en-US" sz="1500" b="1" i="1" dirty="0">
                  <a:solidFill>
                    <a:srgbClr val="A100FF"/>
                  </a:solidFill>
                </a:rPr>
                <a:t>hand-free</a:t>
              </a:r>
              <a:r>
                <a:rPr lang="en-US" sz="1500" dirty="0"/>
                <a:t> (criteria #9) &gt; Only AR headsets offer hand-free usage.</a:t>
              </a:r>
            </a:p>
            <a:p>
              <a:endParaRPr lang="en-US" sz="1500" dirty="0"/>
            </a:p>
            <a:p>
              <a:endParaRPr lang="en-US" sz="1500" dirty="0"/>
            </a:p>
          </p:txBody>
        </p:sp>
      </p:grpSp>
      <p:sp>
        <p:nvSpPr>
          <p:cNvPr id="2" name="TextBox 1">
            <a:extLst>
              <a:ext uri="{FF2B5EF4-FFF2-40B4-BE49-F238E27FC236}">
                <a16:creationId xmlns:a16="http://schemas.microsoft.com/office/drawing/2014/main" id="{F2687B4C-5402-DC8F-29B6-C7BE65312FE7}"/>
              </a:ext>
            </a:extLst>
          </p:cNvPr>
          <p:cNvSpPr txBox="1"/>
          <p:nvPr/>
        </p:nvSpPr>
        <p:spPr>
          <a:xfrm>
            <a:off x="232744" y="380199"/>
            <a:ext cx="807772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00FF"/>
                </a:solidFill>
                <a:effectLst/>
                <a:uLnTx/>
                <a:uFillTx/>
                <a:latin typeface="Calibri" panose="020F0502020204030204"/>
                <a:ea typeface="+mn-ea"/>
                <a:cs typeface="+mn-cs"/>
              </a:rPr>
              <a:t>Design: Determine AR Platform Suitability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Translate AR adoption success factors into AR platform requirements categorized into 2 groups.</a:t>
            </a:r>
          </a:p>
        </p:txBody>
      </p:sp>
      <p:sp>
        <p:nvSpPr>
          <p:cNvPr id="13" name="TextBox 12">
            <a:extLst>
              <a:ext uri="{FF2B5EF4-FFF2-40B4-BE49-F238E27FC236}">
                <a16:creationId xmlns:a16="http://schemas.microsoft.com/office/drawing/2014/main" id="{4CE7DDBC-730B-5FA0-60C4-5527B9BC155C}"/>
              </a:ext>
            </a:extLst>
          </p:cNvPr>
          <p:cNvSpPr txBox="1"/>
          <p:nvPr/>
        </p:nvSpPr>
        <p:spPr>
          <a:xfrm>
            <a:off x="1041345" y="1186712"/>
            <a:ext cx="4392000" cy="432000"/>
          </a:xfrm>
          <a:prstGeom prst="rect">
            <a:avLst/>
          </a:prstGeom>
          <a:solidFill>
            <a:schemeClr val="bg1"/>
          </a:solidFill>
        </p:spPr>
        <p:txBody>
          <a:bodyPr wrap="square" rtlCol="0">
            <a:spAutoFit/>
          </a:bodyPr>
          <a:lstStyle/>
          <a:p>
            <a:pPr algn="ctr"/>
            <a:r>
              <a:rPr lang="en-US" sz="2000" b="1" dirty="0">
                <a:solidFill>
                  <a:srgbClr val="A100FF"/>
                </a:solidFill>
              </a:rPr>
              <a:t>Usage Condition-Specific Requirements </a:t>
            </a:r>
          </a:p>
        </p:txBody>
      </p:sp>
      <p:sp>
        <p:nvSpPr>
          <p:cNvPr id="25" name="TextBox 24">
            <a:extLst>
              <a:ext uri="{FF2B5EF4-FFF2-40B4-BE49-F238E27FC236}">
                <a16:creationId xmlns:a16="http://schemas.microsoft.com/office/drawing/2014/main" id="{5DE370D9-B270-C5FA-876F-D148601320F8}"/>
              </a:ext>
            </a:extLst>
          </p:cNvPr>
          <p:cNvSpPr txBox="1"/>
          <p:nvPr/>
        </p:nvSpPr>
        <p:spPr>
          <a:xfrm>
            <a:off x="7415958" y="1179913"/>
            <a:ext cx="2808000" cy="400110"/>
          </a:xfrm>
          <a:prstGeom prst="rect">
            <a:avLst/>
          </a:prstGeom>
          <a:solidFill>
            <a:schemeClr val="bg1"/>
          </a:solidFill>
        </p:spPr>
        <p:txBody>
          <a:bodyPr wrap="square" rtlCol="0">
            <a:spAutoFit/>
          </a:bodyPr>
          <a:lstStyle/>
          <a:p>
            <a:pPr algn="ctr"/>
            <a:r>
              <a:rPr lang="en-US" sz="2000" b="1" dirty="0">
                <a:solidFill>
                  <a:srgbClr val="A100FF"/>
                </a:solidFill>
              </a:rPr>
              <a:t>Hardware Requirements</a:t>
            </a:r>
          </a:p>
        </p:txBody>
      </p:sp>
    </p:spTree>
    <p:extLst>
      <p:ext uri="{BB962C8B-B14F-4D97-AF65-F5344CB8AC3E}">
        <p14:creationId xmlns:p14="http://schemas.microsoft.com/office/powerpoint/2010/main" val="1636977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32" name="Group 31">
            <a:extLst>
              <a:ext uri="{FF2B5EF4-FFF2-40B4-BE49-F238E27FC236}">
                <a16:creationId xmlns:a16="http://schemas.microsoft.com/office/drawing/2014/main" id="{38562ABC-12BC-0386-DD2F-26152ABF4C27}"/>
              </a:ext>
            </a:extLst>
          </p:cNvPr>
          <p:cNvGrpSpPr/>
          <p:nvPr/>
        </p:nvGrpSpPr>
        <p:grpSpPr>
          <a:xfrm>
            <a:off x="8720918" y="292414"/>
            <a:ext cx="3395091" cy="699633"/>
            <a:chOff x="8714035" y="403485"/>
            <a:chExt cx="3395091" cy="699633"/>
          </a:xfrm>
        </p:grpSpPr>
        <p:sp>
          <p:nvSpPr>
            <p:cNvPr id="33" name="Rectangle 32">
              <a:extLst>
                <a:ext uri="{FF2B5EF4-FFF2-40B4-BE49-F238E27FC236}">
                  <a16:creationId xmlns:a16="http://schemas.microsoft.com/office/drawing/2014/main" id="{430169C1-4EFE-0FFE-CA81-47703CAC2B4D}"/>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253BA6D7-B264-F510-CEA8-B9B60296042E}"/>
                </a:ext>
              </a:extLst>
            </p:cNvPr>
            <p:cNvGrpSpPr/>
            <p:nvPr/>
          </p:nvGrpSpPr>
          <p:grpSpPr>
            <a:xfrm>
              <a:off x="8771860" y="731651"/>
              <a:ext cx="3180903" cy="320300"/>
              <a:chOff x="8771860" y="821796"/>
              <a:chExt cx="3180903" cy="320300"/>
            </a:xfrm>
          </p:grpSpPr>
          <p:sp>
            <p:nvSpPr>
              <p:cNvPr id="36" name="Rectangle 35">
                <a:extLst>
                  <a:ext uri="{FF2B5EF4-FFF2-40B4-BE49-F238E27FC236}">
                    <a16:creationId xmlns:a16="http://schemas.microsoft.com/office/drawing/2014/main" id="{1D21C99C-91AF-7F1B-48A3-248B4976DF56}"/>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7" name="Rectangle 36">
                <a:extLst>
                  <a:ext uri="{FF2B5EF4-FFF2-40B4-BE49-F238E27FC236}">
                    <a16:creationId xmlns:a16="http://schemas.microsoft.com/office/drawing/2014/main" id="{A11DD649-D71B-227E-FC5E-76A997C76E35}"/>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8" name="Rectangle 37">
                <a:extLst>
                  <a:ext uri="{FF2B5EF4-FFF2-40B4-BE49-F238E27FC236}">
                    <a16:creationId xmlns:a16="http://schemas.microsoft.com/office/drawing/2014/main" id="{5030BC6C-9268-C72D-1F30-FC70C9AACB4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5" name="TextBox 34">
              <a:extLst>
                <a:ext uri="{FF2B5EF4-FFF2-40B4-BE49-F238E27FC236}">
                  <a16:creationId xmlns:a16="http://schemas.microsoft.com/office/drawing/2014/main" id="{5566D9F7-35DD-8888-425A-9B43302A30A3}"/>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pSp>
        <p:nvGrpSpPr>
          <p:cNvPr id="4" name="Group 3">
            <a:extLst>
              <a:ext uri="{FF2B5EF4-FFF2-40B4-BE49-F238E27FC236}">
                <a16:creationId xmlns:a16="http://schemas.microsoft.com/office/drawing/2014/main" id="{BC50E9E9-00C5-410C-DD57-C0621BA8E734}"/>
              </a:ext>
            </a:extLst>
          </p:cNvPr>
          <p:cNvGrpSpPr/>
          <p:nvPr/>
        </p:nvGrpSpPr>
        <p:grpSpPr>
          <a:xfrm>
            <a:off x="562018" y="1400306"/>
            <a:ext cx="10936221" cy="5990105"/>
            <a:chOff x="562018" y="1687062"/>
            <a:chExt cx="10936221" cy="5990105"/>
          </a:xfrm>
        </p:grpSpPr>
        <p:sp>
          <p:nvSpPr>
            <p:cNvPr id="18" name="Flowchart: Alternate Process 97">
              <a:extLst>
                <a:ext uri="{FF2B5EF4-FFF2-40B4-BE49-F238E27FC236}">
                  <a16:creationId xmlns:a16="http://schemas.microsoft.com/office/drawing/2014/main" id="{7B5AE8A5-6C8B-8300-2701-E4614CB6FF2C}"/>
                </a:ext>
              </a:extLst>
            </p:cNvPr>
            <p:cNvSpPr/>
            <p:nvPr/>
          </p:nvSpPr>
          <p:spPr>
            <a:xfrm>
              <a:off x="562018" y="1692031"/>
              <a:ext cx="5356561" cy="5292638"/>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Alternate Process 97">
              <a:extLst>
                <a:ext uri="{FF2B5EF4-FFF2-40B4-BE49-F238E27FC236}">
                  <a16:creationId xmlns:a16="http://schemas.microsoft.com/office/drawing/2014/main" id="{56789E20-37CB-9827-D79A-34AEEDAC6691}"/>
                </a:ext>
              </a:extLst>
            </p:cNvPr>
            <p:cNvSpPr/>
            <p:nvPr/>
          </p:nvSpPr>
          <p:spPr>
            <a:xfrm>
              <a:off x="6141678" y="1687062"/>
              <a:ext cx="5356561" cy="5292637"/>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555D094-642E-C2BC-E48B-495800B8589A}"/>
                </a:ext>
              </a:extLst>
            </p:cNvPr>
            <p:cNvSpPr txBox="1"/>
            <p:nvPr/>
          </p:nvSpPr>
          <p:spPr>
            <a:xfrm>
              <a:off x="756920" y="1814023"/>
              <a:ext cx="4984784" cy="5863144"/>
            </a:xfrm>
            <a:prstGeom prst="rect">
              <a:avLst/>
            </a:prstGeom>
            <a:noFill/>
          </p:spPr>
          <p:txBody>
            <a:bodyPr wrap="square" rtlCol="0">
              <a:spAutoFit/>
            </a:bodyPr>
            <a:lstStyle/>
            <a:p>
              <a:pPr marL="342900" indent="-342900">
                <a:buAutoNum type="arabicPeriod"/>
              </a:pPr>
              <a:r>
                <a:rPr lang="en-US" sz="1500" dirty="0"/>
                <a:t>Lighting conditions</a:t>
              </a:r>
            </a:p>
            <a:p>
              <a:pPr marL="342900" indent="-342900">
                <a:buAutoNum type="arabicPeriod"/>
              </a:pPr>
              <a:r>
                <a:rPr lang="en-US" sz="1500" dirty="0"/>
                <a:t>Network connectivity</a:t>
              </a:r>
            </a:p>
            <a:p>
              <a:pPr marL="342900" indent="-342900">
                <a:buAutoNum type="arabicPeriod"/>
              </a:pPr>
              <a:r>
                <a:rPr lang="en-US" sz="1500" dirty="0"/>
                <a:t>Noise</a:t>
              </a:r>
            </a:p>
            <a:p>
              <a:pPr marL="342900" indent="-342900">
                <a:buAutoNum type="arabicPeriod"/>
              </a:pPr>
              <a:r>
                <a:rPr lang="en-US" sz="1500" dirty="0"/>
                <a:t>Operating temperature</a:t>
              </a:r>
            </a:p>
            <a:p>
              <a:pPr marL="342900" indent="-342900">
                <a:buAutoNum type="arabicPeriod"/>
              </a:pPr>
              <a:r>
                <a:rPr lang="en-US" sz="1500" dirty="0"/>
                <a:t>Operating humidity</a:t>
              </a:r>
            </a:p>
            <a:p>
              <a:pPr marL="342900" indent="-342900">
                <a:buAutoNum type="arabicPeriod"/>
              </a:pPr>
              <a:r>
                <a:rPr lang="en-US" sz="1500" dirty="0"/>
                <a:t>Drop-safe</a:t>
              </a:r>
            </a:p>
            <a:p>
              <a:pPr marL="342900" indent="-342900">
                <a:buAutoNum type="arabicPeriod"/>
              </a:pPr>
              <a:r>
                <a:rPr lang="en-US" sz="1500" dirty="0"/>
                <a:t>Water-/ dust-proof</a:t>
              </a:r>
            </a:p>
            <a:p>
              <a:pPr marL="342900" indent="-342900">
                <a:buAutoNum type="arabicPeriod"/>
              </a:pPr>
              <a:r>
                <a:rPr lang="en-US" sz="1500" dirty="0"/>
                <a:t>Compliance with health/ safety standards</a:t>
              </a:r>
            </a:p>
            <a:p>
              <a:pPr marL="342900" indent="-342900">
                <a:buAutoNum type="arabicPeriod"/>
              </a:pPr>
              <a:r>
                <a:rPr lang="en-US" sz="1500" dirty="0"/>
                <a:t>Hand usage</a:t>
              </a:r>
            </a:p>
            <a:p>
              <a:pPr marL="342900" indent="-342900">
                <a:buAutoNum type="arabicPeriod"/>
              </a:pPr>
              <a:r>
                <a:rPr lang="en-US" sz="1500" b="1" i="1" dirty="0">
                  <a:solidFill>
                    <a:srgbClr val="A100FF"/>
                  </a:solidFill>
                </a:rPr>
                <a:t>User interactions</a:t>
              </a:r>
            </a:p>
            <a:p>
              <a:pPr marL="342900" indent="-342900">
                <a:buAutoNum type="arabicPeriod"/>
              </a:pPr>
              <a:endParaRPr lang="en-US" sz="1500" dirty="0"/>
            </a:p>
            <a:p>
              <a:r>
                <a:rPr lang="en-US" sz="1500" dirty="0"/>
                <a:t>E.g., An AR solution deployed in damp, dimly lit, underground mines with no internet connection (criteria #1, 2, 6, 7, 8) for rescue navigation.</a:t>
              </a:r>
            </a:p>
            <a:p>
              <a:endParaRPr lang="en-US" sz="1500" dirty="0"/>
            </a:p>
            <a:p>
              <a:r>
                <a:rPr lang="en-US" sz="1500" dirty="0"/>
                <a:t>E.g., When an AR solution assists a surgeon during a surgery, best that the surgeon can control the AR solution hand-free (criteria #9) &gt; Only AR headsets offer hand-free usage.</a:t>
              </a:r>
            </a:p>
            <a:p>
              <a:endParaRPr lang="en-US" sz="1500" dirty="0"/>
            </a:p>
            <a:p>
              <a:r>
                <a:rPr lang="en-US" sz="1500" dirty="0"/>
                <a:t>E.g., Most AR headsets have built-in functionalities for </a:t>
              </a:r>
              <a:r>
                <a:rPr lang="en-US" sz="1500" b="1" i="1" dirty="0">
                  <a:solidFill>
                    <a:srgbClr val="A100FF"/>
                  </a:solidFill>
                </a:rPr>
                <a:t>remote support</a:t>
              </a:r>
              <a:r>
                <a:rPr lang="en-US" sz="1500" dirty="0"/>
                <a:t> (criteria #10) including making video calls and streaming live camera feed.</a:t>
              </a:r>
            </a:p>
            <a:p>
              <a:endParaRPr lang="en-US" sz="1500" dirty="0"/>
            </a:p>
            <a:p>
              <a:endParaRPr lang="en-US" sz="1500" dirty="0"/>
            </a:p>
            <a:p>
              <a:endParaRPr lang="en-US" sz="1500" dirty="0"/>
            </a:p>
          </p:txBody>
        </p:sp>
      </p:grpSp>
      <p:sp>
        <p:nvSpPr>
          <p:cNvPr id="2" name="TextBox 1">
            <a:extLst>
              <a:ext uri="{FF2B5EF4-FFF2-40B4-BE49-F238E27FC236}">
                <a16:creationId xmlns:a16="http://schemas.microsoft.com/office/drawing/2014/main" id="{F2687B4C-5402-DC8F-29B6-C7BE65312FE7}"/>
              </a:ext>
            </a:extLst>
          </p:cNvPr>
          <p:cNvSpPr txBox="1"/>
          <p:nvPr/>
        </p:nvSpPr>
        <p:spPr>
          <a:xfrm>
            <a:off x="232744" y="380199"/>
            <a:ext cx="807772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00FF"/>
                </a:solidFill>
                <a:effectLst/>
                <a:uLnTx/>
                <a:uFillTx/>
                <a:latin typeface="Calibri" panose="020F0502020204030204"/>
                <a:ea typeface="+mn-ea"/>
                <a:cs typeface="+mn-cs"/>
              </a:rPr>
              <a:t>Design: Determine AR Platform Suitability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Translate AR adoption success factors into AR platform requirements categorized into 2 groups.</a:t>
            </a:r>
          </a:p>
        </p:txBody>
      </p:sp>
      <p:sp>
        <p:nvSpPr>
          <p:cNvPr id="13" name="TextBox 12">
            <a:extLst>
              <a:ext uri="{FF2B5EF4-FFF2-40B4-BE49-F238E27FC236}">
                <a16:creationId xmlns:a16="http://schemas.microsoft.com/office/drawing/2014/main" id="{79F643A9-66A8-1D3B-DD29-C41A3FB048C2}"/>
              </a:ext>
            </a:extLst>
          </p:cNvPr>
          <p:cNvSpPr txBox="1"/>
          <p:nvPr/>
        </p:nvSpPr>
        <p:spPr>
          <a:xfrm>
            <a:off x="1041345" y="1186712"/>
            <a:ext cx="4392000" cy="432000"/>
          </a:xfrm>
          <a:prstGeom prst="rect">
            <a:avLst/>
          </a:prstGeom>
          <a:solidFill>
            <a:schemeClr val="bg1"/>
          </a:solidFill>
        </p:spPr>
        <p:txBody>
          <a:bodyPr wrap="square" rtlCol="0">
            <a:spAutoFit/>
          </a:bodyPr>
          <a:lstStyle/>
          <a:p>
            <a:pPr algn="ctr"/>
            <a:r>
              <a:rPr lang="en-US" sz="2000" b="1" dirty="0">
                <a:solidFill>
                  <a:srgbClr val="A100FF"/>
                </a:solidFill>
              </a:rPr>
              <a:t>Usage Condition-Specific Requirements </a:t>
            </a:r>
          </a:p>
        </p:txBody>
      </p:sp>
      <p:sp>
        <p:nvSpPr>
          <p:cNvPr id="25" name="TextBox 24">
            <a:extLst>
              <a:ext uri="{FF2B5EF4-FFF2-40B4-BE49-F238E27FC236}">
                <a16:creationId xmlns:a16="http://schemas.microsoft.com/office/drawing/2014/main" id="{3DA8BED2-9C6D-9257-318A-75BD7C716C32}"/>
              </a:ext>
            </a:extLst>
          </p:cNvPr>
          <p:cNvSpPr txBox="1"/>
          <p:nvPr/>
        </p:nvSpPr>
        <p:spPr>
          <a:xfrm>
            <a:off x="7415958" y="1179913"/>
            <a:ext cx="2808000" cy="400110"/>
          </a:xfrm>
          <a:prstGeom prst="rect">
            <a:avLst/>
          </a:prstGeom>
          <a:solidFill>
            <a:schemeClr val="bg1"/>
          </a:solidFill>
        </p:spPr>
        <p:txBody>
          <a:bodyPr wrap="square" rtlCol="0">
            <a:spAutoFit/>
          </a:bodyPr>
          <a:lstStyle/>
          <a:p>
            <a:pPr algn="ctr"/>
            <a:r>
              <a:rPr lang="en-US" sz="2000" b="1" dirty="0">
                <a:solidFill>
                  <a:srgbClr val="A100FF"/>
                </a:solidFill>
              </a:rPr>
              <a:t>Hardware Requirements</a:t>
            </a:r>
          </a:p>
        </p:txBody>
      </p:sp>
    </p:spTree>
    <p:extLst>
      <p:ext uri="{BB962C8B-B14F-4D97-AF65-F5344CB8AC3E}">
        <p14:creationId xmlns:p14="http://schemas.microsoft.com/office/powerpoint/2010/main" val="26926332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32" name="Group 31">
            <a:extLst>
              <a:ext uri="{FF2B5EF4-FFF2-40B4-BE49-F238E27FC236}">
                <a16:creationId xmlns:a16="http://schemas.microsoft.com/office/drawing/2014/main" id="{38562ABC-12BC-0386-DD2F-26152ABF4C27}"/>
              </a:ext>
            </a:extLst>
          </p:cNvPr>
          <p:cNvGrpSpPr/>
          <p:nvPr/>
        </p:nvGrpSpPr>
        <p:grpSpPr>
          <a:xfrm>
            <a:off x="8720918" y="292414"/>
            <a:ext cx="3395091" cy="699633"/>
            <a:chOff x="8714035" y="403485"/>
            <a:chExt cx="3395091" cy="699633"/>
          </a:xfrm>
        </p:grpSpPr>
        <p:sp>
          <p:nvSpPr>
            <p:cNvPr id="33" name="Rectangle 32">
              <a:extLst>
                <a:ext uri="{FF2B5EF4-FFF2-40B4-BE49-F238E27FC236}">
                  <a16:creationId xmlns:a16="http://schemas.microsoft.com/office/drawing/2014/main" id="{430169C1-4EFE-0FFE-CA81-47703CAC2B4D}"/>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253BA6D7-B264-F510-CEA8-B9B60296042E}"/>
                </a:ext>
              </a:extLst>
            </p:cNvPr>
            <p:cNvGrpSpPr/>
            <p:nvPr/>
          </p:nvGrpSpPr>
          <p:grpSpPr>
            <a:xfrm>
              <a:off x="8771860" y="731651"/>
              <a:ext cx="3180903" cy="320300"/>
              <a:chOff x="8771860" y="821796"/>
              <a:chExt cx="3180903" cy="320300"/>
            </a:xfrm>
          </p:grpSpPr>
          <p:sp>
            <p:nvSpPr>
              <p:cNvPr id="36" name="Rectangle 35">
                <a:extLst>
                  <a:ext uri="{FF2B5EF4-FFF2-40B4-BE49-F238E27FC236}">
                    <a16:creationId xmlns:a16="http://schemas.microsoft.com/office/drawing/2014/main" id="{1D21C99C-91AF-7F1B-48A3-248B4976DF56}"/>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7" name="Rectangle 36">
                <a:extLst>
                  <a:ext uri="{FF2B5EF4-FFF2-40B4-BE49-F238E27FC236}">
                    <a16:creationId xmlns:a16="http://schemas.microsoft.com/office/drawing/2014/main" id="{A11DD649-D71B-227E-FC5E-76A997C76E35}"/>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8" name="Rectangle 37">
                <a:extLst>
                  <a:ext uri="{FF2B5EF4-FFF2-40B4-BE49-F238E27FC236}">
                    <a16:creationId xmlns:a16="http://schemas.microsoft.com/office/drawing/2014/main" id="{5030BC6C-9268-C72D-1F30-FC70C9AACB4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5" name="TextBox 34">
              <a:extLst>
                <a:ext uri="{FF2B5EF4-FFF2-40B4-BE49-F238E27FC236}">
                  <a16:creationId xmlns:a16="http://schemas.microsoft.com/office/drawing/2014/main" id="{5566D9F7-35DD-8888-425A-9B43302A30A3}"/>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pSp>
        <p:nvGrpSpPr>
          <p:cNvPr id="4" name="Group 3">
            <a:extLst>
              <a:ext uri="{FF2B5EF4-FFF2-40B4-BE49-F238E27FC236}">
                <a16:creationId xmlns:a16="http://schemas.microsoft.com/office/drawing/2014/main" id="{BC50E9E9-00C5-410C-DD57-C0621BA8E734}"/>
              </a:ext>
            </a:extLst>
          </p:cNvPr>
          <p:cNvGrpSpPr/>
          <p:nvPr/>
        </p:nvGrpSpPr>
        <p:grpSpPr>
          <a:xfrm>
            <a:off x="562018" y="1400306"/>
            <a:ext cx="10936221" cy="5297607"/>
            <a:chOff x="562018" y="1687062"/>
            <a:chExt cx="10936221" cy="5297607"/>
          </a:xfrm>
        </p:grpSpPr>
        <p:sp>
          <p:nvSpPr>
            <p:cNvPr id="18" name="Flowchart: Alternate Process 97">
              <a:extLst>
                <a:ext uri="{FF2B5EF4-FFF2-40B4-BE49-F238E27FC236}">
                  <a16:creationId xmlns:a16="http://schemas.microsoft.com/office/drawing/2014/main" id="{7B5AE8A5-6C8B-8300-2701-E4614CB6FF2C}"/>
                </a:ext>
              </a:extLst>
            </p:cNvPr>
            <p:cNvSpPr/>
            <p:nvPr/>
          </p:nvSpPr>
          <p:spPr>
            <a:xfrm>
              <a:off x="562018" y="1692031"/>
              <a:ext cx="5356561" cy="5292638"/>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Alternate Process 97">
              <a:extLst>
                <a:ext uri="{FF2B5EF4-FFF2-40B4-BE49-F238E27FC236}">
                  <a16:creationId xmlns:a16="http://schemas.microsoft.com/office/drawing/2014/main" id="{56789E20-37CB-9827-D79A-34AEEDAC6691}"/>
                </a:ext>
              </a:extLst>
            </p:cNvPr>
            <p:cNvSpPr/>
            <p:nvPr/>
          </p:nvSpPr>
          <p:spPr>
            <a:xfrm>
              <a:off x="6141678" y="1687062"/>
              <a:ext cx="5356561" cy="5292637"/>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555D094-642E-C2BC-E48B-495800B8589A}"/>
                </a:ext>
              </a:extLst>
            </p:cNvPr>
            <p:cNvSpPr txBox="1"/>
            <p:nvPr/>
          </p:nvSpPr>
          <p:spPr>
            <a:xfrm>
              <a:off x="756920" y="1814023"/>
              <a:ext cx="4984784" cy="5170646"/>
            </a:xfrm>
            <a:prstGeom prst="rect">
              <a:avLst/>
            </a:prstGeom>
            <a:noFill/>
          </p:spPr>
          <p:txBody>
            <a:bodyPr wrap="square" rtlCol="0">
              <a:spAutoFit/>
            </a:bodyPr>
            <a:lstStyle/>
            <a:p>
              <a:pPr marL="342900" indent="-342900">
                <a:buAutoNum type="arabicPeriod"/>
              </a:pPr>
              <a:r>
                <a:rPr lang="en-US" sz="1500" dirty="0"/>
                <a:t>Lighting conditions</a:t>
              </a:r>
            </a:p>
            <a:p>
              <a:pPr marL="342900" indent="-342900">
                <a:buAutoNum type="arabicPeriod"/>
              </a:pPr>
              <a:r>
                <a:rPr lang="en-US" sz="1500" dirty="0"/>
                <a:t>Network connectivity</a:t>
              </a:r>
            </a:p>
            <a:p>
              <a:pPr marL="342900" indent="-342900">
                <a:buAutoNum type="arabicPeriod"/>
              </a:pPr>
              <a:r>
                <a:rPr lang="en-US" sz="1500" dirty="0"/>
                <a:t>Noise</a:t>
              </a:r>
            </a:p>
            <a:p>
              <a:pPr marL="342900" indent="-342900">
                <a:buAutoNum type="arabicPeriod"/>
              </a:pPr>
              <a:r>
                <a:rPr lang="en-US" sz="1500" dirty="0"/>
                <a:t>Operating temperature</a:t>
              </a:r>
            </a:p>
            <a:p>
              <a:pPr marL="342900" indent="-342900">
                <a:buAutoNum type="arabicPeriod"/>
              </a:pPr>
              <a:r>
                <a:rPr lang="en-US" sz="1500" dirty="0"/>
                <a:t>Operating humidity</a:t>
              </a:r>
            </a:p>
            <a:p>
              <a:pPr marL="342900" indent="-342900">
                <a:buAutoNum type="arabicPeriod"/>
              </a:pPr>
              <a:r>
                <a:rPr lang="en-US" sz="1500" dirty="0"/>
                <a:t>Drop-safe</a:t>
              </a:r>
            </a:p>
            <a:p>
              <a:pPr marL="342900" indent="-342900">
                <a:buAutoNum type="arabicPeriod"/>
              </a:pPr>
              <a:r>
                <a:rPr lang="en-US" sz="1500" dirty="0"/>
                <a:t>Water-/ dust-proof</a:t>
              </a:r>
            </a:p>
            <a:p>
              <a:pPr marL="342900" indent="-342900">
                <a:buAutoNum type="arabicPeriod"/>
              </a:pPr>
              <a:r>
                <a:rPr lang="en-US" sz="1500" dirty="0"/>
                <a:t>Compliance with health/ safety standards</a:t>
              </a:r>
            </a:p>
            <a:p>
              <a:pPr marL="342900" indent="-342900">
                <a:buAutoNum type="arabicPeriod"/>
              </a:pPr>
              <a:r>
                <a:rPr lang="en-US" sz="1500" dirty="0"/>
                <a:t>Hand usage</a:t>
              </a:r>
            </a:p>
            <a:p>
              <a:pPr marL="342900" indent="-342900">
                <a:buAutoNum type="arabicPeriod"/>
              </a:pPr>
              <a:r>
                <a:rPr lang="en-US" sz="1500" dirty="0"/>
                <a:t>User interactions</a:t>
              </a:r>
            </a:p>
            <a:p>
              <a:endParaRPr lang="en-US" sz="1500" dirty="0"/>
            </a:p>
            <a:p>
              <a:r>
                <a:rPr lang="en-US" sz="1500" dirty="0"/>
                <a:t>E.g., An AR solution deployed in damp, dimly lit, underground mines with no internet connection (criteria #1, 2, 6, 7, 8) for rescue navigation.</a:t>
              </a:r>
            </a:p>
            <a:p>
              <a:endParaRPr lang="en-US" sz="1500" dirty="0"/>
            </a:p>
            <a:p>
              <a:r>
                <a:rPr lang="en-US" sz="1500" dirty="0"/>
                <a:t>E.g., When an AR solution assists a surgeon during a surgery, best that the surgeon can control the AR solution hand-free (criteria #9) &gt; Only AR headsets offer hand-free usage.</a:t>
              </a:r>
            </a:p>
            <a:p>
              <a:endParaRPr lang="en-US" sz="1500" dirty="0"/>
            </a:p>
            <a:p>
              <a:r>
                <a:rPr lang="en-US" sz="1500" dirty="0"/>
                <a:t>E.g., Most AR headsets have built-in functionalities for remote support (criteria #10) including making video calls and streaming live camera feed.</a:t>
              </a:r>
            </a:p>
          </p:txBody>
        </p:sp>
      </p:grpSp>
      <p:sp>
        <p:nvSpPr>
          <p:cNvPr id="2" name="TextBox 1">
            <a:extLst>
              <a:ext uri="{FF2B5EF4-FFF2-40B4-BE49-F238E27FC236}">
                <a16:creationId xmlns:a16="http://schemas.microsoft.com/office/drawing/2014/main" id="{F2687B4C-5402-DC8F-29B6-C7BE65312FE7}"/>
              </a:ext>
            </a:extLst>
          </p:cNvPr>
          <p:cNvSpPr txBox="1"/>
          <p:nvPr/>
        </p:nvSpPr>
        <p:spPr>
          <a:xfrm>
            <a:off x="232744" y="380199"/>
            <a:ext cx="807772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00FF"/>
                </a:solidFill>
                <a:effectLst/>
                <a:uLnTx/>
                <a:uFillTx/>
                <a:latin typeface="Calibri" panose="020F0502020204030204"/>
                <a:ea typeface="+mn-ea"/>
                <a:cs typeface="+mn-cs"/>
              </a:rPr>
              <a:t>Design: Determine AR Platform Suitability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Translate AR adoption success factors into AR platform requirements categorized into 2 groups.</a:t>
            </a:r>
          </a:p>
        </p:txBody>
      </p:sp>
      <p:sp>
        <p:nvSpPr>
          <p:cNvPr id="40" name="TextBox 39">
            <a:extLst>
              <a:ext uri="{FF2B5EF4-FFF2-40B4-BE49-F238E27FC236}">
                <a16:creationId xmlns:a16="http://schemas.microsoft.com/office/drawing/2014/main" id="{CAA8417B-CBA7-7F50-F6BA-8EF600746CB7}"/>
              </a:ext>
            </a:extLst>
          </p:cNvPr>
          <p:cNvSpPr txBox="1"/>
          <p:nvPr/>
        </p:nvSpPr>
        <p:spPr>
          <a:xfrm>
            <a:off x="6450296" y="1527267"/>
            <a:ext cx="4984784" cy="2862322"/>
          </a:xfrm>
          <a:prstGeom prst="rect">
            <a:avLst/>
          </a:prstGeom>
          <a:noFill/>
        </p:spPr>
        <p:txBody>
          <a:bodyPr wrap="square" rtlCol="0">
            <a:spAutoFit/>
          </a:bodyPr>
          <a:lstStyle/>
          <a:p>
            <a:pPr marL="342900" indent="-342900">
              <a:buAutoNum type="arabicPeriod"/>
            </a:pPr>
            <a:r>
              <a:rPr lang="en-US" sz="1500" dirty="0"/>
              <a:t>Battery life</a:t>
            </a:r>
          </a:p>
          <a:p>
            <a:pPr marL="342900" indent="-342900">
              <a:buAutoNum type="arabicPeriod"/>
            </a:pPr>
            <a:r>
              <a:rPr lang="en-US" sz="1500" dirty="0"/>
              <a:t>Device weight</a:t>
            </a:r>
          </a:p>
          <a:p>
            <a:pPr marL="342900" indent="-342900">
              <a:buAutoNum type="arabicPeriod"/>
            </a:pPr>
            <a:r>
              <a:rPr lang="en-US" sz="1500" dirty="0"/>
              <a:t>Connectivity</a:t>
            </a:r>
          </a:p>
          <a:p>
            <a:pPr marL="342900" indent="-342900">
              <a:buAutoNum type="arabicPeriod"/>
            </a:pPr>
            <a:r>
              <a:rPr lang="en-US" sz="1500" dirty="0"/>
              <a:t>Camera resolution</a:t>
            </a:r>
          </a:p>
          <a:p>
            <a:pPr marL="342900" indent="-342900">
              <a:buAutoNum type="arabicPeriod"/>
            </a:pPr>
            <a:r>
              <a:rPr lang="en-US" sz="1500" dirty="0"/>
              <a:t>Display resolution</a:t>
            </a:r>
          </a:p>
          <a:p>
            <a:pPr marL="342900" indent="-342900">
              <a:buAutoNum type="arabicPeriod"/>
            </a:pPr>
            <a:r>
              <a:rPr lang="en-US" sz="1500" dirty="0"/>
              <a:t>Field-of-view</a:t>
            </a:r>
          </a:p>
          <a:p>
            <a:pPr marL="342900" indent="-342900">
              <a:buAutoNum type="arabicPeriod"/>
            </a:pPr>
            <a:r>
              <a:rPr lang="en-US" sz="1500" dirty="0"/>
              <a:t>Refresh rate</a:t>
            </a:r>
          </a:p>
          <a:p>
            <a:pPr marL="342900" indent="-342900">
              <a:buAutoNum type="arabicPeriod"/>
            </a:pPr>
            <a:r>
              <a:rPr lang="en-US" sz="1500" dirty="0"/>
              <a:t>Storage capacity</a:t>
            </a:r>
          </a:p>
          <a:p>
            <a:pPr marL="342900" indent="-342900">
              <a:buAutoNum type="arabicPeriod"/>
            </a:pPr>
            <a:r>
              <a:rPr lang="en-US" sz="1500" dirty="0"/>
              <a:t>Computation capability</a:t>
            </a:r>
          </a:p>
          <a:p>
            <a:pPr marL="342900" indent="-342900">
              <a:buAutoNum type="arabicPeriod"/>
            </a:pPr>
            <a:r>
              <a:rPr lang="en-US" sz="1500" dirty="0"/>
              <a:t>Remote rendering</a:t>
            </a:r>
          </a:p>
          <a:p>
            <a:pPr marL="342900" indent="-342900">
              <a:buAutoNum type="arabicPeriod"/>
            </a:pPr>
            <a:r>
              <a:rPr lang="en-US" sz="1500" dirty="0"/>
              <a:t>Integration with 3</a:t>
            </a:r>
            <a:r>
              <a:rPr lang="en-US" sz="1500" baseline="30000" dirty="0"/>
              <a:t>rd</a:t>
            </a:r>
            <a:r>
              <a:rPr lang="en-US" sz="1500" dirty="0"/>
              <a:t> party systems</a:t>
            </a:r>
          </a:p>
          <a:p>
            <a:pPr marL="342900" indent="-342900">
              <a:buAutoNum type="arabicPeriod"/>
            </a:pPr>
            <a:r>
              <a:rPr lang="en-US" sz="1500" dirty="0"/>
              <a:t>Hardware cost</a:t>
            </a:r>
          </a:p>
        </p:txBody>
      </p:sp>
      <p:sp>
        <p:nvSpPr>
          <p:cNvPr id="25" name="TextBox 24">
            <a:extLst>
              <a:ext uri="{FF2B5EF4-FFF2-40B4-BE49-F238E27FC236}">
                <a16:creationId xmlns:a16="http://schemas.microsoft.com/office/drawing/2014/main" id="{42D786CE-0995-F8F8-8B9E-E1927EFF1048}"/>
              </a:ext>
            </a:extLst>
          </p:cNvPr>
          <p:cNvSpPr txBox="1"/>
          <p:nvPr/>
        </p:nvSpPr>
        <p:spPr>
          <a:xfrm>
            <a:off x="1041345" y="1186712"/>
            <a:ext cx="4392000" cy="432000"/>
          </a:xfrm>
          <a:prstGeom prst="rect">
            <a:avLst/>
          </a:prstGeom>
          <a:solidFill>
            <a:schemeClr val="bg1"/>
          </a:solidFill>
        </p:spPr>
        <p:txBody>
          <a:bodyPr wrap="square" rtlCol="0">
            <a:spAutoFit/>
          </a:bodyPr>
          <a:lstStyle/>
          <a:p>
            <a:pPr algn="ctr"/>
            <a:r>
              <a:rPr lang="en-US" sz="2000" b="1" dirty="0">
                <a:solidFill>
                  <a:srgbClr val="A100FF"/>
                </a:solidFill>
              </a:rPr>
              <a:t>Usage Condition-Specific Requirements </a:t>
            </a:r>
          </a:p>
        </p:txBody>
      </p:sp>
      <p:sp>
        <p:nvSpPr>
          <p:cNvPr id="26" name="TextBox 25">
            <a:extLst>
              <a:ext uri="{FF2B5EF4-FFF2-40B4-BE49-F238E27FC236}">
                <a16:creationId xmlns:a16="http://schemas.microsoft.com/office/drawing/2014/main" id="{5E3083EC-CD0C-9327-8191-EE6D64C4AE06}"/>
              </a:ext>
            </a:extLst>
          </p:cNvPr>
          <p:cNvSpPr txBox="1"/>
          <p:nvPr/>
        </p:nvSpPr>
        <p:spPr>
          <a:xfrm>
            <a:off x="7415958" y="1179913"/>
            <a:ext cx="2808000" cy="400110"/>
          </a:xfrm>
          <a:prstGeom prst="rect">
            <a:avLst/>
          </a:prstGeom>
          <a:solidFill>
            <a:schemeClr val="bg1"/>
          </a:solidFill>
        </p:spPr>
        <p:txBody>
          <a:bodyPr wrap="square" rtlCol="0">
            <a:spAutoFit/>
          </a:bodyPr>
          <a:lstStyle/>
          <a:p>
            <a:pPr algn="ctr"/>
            <a:r>
              <a:rPr lang="en-US" sz="2000" b="1" dirty="0">
                <a:solidFill>
                  <a:srgbClr val="A100FF"/>
                </a:solidFill>
              </a:rPr>
              <a:t>Hardware Requirements</a:t>
            </a:r>
          </a:p>
        </p:txBody>
      </p:sp>
    </p:spTree>
    <p:extLst>
      <p:ext uri="{BB962C8B-B14F-4D97-AF65-F5344CB8AC3E}">
        <p14:creationId xmlns:p14="http://schemas.microsoft.com/office/powerpoint/2010/main" val="14230631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32" name="Group 31">
            <a:extLst>
              <a:ext uri="{FF2B5EF4-FFF2-40B4-BE49-F238E27FC236}">
                <a16:creationId xmlns:a16="http://schemas.microsoft.com/office/drawing/2014/main" id="{38562ABC-12BC-0386-DD2F-26152ABF4C27}"/>
              </a:ext>
            </a:extLst>
          </p:cNvPr>
          <p:cNvGrpSpPr/>
          <p:nvPr/>
        </p:nvGrpSpPr>
        <p:grpSpPr>
          <a:xfrm>
            <a:off x="8720918" y="292414"/>
            <a:ext cx="3395091" cy="699633"/>
            <a:chOff x="8714035" y="403485"/>
            <a:chExt cx="3395091" cy="699633"/>
          </a:xfrm>
        </p:grpSpPr>
        <p:sp>
          <p:nvSpPr>
            <p:cNvPr id="33" name="Rectangle 32">
              <a:extLst>
                <a:ext uri="{FF2B5EF4-FFF2-40B4-BE49-F238E27FC236}">
                  <a16:creationId xmlns:a16="http://schemas.microsoft.com/office/drawing/2014/main" id="{430169C1-4EFE-0FFE-CA81-47703CAC2B4D}"/>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253BA6D7-B264-F510-CEA8-B9B60296042E}"/>
                </a:ext>
              </a:extLst>
            </p:cNvPr>
            <p:cNvGrpSpPr/>
            <p:nvPr/>
          </p:nvGrpSpPr>
          <p:grpSpPr>
            <a:xfrm>
              <a:off x="8771860" y="731651"/>
              <a:ext cx="3180903" cy="320300"/>
              <a:chOff x="8771860" y="821796"/>
              <a:chExt cx="3180903" cy="320300"/>
            </a:xfrm>
          </p:grpSpPr>
          <p:sp>
            <p:nvSpPr>
              <p:cNvPr id="36" name="Rectangle 35">
                <a:extLst>
                  <a:ext uri="{FF2B5EF4-FFF2-40B4-BE49-F238E27FC236}">
                    <a16:creationId xmlns:a16="http://schemas.microsoft.com/office/drawing/2014/main" id="{1D21C99C-91AF-7F1B-48A3-248B4976DF56}"/>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7" name="Rectangle 36">
                <a:extLst>
                  <a:ext uri="{FF2B5EF4-FFF2-40B4-BE49-F238E27FC236}">
                    <a16:creationId xmlns:a16="http://schemas.microsoft.com/office/drawing/2014/main" id="{A11DD649-D71B-227E-FC5E-76A997C76E35}"/>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8" name="Rectangle 37">
                <a:extLst>
                  <a:ext uri="{FF2B5EF4-FFF2-40B4-BE49-F238E27FC236}">
                    <a16:creationId xmlns:a16="http://schemas.microsoft.com/office/drawing/2014/main" id="{5030BC6C-9268-C72D-1F30-FC70C9AACB4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5" name="TextBox 34">
              <a:extLst>
                <a:ext uri="{FF2B5EF4-FFF2-40B4-BE49-F238E27FC236}">
                  <a16:creationId xmlns:a16="http://schemas.microsoft.com/office/drawing/2014/main" id="{5566D9F7-35DD-8888-425A-9B43302A30A3}"/>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pSp>
        <p:nvGrpSpPr>
          <p:cNvPr id="4" name="Group 3">
            <a:extLst>
              <a:ext uri="{FF2B5EF4-FFF2-40B4-BE49-F238E27FC236}">
                <a16:creationId xmlns:a16="http://schemas.microsoft.com/office/drawing/2014/main" id="{BC50E9E9-00C5-410C-DD57-C0621BA8E734}"/>
              </a:ext>
            </a:extLst>
          </p:cNvPr>
          <p:cNvGrpSpPr/>
          <p:nvPr/>
        </p:nvGrpSpPr>
        <p:grpSpPr>
          <a:xfrm>
            <a:off x="562018" y="1400306"/>
            <a:ext cx="10936221" cy="5297607"/>
            <a:chOff x="562018" y="1687062"/>
            <a:chExt cx="10936221" cy="5297607"/>
          </a:xfrm>
        </p:grpSpPr>
        <p:sp>
          <p:nvSpPr>
            <p:cNvPr id="18" name="Flowchart: Alternate Process 97">
              <a:extLst>
                <a:ext uri="{FF2B5EF4-FFF2-40B4-BE49-F238E27FC236}">
                  <a16:creationId xmlns:a16="http://schemas.microsoft.com/office/drawing/2014/main" id="{7B5AE8A5-6C8B-8300-2701-E4614CB6FF2C}"/>
                </a:ext>
              </a:extLst>
            </p:cNvPr>
            <p:cNvSpPr/>
            <p:nvPr/>
          </p:nvSpPr>
          <p:spPr>
            <a:xfrm>
              <a:off x="562018" y="1692031"/>
              <a:ext cx="5356561" cy="5292638"/>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Alternate Process 97">
              <a:extLst>
                <a:ext uri="{FF2B5EF4-FFF2-40B4-BE49-F238E27FC236}">
                  <a16:creationId xmlns:a16="http://schemas.microsoft.com/office/drawing/2014/main" id="{56789E20-37CB-9827-D79A-34AEEDAC6691}"/>
                </a:ext>
              </a:extLst>
            </p:cNvPr>
            <p:cNvSpPr/>
            <p:nvPr/>
          </p:nvSpPr>
          <p:spPr>
            <a:xfrm>
              <a:off x="6141678" y="1687062"/>
              <a:ext cx="5356561" cy="5292637"/>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555D094-642E-C2BC-E48B-495800B8589A}"/>
                </a:ext>
              </a:extLst>
            </p:cNvPr>
            <p:cNvSpPr txBox="1"/>
            <p:nvPr/>
          </p:nvSpPr>
          <p:spPr>
            <a:xfrm>
              <a:off x="756920" y="1814023"/>
              <a:ext cx="4984784" cy="5170646"/>
            </a:xfrm>
            <a:prstGeom prst="rect">
              <a:avLst/>
            </a:prstGeom>
            <a:noFill/>
          </p:spPr>
          <p:txBody>
            <a:bodyPr wrap="square" rtlCol="0">
              <a:spAutoFit/>
            </a:bodyPr>
            <a:lstStyle/>
            <a:p>
              <a:pPr marL="342900" indent="-342900">
                <a:buAutoNum type="arabicPeriod"/>
              </a:pPr>
              <a:r>
                <a:rPr lang="en-US" sz="1500" dirty="0"/>
                <a:t>Lighting conditions</a:t>
              </a:r>
            </a:p>
            <a:p>
              <a:pPr marL="342900" indent="-342900">
                <a:buAutoNum type="arabicPeriod"/>
              </a:pPr>
              <a:r>
                <a:rPr lang="en-US" sz="1500" dirty="0"/>
                <a:t>Network connectivity</a:t>
              </a:r>
            </a:p>
            <a:p>
              <a:pPr marL="342900" indent="-342900">
                <a:buAutoNum type="arabicPeriod"/>
              </a:pPr>
              <a:r>
                <a:rPr lang="en-US" sz="1500" dirty="0"/>
                <a:t>Noise</a:t>
              </a:r>
            </a:p>
            <a:p>
              <a:pPr marL="342900" indent="-342900">
                <a:buAutoNum type="arabicPeriod"/>
              </a:pPr>
              <a:r>
                <a:rPr lang="en-US" sz="1500" dirty="0"/>
                <a:t>Operating temperature</a:t>
              </a:r>
            </a:p>
            <a:p>
              <a:pPr marL="342900" indent="-342900">
                <a:buAutoNum type="arabicPeriod"/>
              </a:pPr>
              <a:r>
                <a:rPr lang="en-US" sz="1500" dirty="0"/>
                <a:t>Operating humidity</a:t>
              </a:r>
            </a:p>
            <a:p>
              <a:pPr marL="342900" indent="-342900">
                <a:buAutoNum type="arabicPeriod"/>
              </a:pPr>
              <a:r>
                <a:rPr lang="en-US" sz="1500" dirty="0"/>
                <a:t>Drop-safe</a:t>
              </a:r>
            </a:p>
            <a:p>
              <a:pPr marL="342900" indent="-342900">
                <a:buAutoNum type="arabicPeriod"/>
              </a:pPr>
              <a:r>
                <a:rPr lang="en-US" sz="1500" dirty="0"/>
                <a:t>Water-/ dust-proof</a:t>
              </a:r>
            </a:p>
            <a:p>
              <a:pPr marL="342900" indent="-342900">
                <a:buAutoNum type="arabicPeriod"/>
              </a:pPr>
              <a:r>
                <a:rPr lang="en-US" sz="1500" dirty="0"/>
                <a:t>Compliance with health/ safety standards</a:t>
              </a:r>
            </a:p>
            <a:p>
              <a:pPr marL="342900" indent="-342900">
                <a:buAutoNum type="arabicPeriod"/>
              </a:pPr>
              <a:r>
                <a:rPr lang="en-US" sz="1500" dirty="0"/>
                <a:t>Hand usage</a:t>
              </a:r>
            </a:p>
            <a:p>
              <a:pPr marL="342900" indent="-342900">
                <a:buAutoNum type="arabicPeriod"/>
              </a:pPr>
              <a:r>
                <a:rPr lang="en-US" sz="1500" dirty="0"/>
                <a:t>User interactions</a:t>
              </a:r>
            </a:p>
            <a:p>
              <a:endParaRPr lang="en-US" sz="1500" dirty="0"/>
            </a:p>
            <a:p>
              <a:r>
                <a:rPr lang="en-US" sz="1500" dirty="0"/>
                <a:t>E.g., An AR solution deployed in damp, dimly lit, underground mines with no internet connection (criteria #1, 2, 6, 7, 8) for rescue navigation.</a:t>
              </a:r>
            </a:p>
            <a:p>
              <a:endParaRPr lang="en-US" sz="1500" dirty="0"/>
            </a:p>
            <a:p>
              <a:r>
                <a:rPr lang="en-US" sz="1500" dirty="0"/>
                <a:t>E.g., When an AR solution assists a surgeon during a surgery, best that the surgeon can control the AR solution hand-free (criteria #9) &gt; Only AR headsets offer hand-free usage.</a:t>
              </a:r>
            </a:p>
            <a:p>
              <a:endParaRPr lang="en-US" sz="1500" dirty="0"/>
            </a:p>
            <a:p>
              <a:r>
                <a:rPr lang="en-US" sz="1500" dirty="0"/>
                <a:t>E.g., Most AR headsets have built-in functionalities for remote support (criteria #10) including making video calls and streaming live camera feed.</a:t>
              </a:r>
            </a:p>
          </p:txBody>
        </p:sp>
      </p:grpSp>
      <p:sp>
        <p:nvSpPr>
          <p:cNvPr id="2" name="TextBox 1">
            <a:extLst>
              <a:ext uri="{FF2B5EF4-FFF2-40B4-BE49-F238E27FC236}">
                <a16:creationId xmlns:a16="http://schemas.microsoft.com/office/drawing/2014/main" id="{F2687B4C-5402-DC8F-29B6-C7BE65312FE7}"/>
              </a:ext>
            </a:extLst>
          </p:cNvPr>
          <p:cNvSpPr txBox="1"/>
          <p:nvPr/>
        </p:nvSpPr>
        <p:spPr>
          <a:xfrm>
            <a:off x="232744" y="380199"/>
            <a:ext cx="807772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00FF"/>
                </a:solidFill>
                <a:effectLst/>
                <a:uLnTx/>
                <a:uFillTx/>
                <a:latin typeface="Calibri" panose="020F0502020204030204"/>
                <a:ea typeface="+mn-ea"/>
                <a:cs typeface="+mn-cs"/>
              </a:rPr>
              <a:t>Design: Determine AR Platform Suitability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Translate AR adoption success factors into AR platform requirements categorized into 2 groups.</a:t>
            </a:r>
          </a:p>
        </p:txBody>
      </p:sp>
      <p:sp>
        <p:nvSpPr>
          <p:cNvPr id="40" name="TextBox 39">
            <a:extLst>
              <a:ext uri="{FF2B5EF4-FFF2-40B4-BE49-F238E27FC236}">
                <a16:creationId xmlns:a16="http://schemas.microsoft.com/office/drawing/2014/main" id="{CAA8417B-CBA7-7F50-F6BA-8EF600746CB7}"/>
              </a:ext>
            </a:extLst>
          </p:cNvPr>
          <p:cNvSpPr txBox="1"/>
          <p:nvPr/>
        </p:nvSpPr>
        <p:spPr>
          <a:xfrm>
            <a:off x="6450296" y="1527267"/>
            <a:ext cx="4984784" cy="3785652"/>
          </a:xfrm>
          <a:prstGeom prst="rect">
            <a:avLst/>
          </a:prstGeom>
          <a:noFill/>
        </p:spPr>
        <p:txBody>
          <a:bodyPr wrap="square" rtlCol="0">
            <a:spAutoFit/>
          </a:bodyPr>
          <a:lstStyle/>
          <a:p>
            <a:pPr marL="342900" indent="-342900">
              <a:buAutoNum type="arabicPeriod"/>
            </a:pPr>
            <a:r>
              <a:rPr lang="en-US" sz="1500" dirty="0"/>
              <a:t>Battery life</a:t>
            </a:r>
          </a:p>
          <a:p>
            <a:pPr marL="342900" indent="-342900">
              <a:buAutoNum type="arabicPeriod"/>
            </a:pPr>
            <a:r>
              <a:rPr lang="en-US" sz="1500" dirty="0"/>
              <a:t>Device weight</a:t>
            </a:r>
          </a:p>
          <a:p>
            <a:pPr marL="342900" indent="-342900">
              <a:buAutoNum type="arabicPeriod"/>
            </a:pPr>
            <a:r>
              <a:rPr lang="en-US" sz="1500" dirty="0"/>
              <a:t>Connectivity</a:t>
            </a:r>
          </a:p>
          <a:p>
            <a:pPr marL="342900" indent="-342900">
              <a:buAutoNum type="arabicPeriod"/>
            </a:pPr>
            <a:r>
              <a:rPr lang="en-US" sz="1500" dirty="0"/>
              <a:t>Camera resolution</a:t>
            </a:r>
          </a:p>
          <a:p>
            <a:pPr marL="342900" indent="-342900">
              <a:buAutoNum type="arabicPeriod"/>
            </a:pPr>
            <a:r>
              <a:rPr lang="en-US" sz="1500" dirty="0"/>
              <a:t>Display resolution</a:t>
            </a:r>
          </a:p>
          <a:p>
            <a:pPr marL="342900" indent="-342900">
              <a:buAutoNum type="arabicPeriod"/>
            </a:pPr>
            <a:r>
              <a:rPr lang="en-US" sz="1500" dirty="0"/>
              <a:t>Field-of-view</a:t>
            </a:r>
          </a:p>
          <a:p>
            <a:pPr marL="342900" indent="-342900">
              <a:buAutoNum type="arabicPeriod"/>
            </a:pPr>
            <a:r>
              <a:rPr lang="en-US" sz="1500" dirty="0"/>
              <a:t>Refresh rate</a:t>
            </a:r>
          </a:p>
          <a:p>
            <a:pPr marL="342900" indent="-342900">
              <a:buAutoNum type="arabicPeriod"/>
            </a:pPr>
            <a:r>
              <a:rPr lang="en-US" sz="1500" b="1" i="1" dirty="0">
                <a:solidFill>
                  <a:srgbClr val="A100FF"/>
                </a:solidFill>
              </a:rPr>
              <a:t>Storage capacity</a:t>
            </a:r>
          </a:p>
          <a:p>
            <a:pPr marL="342900" indent="-342900">
              <a:buAutoNum type="arabicPeriod"/>
            </a:pPr>
            <a:r>
              <a:rPr lang="en-US" sz="1500" b="1" i="1" dirty="0">
                <a:solidFill>
                  <a:srgbClr val="A100FF"/>
                </a:solidFill>
              </a:rPr>
              <a:t>Computation capability</a:t>
            </a:r>
          </a:p>
          <a:p>
            <a:pPr marL="342900" indent="-342900">
              <a:buAutoNum type="arabicPeriod"/>
            </a:pPr>
            <a:r>
              <a:rPr lang="en-US" sz="1500" b="1" i="1" dirty="0">
                <a:solidFill>
                  <a:srgbClr val="A100FF"/>
                </a:solidFill>
              </a:rPr>
              <a:t>Remote rendering</a:t>
            </a:r>
          </a:p>
          <a:p>
            <a:pPr marL="342900" indent="-342900">
              <a:buAutoNum type="arabicPeriod"/>
            </a:pPr>
            <a:r>
              <a:rPr lang="en-US" sz="1500" dirty="0"/>
              <a:t>Integration with 3rd party systems</a:t>
            </a:r>
          </a:p>
          <a:p>
            <a:pPr marL="342900" indent="-342900">
              <a:buAutoNum type="arabicPeriod"/>
            </a:pPr>
            <a:r>
              <a:rPr lang="en-US" sz="1500" dirty="0"/>
              <a:t>Hardware cost</a:t>
            </a:r>
          </a:p>
          <a:p>
            <a:pPr marL="342900" indent="-342900">
              <a:buAutoNum type="arabicPeriod"/>
            </a:pPr>
            <a:endParaRPr lang="en-US" sz="1500" dirty="0"/>
          </a:p>
          <a:p>
            <a:r>
              <a:rPr lang="en-US" sz="1500" dirty="0"/>
              <a:t>E.g., HoloLens has limited </a:t>
            </a:r>
            <a:r>
              <a:rPr lang="en-US" sz="1500" b="1" i="1" dirty="0">
                <a:solidFill>
                  <a:srgbClr val="A100FF"/>
                </a:solidFill>
              </a:rPr>
              <a:t>computation</a:t>
            </a:r>
            <a:r>
              <a:rPr lang="en-US" sz="1500" dirty="0"/>
              <a:t> and </a:t>
            </a:r>
            <a:r>
              <a:rPr lang="en-US" sz="1500" b="1" i="1" dirty="0">
                <a:solidFill>
                  <a:srgbClr val="A100FF"/>
                </a:solidFill>
              </a:rPr>
              <a:t>storage </a:t>
            </a:r>
            <a:r>
              <a:rPr lang="en-US" sz="1500" dirty="0"/>
              <a:t>capability (criteria #8, 9) but can rely on </a:t>
            </a:r>
            <a:r>
              <a:rPr lang="en-US" sz="1500" b="1" i="1" dirty="0">
                <a:solidFill>
                  <a:srgbClr val="A100FF"/>
                </a:solidFill>
                <a:hlinkClick r:id="rId4">
                  <a:extLst>
                    <a:ext uri="{A12FA001-AC4F-418D-AE19-62706E023703}">
                      <ahyp:hlinkClr xmlns:ahyp="http://schemas.microsoft.com/office/drawing/2018/hyperlinkcolor" val="tx"/>
                    </a:ext>
                  </a:extLst>
                </a:hlinkClick>
              </a:rPr>
              <a:t>Azure Remote Rendering</a:t>
            </a:r>
            <a:r>
              <a:rPr lang="en-US" sz="1500" dirty="0"/>
              <a:t> for rendering high-fidelity 3D models.</a:t>
            </a:r>
            <a:endParaRPr lang="en-US" sz="1500" dirty="0">
              <a:highlight>
                <a:srgbClr val="FF0000"/>
              </a:highlight>
            </a:endParaRPr>
          </a:p>
        </p:txBody>
      </p:sp>
      <p:sp>
        <p:nvSpPr>
          <p:cNvPr id="13" name="TextBox 12">
            <a:extLst>
              <a:ext uri="{FF2B5EF4-FFF2-40B4-BE49-F238E27FC236}">
                <a16:creationId xmlns:a16="http://schemas.microsoft.com/office/drawing/2014/main" id="{2489996F-6CE0-7ADB-3925-BC200356BEC5}"/>
              </a:ext>
            </a:extLst>
          </p:cNvPr>
          <p:cNvSpPr txBox="1"/>
          <p:nvPr/>
        </p:nvSpPr>
        <p:spPr>
          <a:xfrm>
            <a:off x="1041345" y="1186712"/>
            <a:ext cx="4392000" cy="432000"/>
          </a:xfrm>
          <a:prstGeom prst="rect">
            <a:avLst/>
          </a:prstGeom>
          <a:solidFill>
            <a:schemeClr val="bg1"/>
          </a:solidFill>
        </p:spPr>
        <p:txBody>
          <a:bodyPr wrap="square" rtlCol="0">
            <a:spAutoFit/>
          </a:bodyPr>
          <a:lstStyle/>
          <a:p>
            <a:pPr algn="ctr"/>
            <a:r>
              <a:rPr lang="en-US" sz="2000" b="1" dirty="0">
                <a:solidFill>
                  <a:srgbClr val="A100FF"/>
                </a:solidFill>
              </a:rPr>
              <a:t>Usage Condition-Specific Requirements </a:t>
            </a:r>
          </a:p>
        </p:txBody>
      </p:sp>
      <p:sp>
        <p:nvSpPr>
          <p:cNvPr id="25" name="TextBox 24">
            <a:extLst>
              <a:ext uri="{FF2B5EF4-FFF2-40B4-BE49-F238E27FC236}">
                <a16:creationId xmlns:a16="http://schemas.microsoft.com/office/drawing/2014/main" id="{906E7C3F-C5AC-8BC2-3B64-2FA236EFE203}"/>
              </a:ext>
            </a:extLst>
          </p:cNvPr>
          <p:cNvSpPr txBox="1"/>
          <p:nvPr/>
        </p:nvSpPr>
        <p:spPr>
          <a:xfrm>
            <a:off x="7415958" y="1179913"/>
            <a:ext cx="2808000" cy="400110"/>
          </a:xfrm>
          <a:prstGeom prst="rect">
            <a:avLst/>
          </a:prstGeom>
          <a:solidFill>
            <a:schemeClr val="bg1"/>
          </a:solidFill>
        </p:spPr>
        <p:txBody>
          <a:bodyPr wrap="square" rtlCol="0">
            <a:spAutoFit/>
          </a:bodyPr>
          <a:lstStyle/>
          <a:p>
            <a:pPr algn="ctr"/>
            <a:r>
              <a:rPr lang="en-US" sz="2000" b="1" dirty="0">
                <a:solidFill>
                  <a:srgbClr val="A100FF"/>
                </a:solidFill>
              </a:rPr>
              <a:t>Hardware Requirements</a:t>
            </a:r>
          </a:p>
        </p:txBody>
      </p:sp>
    </p:spTree>
    <p:extLst>
      <p:ext uri="{BB962C8B-B14F-4D97-AF65-F5344CB8AC3E}">
        <p14:creationId xmlns:p14="http://schemas.microsoft.com/office/powerpoint/2010/main" val="11288319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32" name="Group 31">
            <a:extLst>
              <a:ext uri="{FF2B5EF4-FFF2-40B4-BE49-F238E27FC236}">
                <a16:creationId xmlns:a16="http://schemas.microsoft.com/office/drawing/2014/main" id="{38562ABC-12BC-0386-DD2F-26152ABF4C27}"/>
              </a:ext>
            </a:extLst>
          </p:cNvPr>
          <p:cNvGrpSpPr/>
          <p:nvPr/>
        </p:nvGrpSpPr>
        <p:grpSpPr>
          <a:xfrm>
            <a:off x="8720918" y="292414"/>
            <a:ext cx="3395091" cy="699633"/>
            <a:chOff x="8714035" y="403485"/>
            <a:chExt cx="3395091" cy="699633"/>
          </a:xfrm>
        </p:grpSpPr>
        <p:sp>
          <p:nvSpPr>
            <p:cNvPr id="33" name="Rectangle 32">
              <a:extLst>
                <a:ext uri="{FF2B5EF4-FFF2-40B4-BE49-F238E27FC236}">
                  <a16:creationId xmlns:a16="http://schemas.microsoft.com/office/drawing/2014/main" id="{430169C1-4EFE-0FFE-CA81-47703CAC2B4D}"/>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253BA6D7-B264-F510-CEA8-B9B60296042E}"/>
                </a:ext>
              </a:extLst>
            </p:cNvPr>
            <p:cNvGrpSpPr/>
            <p:nvPr/>
          </p:nvGrpSpPr>
          <p:grpSpPr>
            <a:xfrm>
              <a:off x="8771860" y="731651"/>
              <a:ext cx="3180903" cy="320300"/>
              <a:chOff x="8771860" y="821796"/>
              <a:chExt cx="3180903" cy="320300"/>
            </a:xfrm>
          </p:grpSpPr>
          <p:sp>
            <p:nvSpPr>
              <p:cNvPr id="36" name="Rectangle 35">
                <a:extLst>
                  <a:ext uri="{FF2B5EF4-FFF2-40B4-BE49-F238E27FC236}">
                    <a16:creationId xmlns:a16="http://schemas.microsoft.com/office/drawing/2014/main" id="{1D21C99C-91AF-7F1B-48A3-248B4976DF56}"/>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7" name="Rectangle 36">
                <a:extLst>
                  <a:ext uri="{FF2B5EF4-FFF2-40B4-BE49-F238E27FC236}">
                    <a16:creationId xmlns:a16="http://schemas.microsoft.com/office/drawing/2014/main" id="{A11DD649-D71B-227E-FC5E-76A997C76E35}"/>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8" name="Rectangle 37">
                <a:extLst>
                  <a:ext uri="{FF2B5EF4-FFF2-40B4-BE49-F238E27FC236}">
                    <a16:creationId xmlns:a16="http://schemas.microsoft.com/office/drawing/2014/main" id="{5030BC6C-9268-C72D-1F30-FC70C9AACB4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5" name="TextBox 34">
              <a:extLst>
                <a:ext uri="{FF2B5EF4-FFF2-40B4-BE49-F238E27FC236}">
                  <a16:creationId xmlns:a16="http://schemas.microsoft.com/office/drawing/2014/main" id="{5566D9F7-35DD-8888-425A-9B43302A30A3}"/>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pSp>
        <p:nvGrpSpPr>
          <p:cNvPr id="4" name="Group 3">
            <a:extLst>
              <a:ext uri="{FF2B5EF4-FFF2-40B4-BE49-F238E27FC236}">
                <a16:creationId xmlns:a16="http://schemas.microsoft.com/office/drawing/2014/main" id="{BC50E9E9-00C5-410C-DD57-C0621BA8E734}"/>
              </a:ext>
            </a:extLst>
          </p:cNvPr>
          <p:cNvGrpSpPr/>
          <p:nvPr/>
        </p:nvGrpSpPr>
        <p:grpSpPr>
          <a:xfrm>
            <a:off x="562018" y="1400306"/>
            <a:ext cx="10936221" cy="5297607"/>
            <a:chOff x="562018" y="1687062"/>
            <a:chExt cx="10936221" cy="5297607"/>
          </a:xfrm>
        </p:grpSpPr>
        <p:sp>
          <p:nvSpPr>
            <p:cNvPr id="18" name="Flowchart: Alternate Process 97">
              <a:extLst>
                <a:ext uri="{FF2B5EF4-FFF2-40B4-BE49-F238E27FC236}">
                  <a16:creationId xmlns:a16="http://schemas.microsoft.com/office/drawing/2014/main" id="{7B5AE8A5-6C8B-8300-2701-E4614CB6FF2C}"/>
                </a:ext>
              </a:extLst>
            </p:cNvPr>
            <p:cNvSpPr/>
            <p:nvPr/>
          </p:nvSpPr>
          <p:spPr>
            <a:xfrm>
              <a:off x="562018" y="1692031"/>
              <a:ext cx="5356561" cy="5292638"/>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Alternate Process 97">
              <a:extLst>
                <a:ext uri="{FF2B5EF4-FFF2-40B4-BE49-F238E27FC236}">
                  <a16:creationId xmlns:a16="http://schemas.microsoft.com/office/drawing/2014/main" id="{56789E20-37CB-9827-D79A-34AEEDAC6691}"/>
                </a:ext>
              </a:extLst>
            </p:cNvPr>
            <p:cNvSpPr/>
            <p:nvPr/>
          </p:nvSpPr>
          <p:spPr>
            <a:xfrm>
              <a:off x="6141678" y="1687062"/>
              <a:ext cx="5356561" cy="5292637"/>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555D094-642E-C2BC-E48B-495800B8589A}"/>
                </a:ext>
              </a:extLst>
            </p:cNvPr>
            <p:cNvSpPr txBox="1"/>
            <p:nvPr/>
          </p:nvSpPr>
          <p:spPr>
            <a:xfrm>
              <a:off x="756920" y="1814023"/>
              <a:ext cx="4984784" cy="5170646"/>
            </a:xfrm>
            <a:prstGeom prst="rect">
              <a:avLst/>
            </a:prstGeom>
            <a:noFill/>
          </p:spPr>
          <p:txBody>
            <a:bodyPr wrap="square" rtlCol="0">
              <a:spAutoFit/>
            </a:bodyPr>
            <a:lstStyle/>
            <a:p>
              <a:pPr marL="342900" indent="-342900">
                <a:buAutoNum type="arabicPeriod"/>
              </a:pPr>
              <a:r>
                <a:rPr lang="en-US" sz="1500" dirty="0"/>
                <a:t>Lighting conditions</a:t>
              </a:r>
            </a:p>
            <a:p>
              <a:pPr marL="342900" indent="-342900">
                <a:buAutoNum type="arabicPeriod"/>
              </a:pPr>
              <a:r>
                <a:rPr lang="en-US" sz="1500" dirty="0"/>
                <a:t>Network connectivity</a:t>
              </a:r>
            </a:p>
            <a:p>
              <a:pPr marL="342900" indent="-342900">
                <a:buAutoNum type="arabicPeriod"/>
              </a:pPr>
              <a:r>
                <a:rPr lang="en-US" sz="1500" dirty="0"/>
                <a:t>Noise</a:t>
              </a:r>
            </a:p>
            <a:p>
              <a:pPr marL="342900" indent="-342900">
                <a:buAutoNum type="arabicPeriod"/>
              </a:pPr>
              <a:r>
                <a:rPr lang="en-US" sz="1500" dirty="0"/>
                <a:t>Operating temperature</a:t>
              </a:r>
            </a:p>
            <a:p>
              <a:pPr marL="342900" indent="-342900">
                <a:buAutoNum type="arabicPeriod"/>
              </a:pPr>
              <a:r>
                <a:rPr lang="en-US" sz="1500" dirty="0"/>
                <a:t>Operating humidity</a:t>
              </a:r>
            </a:p>
            <a:p>
              <a:pPr marL="342900" indent="-342900">
                <a:buAutoNum type="arabicPeriod"/>
              </a:pPr>
              <a:r>
                <a:rPr lang="en-US" sz="1500" dirty="0"/>
                <a:t>Drop-safe</a:t>
              </a:r>
            </a:p>
            <a:p>
              <a:pPr marL="342900" indent="-342900">
                <a:buAutoNum type="arabicPeriod"/>
              </a:pPr>
              <a:r>
                <a:rPr lang="en-US" sz="1500" dirty="0"/>
                <a:t>Water-/ dust-proof</a:t>
              </a:r>
            </a:p>
            <a:p>
              <a:pPr marL="342900" indent="-342900">
                <a:buAutoNum type="arabicPeriod"/>
              </a:pPr>
              <a:r>
                <a:rPr lang="en-US" sz="1500" dirty="0"/>
                <a:t>Compliance with health/ safety standards</a:t>
              </a:r>
            </a:p>
            <a:p>
              <a:pPr marL="342900" indent="-342900">
                <a:buAutoNum type="arabicPeriod"/>
              </a:pPr>
              <a:r>
                <a:rPr lang="en-US" sz="1500" dirty="0"/>
                <a:t>Hand usage</a:t>
              </a:r>
            </a:p>
            <a:p>
              <a:pPr marL="342900" indent="-342900">
                <a:buAutoNum type="arabicPeriod"/>
              </a:pPr>
              <a:r>
                <a:rPr lang="en-US" sz="1500" dirty="0"/>
                <a:t>User interactions</a:t>
              </a:r>
            </a:p>
            <a:p>
              <a:endParaRPr lang="en-US" sz="1500" dirty="0"/>
            </a:p>
            <a:p>
              <a:r>
                <a:rPr lang="en-US" sz="1500" dirty="0"/>
                <a:t>E.g., An AR solution deployed in damp, dimly lit, underground mines with no internet connection (criteria #1, 2, 6, 7, 8) for rescue navigation.</a:t>
              </a:r>
            </a:p>
            <a:p>
              <a:endParaRPr lang="en-US" sz="1500" dirty="0"/>
            </a:p>
            <a:p>
              <a:r>
                <a:rPr lang="en-US" sz="1500" dirty="0"/>
                <a:t>E.g., When an AR solution assists a surgeon during a surgery, best that the surgeon can control the AR solution hand-free (criteria #9) &gt; Only AR headsets offer hand-free usage.</a:t>
              </a:r>
            </a:p>
            <a:p>
              <a:endParaRPr lang="en-US" sz="1500" dirty="0"/>
            </a:p>
            <a:p>
              <a:r>
                <a:rPr lang="en-US" sz="1500" dirty="0"/>
                <a:t>E.g., Most AR headsets have built-in functionalities for remote support (criteria #10) including making video calls and streaming live camera feed.</a:t>
              </a:r>
            </a:p>
          </p:txBody>
        </p:sp>
      </p:grpSp>
      <p:sp>
        <p:nvSpPr>
          <p:cNvPr id="2" name="TextBox 1">
            <a:extLst>
              <a:ext uri="{FF2B5EF4-FFF2-40B4-BE49-F238E27FC236}">
                <a16:creationId xmlns:a16="http://schemas.microsoft.com/office/drawing/2014/main" id="{F2687B4C-5402-DC8F-29B6-C7BE65312FE7}"/>
              </a:ext>
            </a:extLst>
          </p:cNvPr>
          <p:cNvSpPr txBox="1"/>
          <p:nvPr/>
        </p:nvSpPr>
        <p:spPr>
          <a:xfrm>
            <a:off x="232744" y="380199"/>
            <a:ext cx="834042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00FF"/>
                </a:solidFill>
                <a:effectLst/>
                <a:uLnTx/>
                <a:uFillTx/>
                <a:latin typeface="Calibri" panose="020F0502020204030204"/>
                <a:ea typeface="+mn-ea"/>
                <a:cs typeface="+mn-cs"/>
              </a:rPr>
              <a:t>Design: Determine AR Platform Suitability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Translate AR adoption success factors into AR platform requirements categorized into 2 groups.</a:t>
            </a:r>
          </a:p>
        </p:txBody>
      </p:sp>
      <p:sp>
        <p:nvSpPr>
          <p:cNvPr id="40" name="TextBox 39">
            <a:extLst>
              <a:ext uri="{FF2B5EF4-FFF2-40B4-BE49-F238E27FC236}">
                <a16:creationId xmlns:a16="http://schemas.microsoft.com/office/drawing/2014/main" id="{CAA8417B-CBA7-7F50-F6BA-8EF600746CB7}"/>
              </a:ext>
            </a:extLst>
          </p:cNvPr>
          <p:cNvSpPr txBox="1"/>
          <p:nvPr/>
        </p:nvSpPr>
        <p:spPr>
          <a:xfrm>
            <a:off x="6450296" y="1527267"/>
            <a:ext cx="4984784" cy="4524315"/>
          </a:xfrm>
          <a:prstGeom prst="rect">
            <a:avLst/>
          </a:prstGeom>
          <a:noFill/>
        </p:spPr>
        <p:txBody>
          <a:bodyPr wrap="square" rtlCol="0">
            <a:spAutoFit/>
          </a:bodyPr>
          <a:lstStyle/>
          <a:p>
            <a:pPr marL="342900" indent="-342900">
              <a:buAutoNum type="arabicPeriod"/>
            </a:pPr>
            <a:r>
              <a:rPr lang="en-US" sz="1500" dirty="0"/>
              <a:t>Battery life</a:t>
            </a:r>
          </a:p>
          <a:p>
            <a:pPr marL="342900" indent="-342900">
              <a:buAutoNum type="arabicPeriod"/>
            </a:pPr>
            <a:r>
              <a:rPr lang="en-US" sz="1500" b="1" i="1" dirty="0">
                <a:solidFill>
                  <a:srgbClr val="A100FF"/>
                </a:solidFill>
              </a:rPr>
              <a:t>Device weight</a:t>
            </a:r>
          </a:p>
          <a:p>
            <a:pPr marL="342900" indent="-342900">
              <a:buAutoNum type="arabicPeriod"/>
            </a:pPr>
            <a:r>
              <a:rPr lang="en-US" sz="1500" dirty="0"/>
              <a:t>Connectivity</a:t>
            </a:r>
          </a:p>
          <a:p>
            <a:pPr marL="342900" indent="-342900">
              <a:buAutoNum type="arabicPeriod"/>
            </a:pPr>
            <a:r>
              <a:rPr lang="en-US" sz="1500" dirty="0"/>
              <a:t>Camera resolution</a:t>
            </a:r>
          </a:p>
          <a:p>
            <a:pPr marL="342900" indent="-342900">
              <a:buAutoNum type="arabicPeriod"/>
            </a:pPr>
            <a:r>
              <a:rPr lang="en-US" sz="1500" dirty="0"/>
              <a:t>Display resolution</a:t>
            </a:r>
          </a:p>
          <a:p>
            <a:pPr marL="342900" indent="-342900">
              <a:buAutoNum type="arabicPeriod"/>
            </a:pPr>
            <a:r>
              <a:rPr lang="en-US" sz="1500" dirty="0"/>
              <a:t>Field-of-view</a:t>
            </a:r>
          </a:p>
          <a:p>
            <a:pPr marL="342900" indent="-342900">
              <a:buAutoNum type="arabicPeriod"/>
            </a:pPr>
            <a:r>
              <a:rPr lang="en-US" sz="1500" dirty="0"/>
              <a:t>Refresh rate</a:t>
            </a:r>
          </a:p>
          <a:p>
            <a:pPr marL="342900" indent="-342900">
              <a:buAutoNum type="arabicPeriod"/>
            </a:pPr>
            <a:r>
              <a:rPr lang="en-US" sz="1500" dirty="0"/>
              <a:t>Storage capacity</a:t>
            </a:r>
          </a:p>
          <a:p>
            <a:pPr marL="342900" indent="-342900">
              <a:buAutoNum type="arabicPeriod"/>
            </a:pPr>
            <a:r>
              <a:rPr lang="en-US" sz="1500" dirty="0"/>
              <a:t>Computation capability</a:t>
            </a:r>
          </a:p>
          <a:p>
            <a:pPr marL="342900" indent="-342900">
              <a:buAutoNum type="arabicPeriod"/>
            </a:pPr>
            <a:r>
              <a:rPr lang="en-US" sz="1500" dirty="0"/>
              <a:t>Remote rendering</a:t>
            </a:r>
          </a:p>
          <a:p>
            <a:pPr marL="342900" indent="-342900">
              <a:buAutoNum type="arabicPeriod"/>
            </a:pPr>
            <a:r>
              <a:rPr lang="en-US" sz="1500" dirty="0"/>
              <a:t>Integration with 3rd party systems</a:t>
            </a:r>
          </a:p>
          <a:p>
            <a:pPr marL="342900" indent="-342900">
              <a:buAutoNum type="arabicPeriod"/>
            </a:pPr>
            <a:r>
              <a:rPr lang="en-US" sz="1500" dirty="0"/>
              <a:t>Hardware cost</a:t>
            </a:r>
          </a:p>
          <a:p>
            <a:pPr marL="342900" indent="-342900">
              <a:buAutoNum type="arabicPeriod"/>
            </a:pPr>
            <a:endParaRPr lang="en-US" sz="1500" dirty="0"/>
          </a:p>
          <a:p>
            <a:r>
              <a:rPr lang="en-US" sz="1500" dirty="0"/>
              <a:t>E.g., HoloLens has limited computation and storage capability (criteria #8, 9) but can rely on </a:t>
            </a:r>
            <a:r>
              <a:rPr lang="en-US" sz="1500" dirty="0">
                <a:hlinkClick r:id="rId4">
                  <a:extLst>
                    <a:ext uri="{A12FA001-AC4F-418D-AE19-62706E023703}">
                      <ahyp:hlinkClr xmlns:ahyp="http://schemas.microsoft.com/office/drawing/2018/hyperlinkcolor" val="tx"/>
                    </a:ext>
                  </a:extLst>
                </a:hlinkClick>
              </a:rPr>
              <a:t>Azure Remote Rendering</a:t>
            </a:r>
            <a:r>
              <a:rPr lang="en-US" sz="1500" dirty="0"/>
              <a:t> for rendering high-fidelity 3D models.</a:t>
            </a:r>
            <a:endParaRPr lang="en-US" sz="1500" dirty="0">
              <a:highlight>
                <a:srgbClr val="FF0000"/>
              </a:highlight>
            </a:endParaRPr>
          </a:p>
          <a:p>
            <a:endParaRPr lang="en-US" sz="1500" dirty="0"/>
          </a:p>
          <a:p>
            <a:r>
              <a:rPr lang="en-US" sz="1500" dirty="0"/>
              <a:t>E.g., Google Glass 2 is one of the </a:t>
            </a:r>
            <a:r>
              <a:rPr lang="en-US" sz="1500" b="1" i="1" dirty="0">
                <a:solidFill>
                  <a:srgbClr val="A100FF"/>
                </a:solidFill>
              </a:rPr>
              <a:t>lightest</a:t>
            </a:r>
            <a:r>
              <a:rPr lang="en-US" sz="1500" dirty="0"/>
              <a:t> AR headsets (criteria #2), causing less head fatigue during usage. </a:t>
            </a:r>
          </a:p>
        </p:txBody>
      </p:sp>
      <p:sp>
        <p:nvSpPr>
          <p:cNvPr id="13" name="TextBox 12">
            <a:extLst>
              <a:ext uri="{FF2B5EF4-FFF2-40B4-BE49-F238E27FC236}">
                <a16:creationId xmlns:a16="http://schemas.microsoft.com/office/drawing/2014/main" id="{CDD33F5A-5D96-09AB-018D-64F0C1D86151}"/>
              </a:ext>
            </a:extLst>
          </p:cNvPr>
          <p:cNvSpPr txBox="1"/>
          <p:nvPr/>
        </p:nvSpPr>
        <p:spPr>
          <a:xfrm>
            <a:off x="1041345" y="1186712"/>
            <a:ext cx="4392000" cy="432000"/>
          </a:xfrm>
          <a:prstGeom prst="rect">
            <a:avLst/>
          </a:prstGeom>
          <a:solidFill>
            <a:schemeClr val="bg1"/>
          </a:solidFill>
        </p:spPr>
        <p:txBody>
          <a:bodyPr wrap="square" rtlCol="0">
            <a:spAutoFit/>
          </a:bodyPr>
          <a:lstStyle/>
          <a:p>
            <a:pPr algn="ctr"/>
            <a:r>
              <a:rPr lang="en-US" sz="2000" b="1" dirty="0">
                <a:solidFill>
                  <a:srgbClr val="A100FF"/>
                </a:solidFill>
              </a:rPr>
              <a:t>Usage Condition-Specific Requirements </a:t>
            </a:r>
          </a:p>
        </p:txBody>
      </p:sp>
      <p:sp>
        <p:nvSpPr>
          <p:cNvPr id="25" name="TextBox 24">
            <a:extLst>
              <a:ext uri="{FF2B5EF4-FFF2-40B4-BE49-F238E27FC236}">
                <a16:creationId xmlns:a16="http://schemas.microsoft.com/office/drawing/2014/main" id="{B93017BF-0490-1CB8-E233-BF5DA4195792}"/>
              </a:ext>
            </a:extLst>
          </p:cNvPr>
          <p:cNvSpPr txBox="1"/>
          <p:nvPr/>
        </p:nvSpPr>
        <p:spPr>
          <a:xfrm>
            <a:off x="7415958" y="1179913"/>
            <a:ext cx="2808000" cy="400110"/>
          </a:xfrm>
          <a:prstGeom prst="rect">
            <a:avLst/>
          </a:prstGeom>
          <a:solidFill>
            <a:schemeClr val="bg1"/>
          </a:solidFill>
        </p:spPr>
        <p:txBody>
          <a:bodyPr wrap="square" rtlCol="0">
            <a:spAutoFit/>
          </a:bodyPr>
          <a:lstStyle/>
          <a:p>
            <a:pPr algn="ctr"/>
            <a:r>
              <a:rPr lang="en-US" sz="2000" b="1" dirty="0">
                <a:solidFill>
                  <a:srgbClr val="A100FF"/>
                </a:solidFill>
              </a:rPr>
              <a:t>Hardware Requirements</a:t>
            </a:r>
          </a:p>
        </p:txBody>
      </p:sp>
    </p:spTree>
    <p:extLst>
      <p:ext uri="{BB962C8B-B14F-4D97-AF65-F5344CB8AC3E}">
        <p14:creationId xmlns:p14="http://schemas.microsoft.com/office/powerpoint/2010/main" val="1275683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pSp>
        <p:nvGrpSpPr>
          <p:cNvPr id="32" name="Group 31">
            <a:extLst>
              <a:ext uri="{FF2B5EF4-FFF2-40B4-BE49-F238E27FC236}">
                <a16:creationId xmlns:a16="http://schemas.microsoft.com/office/drawing/2014/main" id="{38562ABC-12BC-0386-DD2F-26152ABF4C27}"/>
              </a:ext>
            </a:extLst>
          </p:cNvPr>
          <p:cNvGrpSpPr/>
          <p:nvPr/>
        </p:nvGrpSpPr>
        <p:grpSpPr>
          <a:xfrm>
            <a:off x="8720918" y="292414"/>
            <a:ext cx="3395091" cy="699633"/>
            <a:chOff x="8714035" y="403485"/>
            <a:chExt cx="3395091" cy="699633"/>
          </a:xfrm>
        </p:grpSpPr>
        <p:sp>
          <p:nvSpPr>
            <p:cNvPr id="33" name="Rectangle 32">
              <a:extLst>
                <a:ext uri="{FF2B5EF4-FFF2-40B4-BE49-F238E27FC236}">
                  <a16:creationId xmlns:a16="http://schemas.microsoft.com/office/drawing/2014/main" id="{430169C1-4EFE-0FFE-CA81-47703CAC2B4D}"/>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253BA6D7-B264-F510-CEA8-B9B60296042E}"/>
                </a:ext>
              </a:extLst>
            </p:cNvPr>
            <p:cNvGrpSpPr/>
            <p:nvPr/>
          </p:nvGrpSpPr>
          <p:grpSpPr>
            <a:xfrm>
              <a:off x="8771860" y="731651"/>
              <a:ext cx="3180903" cy="320300"/>
              <a:chOff x="8771860" y="821796"/>
              <a:chExt cx="3180903" cy="320300"/>
            </a:xfrm>
          </p:grpSpPr>
          <p:sp>
            <p:nvSpPr>
              <p:cNvPr id="36" name="Rectangle 35">
                <a:extLst>
                  <a:ext uri="{FF2B5EF4-FFF2-40B4-BE49-F238E27FC236}">
                    <a16:creationId xmlns:a16="http://schemas.microsoft.com/office/drawing/2014/main" id="{1D21C99C-91AF-7F1B-48A3-248B4976DF56}"/>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7" name="Rectangle 36">
                <a:extLst>
                  <a:ext uri="{FF2B5EF4-FFF2-40B4-BE49-F238E27FC236}">
                    <a16:creationId xmlns:a16="http://schemas.microsoft.com/office/drawing/2014/main" id="{A11DD649-D71B-227E-FC5E-76A997C76E35}"/>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8" name="Rectangle 37">
                <a:extLst>
                  <a:ext uri="{FF2B5EF4-FFF2-40B4-BE49-F238E27FC236}">
                    <a16:creationId xmlns:a16="http://schemas.microsoft.com/office/drawing/2014/main" id="{5030BC6C-9268-C72D-1F30-FC70C9AACB4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5" name="TextBox 34">
              <a:extLst>
                <a:ext uri="{FF2B5EF4-FFF2-40B4-BE49-F238E27FC236}">
                  <a16:creationId xmlns:a16="http://schemas.microsoft.com/office/drawing/2014/main" id="{5566D9F7-35DD-8888-425A-9B43302A30A3}"/>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pSp>
        <p:nvGrpSpPr>
          <p:cNvPr id="4" name="Group 3">
            <a:extLst>
              <a:ext uri="{FF2B5EF4-FFF2-40B4-BE49-F238E27FC236}">
                <a16:creationId xmlns:a16="http://schemas.microsoft.com/office/drawing/2014/main" id="{BC50E9E9-00C5-410C-DD57-C0621BA8E734}"/>
              </a:ext>
            </a:extLst>
          </p:cNvPr>
          <p:cNvGrpSpPr/>
          <p:nvPr/>
        </p:nvGrpSpPr>
        <p:grpSpPr>
          <a:xfrm>
            <a:off x="562018" y="1400306"/>
            <a:ext cx="10936221" cy="5297607"/>
            <a:chOff x="562018" y="1687062"/>
            <a:chExt cx="10936221" cy="5297607"/>
          </a:xfrm>
        </p:grpSpPr>
        <p:sp>
          <p:nvSpPr>
            <p:cNvPr id="18" name="Flowchart: Alternate Process 97">
              <a:extLst>
                <a:ext uri="{FF2B5EF4-FFF2-40B4-BE49-F238E27FC236}">
                  <a16:creationId xmlns:a16="http://schemas.microsoft.com/office/drawing/2014/main" id="{7B5AE8A5-6C8B-8300-2701-E4614CB6FF2C}"/>
                </a:ext>
              </a:extLst>
            </p:cNvPr>
            <p:cNvSpPr/>
            <p:nvPr/>
          </p:nvSpPr>
          <p:spPr>
            <a:xfrm>
              <a:off x="562018" y="1692031"/>
              <a:ext cx="5356561" cy="5292638"/>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Alternate Process 97">
              <a:extLst>
                <a:ext uri="{FF2B5EF4-FFF2-40B4-BE49-F238E27FC236}">
                  <a16:creationId xmlns:a16="http://schemas.microsoft.com/office/drawing/2014/main" id="{56789E20-37CB-9827-D79A-34AEEDAC6691}"/>
                </a:ext>
              </a:extLst>
            </p:cNvPr>
            <p:cNvSpPr/>
            <p:nvPr/>
          </p:nvSpPr>
          <p:spPr>
            <a:xfrm>
              <a:off x="6141678" y="1687062"/>
              <a:ext cx="5356561" cy="5292637"/>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solidFill>
              <a:schemeClr val="bg1"/>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555D094-642E-C2BC-E48B-495800B8589A}"/>
                </a:ext>
              </a:extLst>
            </p:cNvPr>
            <p:cNvSpPr txBox="1"/>
            <p:nvPr/>
          </p:nvSpPr>
          <p:spPr>
            <a:xfrm>
              <a:off x="756920" y="1814023"/>
              <a:ext cx="4984784" cy="5170646"/>
            </a:xfrm>
            <a:prstGeom prst="rect">
              <a:avLst/>
            </a:prstGeom>
            <a:noFill/>
          </p:spPr>
          <p:txBody>
            <a:bodyPr wrap="square" rtlCol="0">
              <a:spAutoFit/>
            </a:bodyPr>
            <a:lstStyle/>
            <a:p>
              <a:pPr marL="342900" indent="-342900">
                <a:buAutoNum type="arabicPeriod"/>
              </a:pPr>
              <a:r>
                <a:rPr lang="en-US" sz="1500" dirty="0"/>
                <a:t>Lighting conditions</a:t>
              </a:r>
            </a:p>
            <a:p>
              <a:pPr marL="342900" indent="-342900">
                <a:buAutoNum type="arabicPeriod"/>
              </a:pPr>
              <a:r>
                <a:rPr lang="en-US" sz="1500" dirty="0"/>
                <a:t>Network connectivity</a:t>
              </a:r>
            </a:p>
            <a:p>
              <a:pPr marL="342900" indent="-342900">
                <a:buAutoNum type="arabicPeriod"/>
              </a:pPr>
              <a:r>
                <a:rPr lang="en-US" sz="1500" dirty="0"/>
                <a:t>Noise</a:t>
              </a:r>
            </a:p>
            <a:p>
              <a:pPr marL="342900" indent="-342900">
                <a:buAutoNum type="arabicPeriod"/>
              </a:pPr>
              <a:r>
                <a:rPr lang="en-US" sz="1500" dirty="0"/>
                <a:t>Operating temperature</a:t>
              </a:r>
            </a:p>
            <a:p>
              <a:pPr marL="342900" indent="-342900">
                <a:buAutoNum type="arabicPeriod"/>
              </a:pPr>
              <a:r>
                <a:rPr lang="en-US" sz="1500" dirty="0"/>
                <a:t>Operating humidity</a:t>
              </a:r>
            </a:p>
            <a:p>
              <a:pPr marL="342900" indent="-342900">
                <a:buAutoNum type="arabicPeriod"/>
              </a:pPr>
              <a:r>
                <a:rPr lang="en-US" sz="1500" dirty="0"/>
                <a:t>Drop-safe</a:t>
              </a:r>
            </a:p>
            <a:p>
              <a:pPr marL="342900" indent="-342900">
                <a:buAutoNum type="arabicPeriod"/>
              </a:pPr>
              <a:r>
                <a:rPr lang="en-US" sz="1500" dirty="0"/>
                <a:t>Water-/ dust-proof</a:t>
              </a:r>
            </a:p>
            <a:p>
              <a:pPr marL="342900" indent="-342900">
                <a:buAutoNum type="arabicPeriod"/>
              </a:pPr>
              <a:r>
                <a:rPr lang="en-US" sz="1500" dirty="0"/>
                <a:t>Compliance with health/ safety standards</a:t>
              </a:r>
            </a:p>
            <a:p>
              <a:pPr marL="342900" indent="-342900">
                <a:buAutoNum type="arabicPeriod"/>
              </a:pPr>
              <a:r>
                <a:rPr lang="en-US" sz="1500" dirty="0"/>
                <a:t>Hand usage</a:t>
              </a:r>
            </a:p>
            <a:p>
              <a:pPr marL="342900" indent="-342900">
                <a:buAutoNum type="arabicPeriod"/>
              </a:pPr>
              <a:r>
                <a:rPr lang="en-US" sz="1500" dirty="0"/>
                <a:t>User interactions</a:t>
              </a:r>
            </a:p>
            <a:p>
              <a:endParaRPr lang="en-US" sz="1500" dirty="0"/>
            </a:p>
            <a:p>
              <a:r>
                <a:rPr lang="en-US" sz="1500" dirty="0"/>
                <a:t>E.g., An AR solution deployed in damp, dimly lit, underground mines with no internet connection (criteria #1, 2, 6, 7, 8) for rescue navigation.</a:t>
              </a:r>
            </a:p>
            <a:p>
              <a:endParaRPr lang="en-US" sz="1500" dirty="0"/>
            </a:p>
            <a:p>
              <a:r>
                <a:rPr lang="en-US" sz="1500" dirty="0"/>
                <a:t>E.g., When an AR solution assists a surgeon during a surgery, best that the surgeon can control the AR solution hand-free (criteria #9) &gt; Only AR headsets offer hand-free usage.</a:t>
              </a:r>
            </a:p>
            <a:p>
              <a:endParaRPr lang="en-US" sz="1500" dirty="0"/>
            </a:p>
            <a:p>
              <a:r>
                <a:rPr lang="en-US" sz="1500" dirty="0"/>
                <a:t>E.g., Most AR headsets have built-in functionalities for remote support (criteria #10) including making video calls and streaming live camera feed.</a:t>
              </a:r>
            </a:p>
          </p:txBody>
        </p:sp>
      </p:grpSp>
      <p:sp>
        <p:nvSpPr>
          <p:cNvPr id="2" name="TextBox 1">
            <a:extLst>
              <a:ext uri="{FF2B5EF4-FFF2-40B4-BE49-F238E27FC236}">
                <a16:creationId xmlns:a16="http://schemas.microsoft.com/office/drawing/2014/main" id="{F2687B4C-5402-DC8F-29B6-C7BE65312FE7}"/>
              </a:ext>
            </a:extLst>
          </p:cNvPr>
          <p:cNvSpPr txBox="1"/>
          <p:nvPr/>
        </p:nvSpPr>
        <p:spPr>
          <a:xfrm>
            <a:off x="232744" y="380199"/>
            <a:ext cx="807772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00FF"/>
                </a:solidFill>
                <a:effectLst/>
                <a:uLnTx/>
                <a:uFillTx/>
                <a:latin typeface="Calibri" panose="020F0502020204030204"/>
                <a:ea typeface="+mn-ea"/>
                <a:cs typeface="+mn-cs"/>
              </a:rPr>
              <a:t>Design: Determine AR Platform Suitability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Translate AR adoption success factors into AR platform requirements categorized into 2 groups.</a:t>
            </a:r>
          </a:p>
        </p:txBody>
      </p:sp>
      <p:sp>
        <p:nvSpPr>
          <p:cNvPr id="40" name="TextBox 39">
            <a:extLst>
              <a:ext uri="{FF2B5EF4-FFF2-40B4-BE49-F238E27FC236}">
                <a16:creationId xmlns:a16="http://schemas.microsoft.com/office/drawing/2014/main" id="{CAA8417B-CBA7-7F50-F6BA-8EF600746CB7}"/>
              </a:ext>
            </a:extLst>
          </p:cNvPr>
          <p:cNvSpPr txBox="1"/>
          <p:nvPr/>
        </p:nvSpPr>
        <p:spPr>
          <a:xfrm>
            <a:off x="6450296" y="1527267"/>
            <a:ext cx="4984784" cy="5170646"/>
          </a:xfrm>
          <a:prstGeom prst="rect">
            <a:avLst/>
          </a:prstGeom>
          <a:noFill/>
        </p:spPr>
        <p:txBody>
          <a:bodyPr wrap="square" rtlCol="0">
            <a:spAutoFit/>
          </a:bodyPr>
          <a:lstStyle/>
          <a:p>
            <a:pPr marL="342900" indent="-342900">
              <a:buAutoNum type="arabicPeriod"/>
            </a:pPr>
            <a:r>
              <a:rPr lang="en-US" sz="1500" dirty="0"/>
              <a:t>Battery life</a:t>
            </a:r>
          </a:p>
          <a:p>
            <a:pPr marL="342900" indent="-342900">
              <a:buAutoNum type="arabicPeriod"/>
            </a:pPr>
            <a:r>
              <a:rPr lang="en-US" sz="1500" dirty="0"/>
              <a:t>Device weight</a:t>
            </a:r>
          </a:p>
          <a:p>
            <a:pPr marL="342900" indent="-342900">
              <a:buAutoNum type="arabicPeriod"/>
            </a:pPr>
            <a:r>
              <a:rPr lang="en-US" sz="1500" dirty="0"/>
              <a:t>Connectivity</a:t>
            </a:r>
          </a:p>
          <a:p>
            <a:pPr marL="342900" indent="-342900">
              <a:buAutoNum type="arabicPeriod"/>
            </a:pPr>
            <a:r>
              <a:rPr lang="en-US" sz="1500" dirty="0"/>
              <a:t>Camera resolution</a:t>
            </a:r>
          </a:p>
          <a:p>
            <a:pPr marL="342900" indent="-342900">
              <a:buAutoNum type="arabicPeriod"/>
            </a:pPr>
            <a:r>
              <a:rPr lang="en-US" sz="1500" dirty="0"/>
              <a:t>Display resolution</a:t>
            </a:r>
          </a:p>
          <a:p>
            <a:pPr marL="342900" indent="-342900">
              <a:buAutoNum type="arabicPeriod"/>
            </a:pPr>
            <a:r>
              <a:rPr lang="en-US" sz="1500" dirty="0"/>
              <a:t>Field-of-view</a:t>
            </a:r>
          </a:p>
          <a:p>
            <a:pPr marL="342900" indent="-342900">
              <a:buAutoNum type="arabicPeriod"/>
            </a:pPr>
            <a:r>
              <a:rPr lang="en-US" sz="1500" dirty="0"/>
              <a:t>Refresh rate</a:t>
            </a:r>
          </a:p>
          <a:p>
            <a:pPr marL="342900" indent="-342900">
              <a:buAutoNum type="arabicPeriod"/>
            </a:pPr>
            <a:r>
              <a:rPr lang="en-US" sz="1500" dirty="0"/>
              <a:t>Storage capacity</a:t>
            </a:r>
          </a:p>
          <a:p>
            <a:pPr marL="342900" indent="-342900">
              <a:buAutoNum type="arabicPeriod"/>
            </a:pPr>
            <a:r>
              <a:rPr lang="en-US" sz="1500" dirty="0"/>
              <a:t>Computation capability</a:t>
            </a:r>
          </a:p>
          <a:p>
            <a:pPr marL="342900" indent="-342900">
              <a:buAutoNum type="arabicPeriod"/>
            </a:pPr>
            <a:r>
              <a:rPr lang="en-US" sz="1500" dirty="0"/>
              <a:t>Remote rendering</a:t>
            </a:r>
          </a:p>
          <a:p>
            <a:pPr marL="342900" indent="-342900">
              <a:buAutoNum type="arabicPeriod"/>
            </a:pPr>
            <a:r>
              <a:rPr lang="en-US" sz="1500" b="1" i="1" dirty="0">
                <a:solidFill>
                  <a:srgbClr val="A100FF"/>
                </a:solidFill>
              </a:rPr>
              <a:t>Integration with 3rd party systems</a:t>
            </a:r>
          </a:p>
          <a:p>
            <a:pPr marL="342900" indent="-342900">
              <a:buAutoNum type="arabicPeriod"/>
            </a:pPr>
            <a:r>
              <a:rPr lang="en-US" sz="1500" dirty="0"/>
              <a:t>Hardware cost</a:t>
            </a:r>
          </a:p>
          <a:p>
            <a:pPr marL="342900" indent="-342900">
              <a:buAutoNum type="arabicPeriod"/>
            </a:pPr>
            <a:endParaRPr lang="en-US" sz="1500" dirty="0"/>
          </a:p>
          <a:p>
            <a:r>
              <a:rPr lang="en-US" sz="1500" dirty="0"/>
              <a:t>E.g., HoloLens has limited computation and storage capability (criteria #8, 9) but can rely on </a:t>
            </a:r>
            <a:r>
              <a:rPr lang="en-US" sz="1500" dirty="0">
                <a:hlinkClick r:id="rId4">
                  <a:extLst>
                    <a:ext uri="{A12FA001-AC4F-418D-AE19-62706E023703}">
                      <ahyp:hlinkClr xmlns:ahyp="http://schemas.microsoft.com/office/drawing/2018/hyperlinkcolor" val="tx"/>
                    </a:ext>
                  </a:extLst>
                </a:hlinkClick>
              </a:rPr>
              <a:t>Azure Remote Rendering</a:t>
            </a:r>
            <a:r>
              <a:rPr lang="en-US" sz="1500" dirty="0"/>
              <a:t> for rendering high-fidelity 3D models.</a:t>
            </a:r>
            <a:endParaRPr lang="en-US" sz="1500" dirty="0">
              <a:highlight>
                <a:srgbClr val="FF0000"/>
              </a:highlight>
            </a:endParaRPr>
          </a:p>
          <a:p>
            <a:endParaRPr lang="en-US" sz="1500" dirty="0"/>
          </a:p>
          <a:p>
            <a:r>
              <a:rPr lang="en-US" sz="1500" dirty="0"/>
              <a:t>E.g., Google Glass 2 is one of the lightest AR headsets (criteria #2), causing less head fatigue during usage. </a:t>
            </a:r>
          </a:p>
          <a:p>
            <a:endParaRPr lang="en-US" sz="1500" dirty="0"/>
          </a:p>
          <a:p>
            <a:r>
              <a:rPr lang="en-US" sz="1500" dirty="0"/>
              <a:t>E.g., Vuzix M400 has </a:t>
            </a:r>
            <a:r>
              <a:rPr lang="en-US" sz="1500" b="1" i="1" dirty="0">
                <a:solidFill>
                  <a:srgbClr val="A100FF"/>
                </a:solidFill>
              </a:rPr>
              <a:t>built-in integration</a:t>
            </a:r>
            <a:r>
              <a:rPr lang="en-US" sz="1500" dirty="0"/>
              <a:t> with Zoom and WebEx video conferencing software (criteria #10). </a:t>
            </a:r>
          </a:p>
        </p:txBody>
      </p:sp>
      <p:sp>
        <p:nvSpPr>
          <p:cNvPr id="13" name="TextBox 12">
            <a:extLst>
              <a:ext uri="{FF2B5EF4-FFF2-40B4-BE49-F238E27FC236}">
                <a16:creationId xmlns:a16="http://schemas.microsoft.com/office/drawing/2014/main" id="{C87E7E24-FEE7-8677-5B08-8E9616D10131}"/>
              </a:ext>
            </a:extLst>
          </p:cNvPr>
          <p:cNvSpPr txBox="1"/>
          <p:nvPr/>
        </p:nvSpPr>
        <p:spPr>
          <a:xfrm>
            <a:off x="1041345" y="1186712"/>
            <a:ext cx="4392000" cy="432000"/>
          </a:xfrm>
          <a:prstGeom prst="rect">
            <a:avLst/>
          </a:prstGeom>
          <a:solidFill>
            <a:schemeClr val="bg1"/>
          </a:solidFill>
        </p:spPr>
        <p:txBody>
          <a:bodyPr wrap="square" rtlCol="0">
            <a:spAutoFit/>
          </a:bodyPr>
          <a:lstStyle/>
          <a:p>
            <a:pPr algn="ctr"/>
            <a:r>
              <a:rPr lang="en-US" sz="2000" b="1" dirty="0">
                <a:solidFill>
                  <a:srgbClr val="A100FF"/>
                </a:solidFill>
              </a:rPr>
              <a:t>Usage Condition-Specific Requirements </a:t>
            </a:r>
          </a:p>
        </p:txBody>
      </p:sp>
      <p:sp>
        <p:nvSpPr>
          <p:cNvPr id="25" name="TextBox 24">
            <a:extLst>
              <a:ext uri="{FF2B5EF4-FFF2-40B4-BE49-F238E27FC236}">
                <a16:creationId xmlns:a16="http://schemas.microsoft.com/office/drawing/2014/main" id="{2EDD6369-2E3B-853A-E1EB-C6DEAA7FB408}"/>
              </a:ext>
            </a:extLst>
          </p:cNvPr>
          <p:cNvSpPr txBox="1"/>
          <p:nvPr/>
        </p:nvSpPr>
        <p:spPr>
          <a:xfrm>
            <a:off x="7415958" y="1179913"/>
            <a:ext cx="2808000" cy="400110"/>
          </a:xfrm>
          <a:prstGeom prst="rect">
            <a:avLst/>
          </a:prstGeom>
          <a:solidFill>
            <a:schemeClr val="bg1"/>
          </a:solidFill>
        </p:spPr>
        <p:txBody>
          <a:bodyPr wrap="square" rtlCol="0">
            <a:spAutoFit/>
          </a:bodyPr>
          <a:lstStyle/>
          <a:p>
            <a:pPr algn="ctr"/>
            <a:r>
              <a:rPr lang="en-US" sz="2000" b="1" dirty="0">
                <a:solidFill>
                  <a:srgbClr val="A100FF"/>
                </a:solidFill>
              </a:rPr>
              <a:t>Hardware Requirements</a:t>
            </a:r>
          </a:p>
        </p:txBody>
      </p:sp>
    </p:spTree>
    <p:extLst>
      <p:ext uri="{BB962C8B-B14F-4D97-AF65-F5344CB8AC3E}">
        <p14:creationId xmlns:p14="http://schemas.microsoft.com/office/powerpoint/2010/main" val="12710047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aphicFrame>
        <p:nvGraphicFramePr>
          <p:cNvPr id="4" name="Table 12">
            <a:extLst>
              <a:ext uri="{FF2B5EF4-FFF2-40B4-BE49-F238E27FC236}">
                <a16:creationId xmlns:a16="http://schemas.microsoft.com/office/drawing/2014/main" id="{4DBCF2B3-1867-EB5F-BA25-65CEC1329674}"/>
              </a:ext>
            </a:extLst>
          </p:cNvPr>
          <p:cNvGraphicFramePr>
            <a:graphicFrameLocks noGrp="1"/>
          </p:cNvGraphicFramePr>
          <p:nvPr/>
        </p:nvGraphicFramePr>
        <p:xfrm>
          <a:off x="302984" y="1184435"/>
          <a:ext cx="11584220" cy="4937760"/>
        </p:xfrm>
        <a:graphic>
          <a:graphicData uri="http://schemas.openxmlformats.org/drawingml/2006/table">
            <a:tbl>
              <a:tblPr firstRow="1" bandRow="1">
                <a:tableStyleId>{5940675A-B579-460E-94D1-54222C63F5DA}</a:tableStyleId>
              </a:tblPr>
              <a:tblGrid>
                <a:gridCol w="1066341">
                  <a:extLst>
                    <a:ext uri="{9D8B030D-6E8A-4147-A177-3AD203B41FA5}">
                      <a16:colId xmlns:a16="http://schemas.microsoft.com/office/drawing/2014/main" val="2323611179"/>
                    </a:ext>
                  </a:extLst>
                </a:gridCol>
                <a:gridCol w="1215744">
                  <a:extLst>
                    <a:ext uri="{9D8B030D-6E8A-4147-A177-3AD203B41FA5}">
                      <a16:colId xmlns:a16="http://schemas.microsoft.com/office/drawing/2014/main" val="4120118734"/>
                    </a:ext>
                  </a:extLst>
                </a:gridCol>
                <a:gridCol w="1193179">
                  <a:extLst>
                    <a:ext uri="{9D8B030D-6E8A-4147-A177-3AD203B41FA5}">
                      <a16:colId xmlns:a16="http://schemas.microsoft.com/office/drawing/2014/main" val="2651266558"/>
                    </a:ext>
                  </a:extLst>
                </a:gridCol>
                <a:gridCol w="1158422">
                  <a:extLst>
                    <a:ext uri="{9D8B030D-6E8A-4147-A177-3AD203B41FA5}">
                      <a16:colId xmlns:a16="http://schemas.microsoft.com/office/drawing/2014/main" val="187081944"/>
                    </a:ext>
                  </a:extLst>
                </a:gridCol>
                <a:gridCol w="1158422">
                  <a:extLst>
                    <a:ext uri="{9D8B030D-6E8A-4147-A177-3AD203B41FA5}">
                      <a16:colId xmlns:a16="http://schemas.microsoft.com/office/drawing/2014/main" val="2093929946"/>
                    </a:ext>
                  </a:extLst>
                </a:gridCol>
                <a:gridCol w="1197000">
                  <a:extLst>
                    <a:ext uri="{9D8B030D-6E8A-4147-A177-3AD203B41FA5}">
                      <a16:colId xmlns:a16="http://schemas.microsoft.com/office/drawing/2014/main" val="3110558412"/>
                    </a:ext>
                  </a:extLst>
                </a:gridCol>
                <a:gridCol w="1197000">
                  <a:extLst>
                    <a:ext uri="{9D8B030D-6E8A-4147-A177-3AD203B41FA5}">
                      <a16:colId xmlns:a16="http://schemas.microsoft.com/office/drawing/2014/main" val="4278040420"/>
                    </a:ext>
                  </a:extLst>
                </a:gridCol>
                <a:gridCol w="1119845">
                  <a:extLst>
                    <a:ext uri="{9D8B030D-6E8A-4147-A177-3AD203B41FA5}">
                      <a16:colId xmlns:a16="http://schemas.microsoft.com/office/drawing/2014/main" val="2507871209"/>
                    </a:ext>
                  </a:extLst>
                </a:gridCol>
                <a:gridCol w="1119845">
                  <a:extLst>
                    <a:ext uri="{9D8B030D-6E8A-4147-A177-3AD203B41FA5}">
                      <a16:colId xmlns:a16="http://schemas.microsoft.com/office/drawing/2014/main" val="3739836935"/>
                    </a:ext>
                  </a:extLst>
                </a:gridCol>
                <a:gridCol w="1158422">
                  <a:extLst>
                    <a:ext uri="{9D8B030D-6E8A-4147-A177-3AD203B41FA5}">
                      <a16:colId xmlns:a16="http://schemas.microsoft.com/office/drawing/2014/main" val="2362895601"/>
                    </a:ext>
                  </a:extLst>
                </a:gridCol>
              </a:tblGrid>
              <a:tr h="383719">
                <a:tc>
                  <a:txBody>
                    <a:bodyPr/>
                    <a:lstStyle/>
                    <a:p>
                      <a:endParaRPr lang="en-US" sz="12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bg1"/>
                          </a:solidFill>
                        </a:rPr>
                        <a:t>Web AR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1200" dirty="0">
                          <a:solidFill>
                            <a:schemeClr val="bg1"/>
                          </a:solidFill>
                        </a:rPr>
                        <a:t>Native AR</a:t>
                      </a:r>
                    </a:p>
                  </a:txBody>
                  <a:tcPr>
                    <a:solidFill>
                      <a:srgbClr val="A100FF"/>
                    </a:solidFill>
                  </a:tcPr>
                </a:tc>
                <a:tc>
                  <a:txBody>
                    <a:bodyPr/>
                    <a:lstStyle/>
                    <a:p>
                      <a:pPr algn="ctr"/>
                      <a:r>
                        <a:rPr lang="en-US" sz="1200" dirty="0">
                          <a:solidFill>
                            <a:schemeClr val="bg1"/>
                          </a:solidFill>
                        </a:rPr>
                        <a:t>HoloLens 2 (2019)</a:t>
                      </a:r>
                    </a:p>
                  </a:txBody>
                  <a:tcPr>
                    <a:solidFill>
                      <a:srgbClr val="A100FF"/>
                    </a:solidFill>
                  </a:tcPr>
                </a:tc>
                <a:tc>
                  <a:txBody>
                    <a:bodyPr/>
                    <a:lstStyle/>
                    <a:p>
                      <a:pPr algn="ctr"/>
                      <a:r>
                        <a:rPr lang="en-US" sz="1200" dirty="0">
                          <a:solidFill>
                            <a:schemeClr val="bg1"/>
                          </a:solidFill>
                        </a:rPr>
                        <a:t>Magic Leap 2 (2022)</a:t>
                      </a:r>
                    </a:p>
                  </a:txBody>
                  <a:tcPr>
                    <a:solidFill>
                      <a:srgbClr val="A100FF"/>
                    </a:solidFill>
                  </a:tcPr>
                </a:tc>
                <a:tc>
                  <a:txBody>
                    <a:bodyPr/>
                    <a:lstStyle/>
                    <a:p>
                      <a:pPr algn="ctr"/>
                      <a:r>
                        <a:rPr lang="en-US" sz="1200" dirty="0">
                          <a:solidFill>
                            <a:schemeClr val="bg1"/>
                          </a:solidFill>
                        </a:rPr>
                        <a:t>Meta Quest Pro (2022)</a:t>
                      </a:r>
                    </a:p>
                  </a:txBody>
                  <a:tcPr>
                    <a:solidFill>
                      <a:srgbClr val="A100FF"/>
                    </a:solidFill>
                  </a:tcPr>
                </a:tc>
                <a:tc>
                  <a:txBody>
                    <a:bodyPr/>
                    <a:lstStyle/>
                    <a:p>
                      <a:pPr algn="ctr"/>
                      <a:r>
                        <a:rPr lang="en-US" sz="1200" dirty="0">
                          <a:solidFill>
                            <a:schemeClr val="bg1"/>
                          </a:solidFill>
                        </a:rPr>
                        <a:t>Vuzix Blade 2 (2022)</a:t>
                      </a:r>
                    </a:p>
                  </a:txBody>
                  <a:tcPr>
                    <a:solidFill>
                      <a:srgbClr val="A100FF"/>
                    </a:solidFill>
                  </a:tcPr>
                </a:tc>
                <a:tc>
                  <a:txBody>
                    <a:bodyPr/>
                    <a:lstStyle/>
                    <a:p>
                      <a:pPr algn="ctr"/>
                      <a:r>
                        <a:rPr lang="en-US" sz="1200" dirty="0">
                          <a:solidFill>
                            <a:schemeClr val="bg1"/>
                          </a:solidFill>
                        </a:rPr>
                        <a:t>Vuzix M400 (2020)</a:t>
                      </a:r>
                    </a:p>
                  </a:txBody>
                  <a:tcPr>
                    <a:solidFill>
                      <a:srgbClr val="A100FF"/>
                    </a:solidFill>
                  </a:tcPr>
                </a:tc>
                <a:tc>
                  <a:txBody>
                    <a:bodyPr/>
                    <a:lstStyle/>
                    <a:p>
                      <a:pPr algn="ctr"/>
                      <a:r>
                        <a:rPr lang="en-US" sz="1200" dirty="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27277">
                <a:tc rowSpan="5">
                  <a:txBody>
                    <a:bodyPr/>
                    <a:lstStyle/>
                    <a:p>
                      <a:r>
                        <a:rPr lang="en-US" sz="1200" b="1" u="sng" dirty="0"/>
                        <a:t>PR1.</a:t>
                      </a:r>
                      <a:r>
                        <a:rPr lang="en-US" sz="1200" dirty="0"/>
                        <a:t> Usage conditions-specific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1. </a:t>
                      </a:r>
                      <a:r>
                        <a:rPr kumimoji="0" lang="en-US" sz="1200" b="0" i="0" u="none" strike="noStrike" kern="1200" cap="none" spc="0" normalizeH="0" baseline="0" noProof="0" dirty="0">
                          <a:ln>
                            <a:noFill/>
                          </a:ln>
                          <a:solidFill>
                            <a:schemeClr val="bg1"/>
                          </a:solidFill>
                          <a:effectLst/>
                          <a:uLnTx/>
                          <a:uFillTx/>
                          <a:latin typeface="+mn-lt"/>
                          <a:ea typeface="+mn-ea"/>
                          <a:cs typeface="+mn-cs"/>
                        </a:rPr>
                        <a:t>Lighting conditions</a:t>
                      </a:r>
                      <a:endParaRPr lang="en-US" sz="1200" dirty="0">
                        <a:solidFill>
                          <a:schemeClr val="bg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gridSpan="8">
                  <a:txBody>
                    <a:bodyPr/>
                    <a:lstStyle/>
                    <a:p>
                      <a:r>
                        <a:rPr lang="en-US" sz="1200" dirty="0"/>
                        <a:t>Irrespective of AT platforms, their tracking engine performs better or worse in different light conditions due to the fluctuating quality of video frames being captured in different light conditions, making it easy or hard for the tracking engine’s computer vision algorithm to detect a marker in those video frames. In order to choose an AR platform that best accommodates the target lighting conditions:</a:t>
                      </a:r>
                    </a:p>
                    <a:p>
                      <a:pPr marL="342900" indent="-342900">
                        <a:buAutoNum type="arabicParenR"/>
                      </a:pPr>
                      <a:r>
                        <a:rPr lang="en-US" sz="1200" dirty="0"/>
                        <a:t>Test different candidate AR platforms in different lighting conditions and choose the most performant one </a:t>
                      </a:r>
                    </a:p>
                    <a:p>
                      <a:pPr marL="342900" indent="-342900">
                        <a:buAutoNum type="arabicParenR"/>
                      </a:pPr>
                      <a:r>
                        <a:rPr lang="en-US" sz="1200" dirty="0"/>
                        <a:t>Or: customize the tracking engine’s computer vision algorithm </a:t>
                      </a:r>
                    </a:p>
                    <a:p>
                      <a:pPr marL="342900" indent="-342900">
                        <a:buAutoNum type="arabicParenR"/>
                      </a:pPr>
                      <a:r>
                        <a:rPr lang="en-US" sz="1200" dirty="0"/>
                        <a:t>Or: customize the camera to improve the quality of the captured video frames (</a:t>
                      </a:r>
                      <a:r>
                        <a:rPr lang="en-US" sz="1200" dirty="0">
                          <a:hlinkClick r:id="rId4"/>
                        </a:rPr>
                        <a:t>source</a:t>
                      </a:r>
                      <a:r>
                        <a:rPr lang="en-US" sz="1200" dirty="0"/>
                        <a:t>)</a:t>
                      </a:r>
                    </a:p>
                  </a:txBody>
                  <a:tcPr>
                    <a:solidFill>
                      <a:schemeClr val="bg1"/>
                    </a:solidFill>
                  </a:tcPr>
                </a:tc>
                <a:tc hMerge="1">
                  <a:txBody>
                    <a:bodyPr/>
                    <a:lstStyle/>
                    <a:p>
                      <a:endParaRPr lang="en-US" sz="1250" dirty="0"/>
                    </a:p>
                  </a:txBody>
                  <a:tcPr>
                    <a:solidFill>
                      <a:schemeClr val="bg1"/>
                    </a:solidFill>
                  </a:tcPr>
                </a:tc>
                <a:tc hMerge="1">
                  <a:txBody>
                    <a:bodyPr/>
                    <a:lstStyle/>
                    <a:p>
                      <a:endParaRPr lang="en-US" sz="1250" dirty="0"/>
                    </a:p>
                  </a:txBody>
                  <a:tcPr>
                    <a:solidFill>
                      <a:schemeClr val="bg1"/>
                    </a:solidFill>
                  </a:tcPr>
                </a:tc>
                <a:tc hMerge="1">
                  <a:txBody>
                    <a:bodyPr/>
                    <a:lstStyle/>
                    <a:p>
                      <a:endParaRPr lang="en-US" sz="1250" dirty="0"/>
                    </a:p>
                  </a:txBody>
                  <a:tcPr>
                    <a:solidFill>
                      <a:schemeClr val="bg1"/>
                    </a:solidFill>
                  </a:tcPr>
                </a:tc>
                <a:tc hMerge="1">
                  <a:txBody>
                    <a:bodyPr/>
                    <a:lstStyle/>
                    <a:p>
                      <a:endParaRPr lang="en-US" sz="1250" dirty="0"/>
                    </a:p>
                  </a:txBody>
                  <a:tcPr>
                    <a:solidFill>
                      <a:schemeClr val="bg1"/>
                    </a:solidFill>
                  </a:tcPr>
                </a:tc>
                <a:tc hMerge="1">
                  <a:txBody>
                    <a:bodyPr/>
                    <a:lstStyle/>
                    <a:p>
                      <a:endParaRPr lang="en-US" sz="1250" dirty="0"/>
                    </a:p>
                  </a:txBody>
                  <a:tcPr>
                    <a:solidFill>
                      <a:schemeClr val="bg1"/>
                    </a:solidFill>
                  </a:tcPr>
                </a:tc>
                <a:tc hMerge="1">
                  <a:txBody>
                    <a:bodyPr/>
                    <a:lstStyle/>
                    <a:p>
                      <a:endParaRPr lang="en-US" sz="1250" dirty="0"/>
                    </a:p>
                  </a:txBody>
                  <a:tcPr>
                    <a:solidFill>
                      <a:schemeClr val="bg1"/>
                    </a:solidFill>
                  </a:tcPr>
                </a:tc>
                <a:tc hMerge="1">
                  <a:txBody>
                    <a:bodyPr/>
                    <a:lstStyle/>
                    <a:p>
                      <a:endParaRPr lang="en-US" sz="1250" dirty="0"/>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
                      </a:r>
                      <a:r>
                        <a:rPr kumimoji="0" lang="en-US" sz="1200" b="0" i="0" u="none" strike="noStrike" kern="1200" cap="none" spc="0" normalizeH="0" baseline="0" noProof="0" dirty="0">
                          <a:ln>
                            <a:noFill/>
                          </a:ln>
                          <a:solidFill>
                            <a:schemeClr val="bg1"/>
                          </a:solidFill>
                          <a:effectLst/>
                          <a:uLnTx/>
                          <a:uFillTx/>
                          <a:latin typeface="+mn-lt"/>
                          <a:ea typeface="+mn-ea"/>
                          <a:cs typeface="+mn-cs"/>
                        </a:rPr>
                        <a:t>Network connectivity</a:t>
                      </a:r>
                    </a:p>
                  </a:txBody>
                  <a:tcPr>
                    <a:lnL w="12700" cap="flat" cmpd="sng" algn="ctr">
                      <a:solidFill>
                        <a:schemeClr val="tx1"/>
                      </a:solidFill>
                      <a:prstDash val="solid"/>
                      <a:round/>
                      <a:headEnd type="none" w="med" len="med"/>
                      <a:tailEnd type="none" w="med" len="med"/>
                    </a:lnL>
                    <a:solidFill>
                      <a:srgbClr val="A100FF"/>
                    </a:solidFill>
                  </a:tcPr>
                </a:tc>
                <a:tc>
                  <a:txBody>
                    <a:bodyPr/>
                    <a:lstStyle/>
                    <a:p>
                      <a:r>
                        <a:rPr lang="en-US" sz="1200" dirty="0"/>
                        <a:t>Offline mode supported when implementing as Progressive Web Apps (PWA) or Web Assembly?</a:t>
                      </a:r>
                    </a:p>
                  </a:txBody>
                  <a:tcPr>
                    <a:solidFill>
                      <a:srgbClr val="FF0000"/>
                    </a:solidFill>
                  </a:tcPr>
                </a:tc>
                <a:tc>
                  <a:txBody>
                    <a:bodyPr/>
                    <a:lstStyle/>
                    <a:p>
                      <a:r>
                        <a:rPr lang="en-US" sz="1200" dirty="0"/>
                        <a:t>Offline mode supported</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Offline mode supported with limitations (e.g., no calls)</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 information</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 information</a:t>
                      </a:r>
                    </a:p>
                  </a:txBody>
                  <a:tcPr>
                    <a:solidFill>
                      <a:schemeClr val="bg1">
                        <a:lumMod val="85000"/>
                      </a:schemeClr>
                    </a:solidFill>
                  </a:tcPr>
                </a:tc>
                <a:tc>
                  <a:txBody>
                    <a:bodyPr/>
                    <a:lstStyle/>
                    <a:p>
                      <a:r>
                        <a:rPr lang="en-US" sz="1200" dirty="0"/>
                        <a:t>No information</a:t>
                      </a:r>
                    </a:p>
                  </a:txBody>
                  <a:tcPr>
                    <a:solidFill>
                      <a:schemeClr val="bg1">
                        <a:lumMod val="85000"/>
                      </a:schemeClr>
                    </a:solidFill>
                  </a:tcPr>
                </a:tc>
                <a:tc>
                  <a:txBody>
                    <a:bodyPr/>
                    <a:lstStyle/>
                    <a:p>
                      <a:r>
                        <a:rPr lang="en-US" sz="1200" dirty="0"/>
                        <a:t>No information</a:t>
                      </a:r>
                    </a:p>
                  </a:txBody>
                  <a:tcPr>
                    <a:solidFill>
                      <a:schemeClr val="bg1">
                        <a:lumMod val="85000"/>
                      </a:schemeClr>
                    </a:solidFill>
                  </a:tcPr>
                </a:tc>
                <a:tc>
                  <a:txBody>
                    <a:bodyPr/>
                    <a:lstStyle/>
                    <a:p>
                      <a:r>
                        <a:rPr lang="en-US" sz="1200" dirty="0"/>
                        <a:t>No information</a:t>
                      </a:r>
                    </a:p>
                  </a:txBody>
                  <a:tcPr>
                    <a:solidFill>
                      <a:schemeClr val="bg1">
                        <a:lumMod val="85000"/>
                      </a:schemeClr>
                    </a:solidFill>
                  </a:tcPr>
                </a:tc>
                <a:extLst>
                  <a:ext uri="{0D108BD9-81ED-4DB2-BD59-A6C34878D82A}">
                    <a16:rowId xmlns:a16="http://schemas.microsoft.com/office/drawing/2014/main" val="3635094896"/>
                  </a:ext>
                </a:extLst>
              </a:tr>
              <a:tr h="0">
                <a:tc vMerge="1">
                  <a:txBody>
                    <a:bodyPr/>
                    <a:lstStyle/>
                    <a:p>
                      <a:endParaRPr lang="en-US" sz="12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bg1"/>
                          </a:solidFill>
                        </a:rPr>
                        <a:t>3. </a:t>
                      </a:r>
                      <a:r>
                        <a:rPr kumimoji="0" lang="en-US" sz="1200" b="0" i="0" u="none" strike="noStrike" kern="1200" cap="none" spc="0" normalizeH="0" baseline="0" noProof="0" dirty="0">
                          <a:ln>
                            <a:noFill/>
                          </a:ln>
                          <a:solidFill>
                            <a:schemeClr val="bg1"/>
                          </a:solidFill>
                          <a:effectLst/>
                          <a:uLnTx/>
                          <a:uFillTx/>
                          <a:latin typeface="+mn-lt"/>
                          <a:ea typeface="+mn-ea"/>
                          <a:cs typeface="+mn-cs"/>
                        </a:rPr>
                        <a:t>Noise</a:t>
                      </a:r>
                      <a:endParaRPr lang="en-US" sz="1200" dirty="0">
                        <a:solidFill>
                          <a:schemeClr val="bg1"/>
                        </a:solidFill>
                      </a:endParaRPr>
                    </a:p>
                  </a:txBody>
                  <a:tcPr>
                    <a:lnL w="12700" cap="flat" cmpd="sng" algn="ctr">
                      <a:solidFill>
                        <a:schemeClr val="tx1"/>
                      </a:solidFill>
                      <a:prstDash val="solid"/>
                      <a:round/>
                      <a:headEnd type="none" w="med" len="med"/>
                      <a:tailEnd type="none" w="med" len="med"/>
                    </a:lnL>
                    <a:solidFill>
                      <a:srgbClr val="A100FF"/>
                    </a:solidFill>
                  </a:tcPr>
                </a:tc>
                <a:tc>
                  <a:txBody>
                    <a:bodyPr/>
                    <a:lstStyle/>
                    <a:p>
                      <a:r>
                        <a:rPr lang="en-US" sz="1200" dirty="0"/>
                        <a:t>Device-specific, but likely</a:t>
                      </a:r>
                    </a:p>
                  </a:txBody>
                  <a:tcPr>
                    <a:solidFill>
                      <a:schemeClr val="bg1"/>
                    </a:solidFill>
                  </a:tcPr>
                </a:tc>
                <a:tc>
                  <a:txBody>
                    <a:bodyPr/>
                    <a:lstStyle/>
                    <a:p>
                      <a:r>
                        <a:rPr lang="en-US" sz="1200" dirty="0"/>
                        <a:t>Device-specific, but likely</a:t>
                      </a:r>
                    </a:p>
                    <a:p>
                      <a:endParaRPr lang="en-US" sz="1200" dirty="0"/>
                    </a:p>
                  </a:txBody>
                  <a:tcPr>
                    <a:solidFill>
                      <a:schemeClr val="bg1"/>
                    </a:solidFill>
                  </a:tcPr>
                </a:tc>
                <a:tc>
                  <a:txBody>
                    <a:bodyPr/>
                    <a:lstStyle/>
                    <a:p>
                      <a:r>
                        <a:rPr lang="en-US" sz="1200" dirty="0"/>
                        <a:t>Built-in noise cancelling microphone</a:t>
                      </a:r>
                    </a:p>
                  </a:txBody>
                  <a:tcPr>
                    <a:solidFill>
                      <a:schemeClr val="bg1"/>
                    </a:solidFill>
                  </a:tcPr>
                </a:tc>
                <a:tc>
                  <a:txBody>
                    <a:bodyPr/>
                    <a:lstStyle/>
                    <a:p>
                      <a:r>
                        <a:rPr lang="en-US" sz="1200" dirty="0"/>
                        <a:t>No information</a:t>
                      </a:r>
                    </a:p>
                  </a:txBody>
                  <a:tcPr>
                    <a:solidFill>
                      <a:schemeClr val="bg1">
                        <a:lumMod val="85000"/>
                      </a:schemeClr>
                    </a:solidFill>
                  </a:tcPr>
                </a:tc>
                <a:tc>
                  <a:txBody>
                    <a:bodyPr/>
                    <a:lstStyle/>
                    <a:p>
                      <a:r>
                        <a:rPr lang="en-US" sz="1200" dirty="0"/>
                        <a:t>No information</a:t>
                      </a:r>
                    </a:p>
                  </a:txBody>
                  <a:tcPr>
                    <a:solidFill>
                      <a:schemeClr val="bg1">
                        <a:lumMod val="85000"/>
                      </a:schemeClr>
                    </a:solidFill>
                  </a:tcPr>
                </a:tc>
                <a:tc>
                  <a:txBody>
                    <a:bodyPr/>
                    <a:lstStyle/>
                    <a:p>
                      <a:r>
                        <a:rPr lang="en-US" sz="1200" dirty="0"/>
                        <a:t>Built-in dual noise-cancelling microphones</a:t>
                      </a:r>
                    </a:p>
                  </a:txBody>
                  <a:tcPr>
                    <a:solidFill>
                      <a:schemeClr val="bg1"/>
                    </a:solidFill>
                  </a:tcPr>
                </a:tc>
                <a:tc>
                  <a:txBody>
                    <a:bodyPr/>
                    <a:lstStyle/>
                    <a:p>
                      <a:pPr algn="l">
                        <a:buFont typeface="Arial" panose="020B0604020202020204" pitchFamily="34" charset="0"/>
                        <a:buNone/>
                      </a:pPr>
                      <a:r>
                        <a:rPr lang="en-US" sz="1200" b="0" i="0" dirty="0">
                          <a:solidFill>
                            <a:srgbClr val="1C1D1D"/>
                          </a:solidFill>
                          <a:effectLst/>
                          <a:latin typeface="Neuzeit Office"/>
                        </a:rPr>
                        <a:t>Built-in triple noise-canceling microphone</a:t>
                      </a:r>
                      <a:endParaRPr lang="en-US" sz="1200" dirty="0"/>
                    </a:p>
                  </a:txBody>
                  <a:tcPr>
                    <a:solidFill>
                      <a:schemeClr val="bg1"/>
                    </a:solidFill>
                  </a:tcPr>
                </a:tc>
                <a:tc>
                  <a:txBody>
                    <a:bodyPr/>
                    <a:lstStyle/>
                    <a:p>
                      <a:r>
                        <a:rPr lang="en-US" sz="1200" dirty="0"/>
                        <a:t>No information</a:t>
                      </a:r>
                    </a:p>
                  </a:txBody>
                  <a:tcPr>
                    <a:solidFill>
                      <a:schemeClr val="bg1">
                        <a:lumMod val="85000"/>
                      </a:schemeClr>
                    </a:solidFill>
                  </a:tcPr>
                </a:tc>
                <a:extLst>
                  <a:ext uri="{0D108BD9-81ED-4DB2-BD59-A6C34878D82A}">
                    <a16:rowId xmlns:a16="http://schemas.microsoft.com/office/drawing/2014/main" val="1968509739"/>
                  </a:ext>
                </a:extLst>
              </a:tr>
              <a:tr h="291157">
                <a:tc vMerge="1">
                  <a:txBody>
                    <a:bodyPr/>
                    <a:lstStyle/>
                    <a:p>
                      <a:endParaRPr lang="en-US" sz="12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bg1"/>
                          </a:solidFill>
                        </a:rPr>
                        <a:t>4. Operating temperature</a:t>
                      </a:r>
                    </a:p>
                  </a:txBody>
                  <a:tcPr>
                    <a:lnL w="12700" cap="flat" cmpd="sng" algn="ctr">
                      <a:solidFill>
                        <a:schemeClr val="tx1"/>
                      </a:solidFill>
                      <a:prstDash val="solid"/>
                      <a:round/>
                      <a:headEnd type="none" w="med" len="med"/>
                      <a:tailEnd type="none" w="med" len="med"/>
                    </a:lnL>
                    <a:solidFill>
                      <a:srgbClr val="A100FF"/>
                    </a:solidFill>
                  </a:tcPr>
                </a:tc>
                <a:tc>
                  <a:txBody>
                    <a:bodyPr/>
                    <a:lstStyle/>
                    <a:p>
                      <a:r>
                        <a:rPr lang="en-US" sz="1200" dirty="0"/>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r>
                        <a:rPr lang="en-US" sz="1200" dirty="0"/>
                        <a:t>10°C to 35°C</a:t>
                      </a:r>
                    </a:p>
                  </a:txBody>
                  <a:tcPr>
                    <a:solidFill>
                      <a:schemeClr val="bg1"/>
                    </a:solidFill>
                  </a:tcPr>
                </a:tc>
                <a:tc>
                  <a:txBody>
                    <a:bodyPr/>
                    <a:lstStyle/>
                    <a:p>
                      <a:r>
                        <a:rPr lang="en-US" sz="1200" dirty="0"/>
                        <a:t>10°C to 30°C</a:t>
                      </a:r>
                    </a:p>
                  </a:txBody>
                  <a:tcPr>
                    <a:solidFill>
                      <a:schemeClr val="bg1"/>
                    </a:solidFill>
                  </a:tcPr>
                </a:tc>
                <a:tc>
                  <a:txBody>
                    <a:bodyPr/>
                    <a:lstStyle/>
                    <a:p>
                      <a:r>
                        <a:rPr lang="en-US" sz="1200" dirty="0"/>
                        <a:t>No information</a:t>
                      </a:r>
                    </a:p>
                  </a:txBody>
                  <a:tcPr>
                    <a:solidFill>
                      <a:schemeClr val="bg1">
                        <a:lumMod val="85000"/>
                      </a:schemeClr>
                    </a:solidFill>
                  </a:tcPr>
                </a:tc>
                <a:tc>
                  <a:txBody>
                    <a:bodyPr/>
                    <a:lstStyle/>
                    <a:p>
                      <a:r>
                        <a:rPr lang="en-US" sz="1200" dirty="0"/>
                        <a:t>0</a:t>
                      </a:r>
                      <a:r>
                        <a:rPr lang="en-US" sz="1200" b="0" i="0" dirty="0">
                          <a:solidFill>
                            <a:srgbClr val="1C1D1D"/>
                          </a:solidFill>
                          <a:effectLst/>
                          <a:latin typeface="Neuzeit Office"/>
                        </a:rPr>
                        <a:t>°</a:t>
                      </a:r>
                      <a:r>
                        <a:rPr lang="en-US" sz="1200" dirty="0"/>
                        <a:t>C to 35</a:t>
                      </a:r>
                      <a:r>
                        <a:rPr lang="en-US" sz="1200" b="0" i="0" dirty="0">
                          <a:solidFill>
                            <a:srgbClr val="1C1D1D"/>
                          </a:solidFill>
                          <a:effectLst/>
                          <a:latin typeface="Neuzeit Office"/>
                        </a:rPr>
                        <a:t>°</a:t>
                      </a:r>
                      <a:r>
                        <a:rPr lang="en-US" sz="1200" dirty="0"/>
                        <a:t>C</a:t>
                      </a:r>
                    </a:p>
                  </a:txBody>
                  <a:tcPr>
                    <a:solidFill>
                      <a:schemeClr val="bg1"/>
                    </a:solidFill>
                  </a:tcPr>
                </a:tc>
                <a:tc>
                  <a:txBody>
                    <a:bodyPr/>
                    <a:lstStyle/>
                    <a:p>
                      <a:r>
                        <a:rPr lang="en-US" sz="1200" dirty="0"/>
                        <a:t>-20</a:t>
                      </a:r>
                      <a:r>
                        <a:rPr lang="en-US" sz="1200" b="0" i="0" dirty="0">
                          <a:solidFill>
                            <a:srgbClr val="1C1D1D"/>
                          </a:solidFill>
                          <a:effectLst/>
                          <a:latin typeface="Neuzeit Office"/>
                        </a:rPr>
                        <a:t>°</a:t>
                      </a:r>
                      <a:r>
                        <a:rPr lang="en-US" sz="1200" dirty="0"/>
                        <a:t>C to 45</a:t>
                      </a:r>
                      <a:r>
                        <a:rPr lang="en-US" sz="1200" b="0" i="0" dirty="0">
                          <a:solidFill>
                            <a:srgbClr val="1C1D1D"/>
                          </a:solidFill>
                          <a:effectLst/>
                          <a:latin typeface="Neuzeit Office"/>
                        </a:rPr>
                        <a:t>°</a:t>
                      </a:r>
                      <a:r>
                        <a:rPr lang="en-US" sz="1200" dirty="0"/>
                        <a:t>C</a:t>
                      </a:r>
                    </a:p>
                  </a:txBody>
                  <a:tcPr>
                    <a:solidFill>
                      <a:schemeClr val="bg1"/>
                    </a:solidFill>
                  </a:tcPr>
                </a:tc>
                <a:tc>
                  <a:txBody>
                    <a:bodyPr/>
                    <a:lstStyle/>
                    <a:p>
                      <a:r>
                        <a:rPr lang="en-US" sz="1200" dirty="0"/>
                        <a:t>0°C to 35°C</a:t>
                      </a:r>
                    </a:p>
                  </a:txBody>
                  <a:tcPr>
                    <a:solidFill>
                      <a:schemeClr val="bg1"/>
                    </a:solidFill>
                  </a:tcPr>
                </a:tc>
                <a:extLst>
                  <a:ext uri="{0D108BD9-81ED-4DB2-BD59-A6C34878D82A}">
                    <a16:rowId xmlns:a16="http://schemas.microsoft.com/office/drawing/2014/main" val="2928177257"/>
                  </a:ext>
                </a:extLst>
              </a:tr>
              <a:tr h="331748">
                <a:tc vMerge="1">
                  <a:txBody>
                    <a:bodyPr/>
                    <a:lstStyle/>
                    <a:p>
                      <a:endParaRPr lang="en-US" sz="12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bg1"/>
                          </a:solidFill>
                        </a:rPr>
                        <a:t>5. Operating humidity</a:t>
                      </a:r>
                    </a:p>
                  </a:txBody>
                  <a:tcPr>
                    <a:lnL w="12700" cap="flat" cmpd="sng" algn="ctr">
                      <a:solidFill>
                        <a:schemeClr val="tx1"/>
                      </a:solidFill>
                      <a:prstDash val="solid"/>
                      <a:round/>
                      <a:headEnd type="none" w="med" len="med"/>
                      <a:tailEnd type="none" w="med" len="med"/>
                    </a:lnL>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r>
                        <a:rPr lang="en-US" sz="1200" dirty="0"/>
                        <a:t>No information</a:t>
                      </a:r>
                    </a:p>
                  </a:txBody>
                  <a:tcPr>
                    <a:solidFill>
                      <a:schemeClr val="bg1">
                        <a:lumMod val="85000"/>
                      </a:schemeClr>
                    </a:solidFill>
                  </a:tcPr>
                </a:tc>
                <a:tc>
                  <a:txBody>
                    <a:bodyPr/>
                    <a:lstStyle/>
                    <a:p>
                      <a:r>
                        <a:rPr lang="en-US" sz="1200" dirty="0"/>
                        <a:t>No information</a:t>
                      </a:r>
                    </a:p>
                  </a:txBody>
                  <a:tcPr>
                    <a:solidFill>
                      <a:schemeClr val="bg1">
                        <a:lumMod val="85000"/>
                      </a:schemeClr>
                    </a:solidFill>
                  </a:tcPr>
                </a:tc>
                <a:tc>
                  <a:txBody>
                    <a:bodyPr/>
                    <a:lstStyle/>
                    <a:p>
                      <a:r>
                        <a:rPr lang="en-US" sz="1200" dirty="0"/>
                        <a:t>No information</a:t>
                      </a:r>
                    </a:p>
                  </a:txBody>
                  <a:tcPr>
                    <a:solidFill>
                      <a:schemeClr val="bg1">
                        <a:lumMod val="85000"/>
                      </a:schemeClr>
                    </a:solidFill>
                  </a:tcPr>
                </a:tc>
                <a:tc>
                  <a:txBody>
                    <a:bodyPr/>
                    <a:lstStyle/>
                    <a:p>
                      <a:r>
                        <a:rPr lang="en-US" sz="1200" dirty="0"/>
                        <a:t>0% to 95%</a:t>
                      </a:r>
                    </a:p>
                  </a:txBody>
                  <a:tcPr>
                    <a:solidFill>
                      <a:schemeClr val="bg1"/>
                    </a:solidFill>
                  </a:tcPr>
                </a:tc>
                <a:tc>
                  <a:txBody>
                    <a:bodyPr/>
                    <a:lstStyle/>
                    <a:p>
                      <a:r>
                        <a:rPr lang="en-US" sz="1200" dirty="0"/>
                        <a:t>0% to 95%</a:t>
                      </a:r>
                    </a:p>
                  </a:txBody>
                  <a:tcPr>
                    <a:solidFill>
                      <a:schemeClr val="bg1"/>
                    </a:solidFill>
                  </a:tcPr>
                </a:tc>
                <a:tc>
                  <a:txBody>
                    <a:bodyPr/>
                    <a:lstStyle/>
                    <a:p>
                      <a:r>
                        <a:rPr lang="en-US" sz="1200" dirty="0"/>
                        <a:t>5% to 95%</a:t>
                      </a:r>
                    </a:p>
                  </a:txBody>
                  <a:tcPr>
                    <a:solidFill>
                      <a:schemeClr val="bg1"/>
                    </a:solidFill>
                  </a:tcPr>
                </a:tc>
                <a:extLst>
                  <a:ext uri="{0D108BD9-81ED-4DB2-BD59-A6C34878D82A}">
                    <a16:rowId xmlns:a16="http://schemas.microsoft.com/office/drawing/2014/main" val="793984239"/>
                  </a:ext>
                </a:extLst>
              </a:tr>
            </a:tbl>
          </a:graphicData>
        </a:graphic>
      </p:graphicFrame>
      <p:sp>
        <p:nvSpPr>
          <p:cNvPr id="31" name="TextBox 30">
            <a:extLst>
              <a:ext uri="{FF2B5EF4-FFF2-40B4-BE49-F238E27FC236}">
                <a16:creationId xmlns:a16="http://schemas.microsoft.com/office/drawing/2014/main" id="{B0F72B5F-582A-363F-4336-4F2539895D5D}"/>
              </a:ext>
            </a:extLst>
          </p:cNvPr>
          <p:cNvSpPr txBox="1"/>
          <p:nvPr/>
        </p:nvSpPr>
        <p:spPr>
          <a:xfrm>
            <a:off x="232362" y="380199"/>
            <a:ext cx="8495852" cy="769441"/>
          </a:xfrm>
          <a:prstGeom prst="rect">
            <a:avLst/>
          </a:prstGeom>
          <a:noFill/>
        </p:spPr>
        <p:txBody>
          <a:bodyPr wrap="none" rtlCol="0">
            <a:spAutoFit/>
          </a:bodyPr>
          <a:lstStyle/>
          <a:p>
            <a:r>
              <a:rPr lang="en-US" sz="2800" b="1" dirty="0">
                <a:solidFill>
                  <a:srgbClr val="A100FF"/>
                </a:solidFill>
              </a:rPr>
              <a:t>Design: AR Platform Suitability Decision Matrix 1/</a:t>
            </a:r>
            <a:r>
              <a:rPr lang="en-US" sz="2800" b="1" dirty="0">
                <a:solidFill>
                  <a:srgbClr val="FF0000"/>
                </a:solidFill>
              </a:rPr>
              <a:t>X</a:t>
            </a:r>
          </a:p>
          <a:p>
            <a:r>
              <a:rPr lang="en-US" sz="1600" i="1" dirty="0"/>
              <a:t>Assist in choosing an appropriate AR platform: web AR vs. native AR vs. AR headset (non-exhaustive).</a:t>
            </a:r>
            <a:endParaRPr lang="en-US" sz="1600" b="1" dirty="0">
              <a:solidFill>
                <a:srgbClr val="A100FF"/>
              </a:solidFill>
            </a:endParaRPr>
          </a:p>
        </p:txBody>
      </p:sp>
      <p:grpSp>
        <p:nvGrpSpPr>
          <p:cNvPr id="30" name="Group 29">
            <a:extLst>
              <a:ext uri="{FF2B5EF4-FFF2-40B4-BE49-F238E27FC236}">
                <a16:creationId xmlns:a16="http://schemas.microsoft.com/office/drawing/2014/main" id="{B0E954BC-3D20-DB46-F127-2E515793BC3B}"/>
              </a:ext>
            </a:extLst>
          </p:cNvPr>
          <p:cNvGrpSpPr/>
          <p:nvPr/>
        </p:nvGrpSpPr>
        <p:grpSpPr>
          <a:xfrm>
            <a:off x="8720918" y="292414"/>
            <a:ext cx="3395091" cy="699633"/>
            <a:chOff x="8714035" y="403485"/>
            <a:chExt cx="3395091" cy="699633"/>
          </a:xfrm>
        </p:grpSpPr>
        <p:sp>
          <p:nvSpPr>
            <p:cNvPr id="32" name="Rectangle 31">
              <a:extLst>
                <a:ext uri="{FF2B5EF4-FFF2-40B4-BE49-F238E27FC236}">
                  <a16:creationId xmlns:a16="http://schemas.microsoft.com/office/drawing/2014/main" id="{2B8DEF01-064C-E343-DCC4-1624D6296163}"/>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6661E3C1-1EF5-3595-917F-069A02F3BE3F}"/>
                </a:ext>
              </a:extLst>
            </p:cNvPr>
            <p:cNvGrpSpPr/>
            <p:nvPr/>
          </p:nvGrpSpPr>
          <p:grpSpPr>
            <a:xfrm>
              <a:off x="8771860" y="731651"/>
              <a:ext cx="3180903" cy="320300"/>
              <a:chOff x="8771860" y="821796"/>
              <a:chExt cx="3180903" cy="320300"/>
            </a:xfrm>
          </p:grpSpPr>
          <p:sp>
            <p:nvSpPr>
              <p:cNvPr id="35" name="Rectangle 34">
                <a:extLst>
                  <a:ext uri="{FF2B5EF4-FFF2-40B4-BE49-F238E27FC236}">
                    <a16:creationId xmlns:a16="http://schemas.microsoft.com/office/drawing/2014/main" id="{3B42781B-5DFF-449E-5BC1-BE8496C59292}"/>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6" name="Rectangle 35">
                <a:extLst>
                  <a:ext uri="{FF2B5EF4-FFF2-40B4-BE49-F238E27FC236}">
                    <a16:creationId xmlns:a16="http://schemas.microsoft.com/office/drawing/2014/main" id="{C1D3507F-322F-BBAE-0E58-5C72D2C18347}"/>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7" name="Rectangle 36">
                <a:extLst>
                  <a:ext uri="{FF2B5EF4-FFF2-40B4-BE49-F238E27FC236}">
                    <a16:creationId xmlns:a16="http://schemas.microsoft.com/office/drawing/2014/main" id="{DA6EC84E-05A0-3900-F10F-692F293992C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4" name="TextBox 33">
              <a:extLst>
                <a:ext uri="{FF2B5EF4-FFF2-40B4-BE49-F238E27FC236}">
                  <a16:creationId xmlns:a16="http://schemas.microsoft.com/office/drawing/2014/main" id="{CCB6CC97-6BDE-3D7D-89D6-7851281F0FCD}"/>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1121213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aphicFrame>
        <p:nvGraphicFramePr>
          <p:cNvPr id="4" name="Table 12">
            <a:extLst>
              <a:ext uri="{FF2B5EF4-FFF2-40B4-BE49-F238E27FC236}">
                <a16:creationId xmlns:a16="http://schemas.microsoft.com/office/drawing/2014/main" id="{4DBCF2B3-1867-EB5F-BA25-65CEC1329674}"/>
              </a:ext>
            </a:extLst>
          </p:cNvPr>
          <p:cNvGraphicFramePr>
            <a:graphicFrameLocks noGrp="1"/>
          </p:cNvGraphicFramePr>
          <p:nvPr/>
        </p:nvGraphicFramePr>
        <p:xfrm>
          <a:off x="302984" y="1184435"/>
          <a:ext cx="11584213" cy="4023360"/>
        </p:xfrm>
        <a:graphic>
          <a:graphicData uri="http://schemas.openxmlformats.org/drawingml/2006/table">
            <a:tbl>
              <a:tblPr firstRow="1" bandRow="1">
                <a:tableStyleId>{5940675A-B579-460E-94D1-54222C63F5DA}</a:tableStyleId>
              </a:tblPr>
              <a:tblGrid>
                <a:gridCol w="1066341">
                  <a:extLst>
                    <a:ext uri="{9D8B030D-6E8A-4147-A177-3AD203B41FA5}">
                      <a16:colId xmlns:a16="http://schemas.microsoft.com/office/drawing/2014/main" val="2323611179"/>
                    </a:ext>
                  </a:extLst>
                </a:gridCol>
                <a:gridCol w="1215755">
                  <a:extLst>
                    <a:ext uri="{9D8B030D-6E8A-4147-A177-3AD203B41FA5}">
                      <a16:colId xmlns:a16="http://schemas.microsoft.com/office/drawing/2014/main" val="4120118734"/>
                    </a:ext>
                  </a:extLst>
                </a:gridCol>
                <a:gridCol w="1197780">
                  <a:extLst>
                    <a:ext uri="{9D8B030D-6E8A-4147-A177-3AD203B41FA5}">
                      <a16:colId xmlns:a16="http://schemas.microsoft.com/office/drawing/2014/main" val="2651266558"/>
                    </a:ext>
                  </a:extLst>
                </a:gridCol>
                <a:gridCol w="1146132">
                  <a:extLst>
                    <a:ext uri="{9D8B030D-6E8A-4147-A177-3AD203B41FA5}">
                      <a16:colId xmlns:a16="http://schemas.microsoft.com/office/drawing/2014/main" val="187081944"/>
                    </a:ext>
                  </a:extLst>
                </a:gridCol>
                <a:gridCol w="1164920">
                  <a:extLst>
                    <a:ext uri="{9D8B030D-6E8A-4147-A177-3AD203B41FA5}">
                      <a16:colId xmlns:a16="http://schemas.microsoft.com/office/drawing/2014/main" val="2093929946"/>
                    </a:ext>
                  </a:extLst>
                </a:gridCol>
                <a:gridCol w="1189973">
                  <a:extLst>
                    <a:ext uri="{9D8B030D-6E8A-4147-A177-3AD203B41FA5}">
                      <a16:colId xmlns:a16="http://schemas.microsoft.com/office/drawing/2014/main" val="3110558412"/>
                    </a:ext>
                  </a:extLst>
                </a:gridCol>
                <a:gridCol w="1208762">
                  <a:extLst>
                    <a:ext uri="{9D8B030D-6E8A-4147-A177-3AD203B41FA5}">
                      <a16:colId xmlns:a16="http://schemas.microsoft.com/office/drawing/2014/main" val="2077695949"/>
                    </a:ext>
                  </a:extLst>
                </a:gridCol>
                <a:gridCol w="1108553">
                  <a:extLst>
                    <a:ext uri="{9D8B030D-6E8A-4147-A177-3AD203B41FA5}">
                      <a16:colId xmlns:a16="http://schemas.microsoft.com/office/drawing/2014/main" val="2507871209"/>
                    </a:ext>
                  </a:extLst>
                </a:gridCol>
                <a:gridCol w="1133605">
                  <a:extLst>
                    <a:ext uri="{9D8B030D-6E8A-4147-A177-3AD203B41FA5}">
                      <a16:colId xmlns:a16="http://schemas.microsoft.com/office/drawing/2014/main" val="3739836935"/>
                    </a:ext>
                  </a:extLst>
                </a:gridCol>
                <a:gridCol w="1152392">
                  <a:extLst>
                    <a:ext uri="{9D8B030D-6E8A-4147-A177-3AD203B41FA5}">
                      <a16:colId xmlns:a16="http://schemas.microsoft.com/office/drawing/2014/main" val="2362895601"/>
                    </a:ext>
                  </a:extLst>
                </a:gridCol>
              </a:tblGrid>
              <a:tr h="293681">
                <a:tc>
                  <a:txBody>
                    <a:bodyPr/>
                    <a:lstStyle/>
                    <a:p>
                      <a:endParaRPr lang="en-US" sz="12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bg1"/>
                          </a:solidFill>
                        </a:rPr>
                        <a:t>Web AR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1200" dirty="0">
                          <a:solidFill>
                            <a:schemeClr val="bg1"/>
                          </a:solidFill>
                        </a:rPr>
                        <a:t>Native AR</a:t>
                      </a:r>
                    </a:p>
                  </a:txBody>
                  <a:tcPr>
                    <a:solidFill>
                      <a:srgbClr val="A100FF"/>
                    </a:solidFill>
                  </a:tcPr>
                </a:tc>
                <a:tc>
                  <a:txBody>
                    <a:bodyPr/>
                    <a:lstStyle/>
                    <a:p>
                      <a:pPr algn="ctr"/>
                      <a:r>
                        <a:rPr lang="en-US" sz="1200" dirty="0">
                          <a:solidFill>
                            <a:schemeClr val="bg1"/>
                          </a:solidFill>
                        </a:rPr>
                        <a:t>HoloLens 2 (2019)</a:t>
                      </a:r>
                    </a:p>
                  </a:txBody>
                  <a:tcPr>
                    <a:solidFill>
                      <a:srgbClr val="A100FF"/>
                    </a:solidFill>
                  </a:tcPr>
                </a:tc>
                <a:tc>
                  <a:txBody>
                    <a:bodyPr/>
                    <a:lstStyle/>
                    <a:p>
                      <a:pPr algn="ctr"/>
                      <a:r>
                        <a:rPr lang="en-US" sz="1200" dirty="0">
                          <a:solidFill>
                            <a:schemeClr val="bg1"/>
                          </a:solidFill>
                        </a:rPr>
                        <a:t>Magic Leap 2 (2022)</a:t>
                      </a:r>
                    </a:p>
                  </a:txBody>
                  <a:tcPr>
                    <a:solidFill>
                      <a:srgbClr val="A100FF"/>
                    </a:solidFill>
                  </a:tcPr>
                </a:tc>
                <a:tc>
                  <a:txBody>
                    <a:bodyPr/>
                    <a:lstStyle/>
                    <a:p>
                      <a:pPr algn="ctr"/>
                      <a:r>
                        <a:rPr lang="en-US" sz="1200" dirty="0">
                          <a:solidFill>
                            <a:schemeClr val="bg1"/>
                          </a:solidFill>
                        </a:rPr>
                        <a:t>Meta Quest Pro (2022)</a:t>
                      </a:r>
                    </a:p>
                  </a:txBody>
                  <a:tcPr>
                    <a:solidFill>
                      <a:srgbClr val="A100FF"/>
                    </a:solidFill>
                  </a:tcPr>
                </a:tc>
                <a:tc>
                  <a:txBody>
                    <a:bodyPr/>
                    <a:lstStyle/>
                    <a:p>
                      <a:pPr algn="ctr"/>
                      <a:r>
                        <a:rPr lang="en-US" sz="1200" dirty="0">
                          <a:solidFill>
                            <a:schemeClr val="bg1"/>
                          </a:solidFill>
                        </a:rPr>
                        <a:t>Vuzix Blade 2 (2022)</a:t>
                      </a:r>
                    </a:p>
                  </a:txBody>
                  <a:tcPr>
                    <a:solidFill>
                      <a:srgbClr val="A100FF"/>
                    </a:solidFill>
                  </a:tcPr>
                </a:tc>
                <a:tc>
                  <a:txBody>
                    <a:bodyPr/>
                    <a:lstStyle/>
                    <a:p>
                      <a:pPr algn="ctr"/>
                      <a:r>
                        <a:rPr lang="en-US" sz="1200" dirty="0">
                          <a:solidFill>
                            <a:schemeClr val="bg1"/>
                          </a:solidFill>
                        </a:rPr>
                        <a:t>Vuzix M400 (2020)</a:t>
                      </a:r>
                    </a:p>
                  </a:txBody>
                  <a:tcPr>
                    <a:solidFill>
                      <a:srgbClr val="A100FF"/>
                    </a:solidFill>
                  </a:tcPr>
                </a:tc>
                <a:tc>
                  <a:txBody>
                    <a:bodyPr/>
                    <a:lstStyle/>
                    <a:p>
                      <a:pPr algn="ctr"/>
                      <a:r>
                        <a:rPr lang="en-US" sz="1200" dirty="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PR1.</a:t>
                      </a:r>
                      <a:r>
                        <a:rPr lang="en-US" sz="1200" dirty="0"/>
                        <a:t> Usage conditions-specific criteria</a:t>
                      </a:r>
                    </a:p>
                    <a:p>
                      <a:endParaRPr lang="en-US" sz="12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solidFill>
                        </a:rPr>
                        <a:t>6. </a:t>
                      </a:r>
                      <a:r>
                        <a:rPr kumimoji="0" lang="en-US" sz="1200" b="0" i="0" u="none" strike="noStrike" kern="1200" cap="none" spc="0" normalizeH="0" baseline="0" noProof="0" dirty="0">
                          <a:ln>
                            <a:noFill/>
                          </a:ln>
                          <a:solidFill>
                            <a:schemeClr val="bg1"/>
                          </a:solidFill>
                          <a:effectLst/>
                          <a:uLnTx/>
                          <a:uFillTx/>
                          <a:latin typeface="+mn-lt"/>
                          <a:ea typeface="+mn-ea"/>
                          <a:cs typeface="+mn-cs"/>
                        </a:rPr>
                        <a:t>Drop-safe</a:t>
                      </a:r>
                      <a:endParaRPr lang="en-US" sz="1200" dirty="0">
                        <a:solidFill>
                          <a:schemeClr val="bg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1200" dirty="0"/>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r>
                        <a:rPr lang="en-US" sz="1200" dirty="0"/>
                        <a:t>No information</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 information</a:t>
                      </a:r>
                    </a:p>
                  </a:txBody>
                  <a:tcPr>
                    <a:solidFill>
                      <a:schemeClr val="bg1">
                        <a:lumMod val="85000"/>
                      </a:schemeClr>
                    </a:solidFill>
                  </a:tcPr>
                </a:tc>
                <a:tc>
                  <a:txBody>
                    <a:bodyPr/>
                    <a:lstStyle/>
                    <a:p>
                      <a:r>
                        <a:rPr lang="en-US" sz="1200" dirty="0"/>
                        <a:t>No information</a:t>
                      </a:r>
                    </a:p>
                  </a:txBody>
                  <a:tcPr>
                    <a:solidFill>
                      <a:schemeClr val="bg1">
                        <a:lumMod val="85000"/>
                      </a:schemeClr>
                    </a:solidFill>
                  </a:tcPr>
                </a:tc>
                <a:tc>
                  <a:txBody>
                    <a:bodyPr/>
                    <a:lstStyle/>
                    <a:p>
                      <a:r>
                        <a:rPr lang="en-US" sz="1200" dirty="0"/>
                        <a:t>No information</a:t>
                      </a:r>
                    </a:p>
                  </a:txBody>
                  <a:tcPr>
                    <a:solidFill>
                      <a:schemeClr val="bg1">
                        <a:lumMod val="85000"/>
                      </a:schemeClr>
                    </a:solidFill>
                  </a:tcPr>
                </a:tc>
                <a:tc>
                  <a:txBody>
                    <a:bodyPr/>
                    <a:lstStyle/>
                    <a:p>
                      <a:r>
                        <a:rPr lang="en-US" sz="1200" dirty="0"/>
                        <a:t>MIL-STD-810G certification</a:t>
                      </a:r>
                    </a:p>
                  </a:txBody>
                  <a:tcPr>
                    <a:solidFill>
                      <a:schemeClr val="bg1"/>
                    </a:solidFill>
                  </a:tcPr>
                </a:tc>
                <a:tc>
                  <a:txBody>
                    <a:bodyPr/>
                    <a:lstStyle/>
                    <a:p>
                      <a:r>
                        <a:rPr lang="en-US" sz="1200" dirty="0"/>
                        <a:t>No information</a:t>
                      </a:r>
                    </a:p>
                  </a:txBody>
                  <a:tcPr>
                    <a:solidFill>
                      <a:schemeClr val="bg1">
                        <a:lumMod val="85000"/>
                      </a:schemeClr>
                    </a:solidFill>
                  </a:tcPr>
                </a:tc>
                <a:extLst>
                  <a:ext uri="{0D108BD9-81ED-4DB2-BD59-A6C34878D82A}">
                    <a16:rowId xmlns:a16="http://schemas.microsoft.com/office/drawing/2014/main" val="2279061115"/>
                  </a:ext>
                </a:extLst>
              </a:tr>
              <a:tr h="331748">
                <a:tc vMerge="1">
                  <a:txBody>
                    <a:bodyPr/>
                    <a:lstStyle/>
                    <a:p>
                      <a:endParaRPr lang="en-US"/>
                    </a:p>
                  </a:txBody>
                  <a:tcPr/>
                </a:tc>
                <a:tc>
                  <a:txBody>
                    <a:bodyPr/>
                    <a:lstStyle/>
                    <a:p>
                      <a:r>
                        <a:rPr lang="en-US" sz="1200" dirty="0">
                          <a:solidFill>
                            <a:schemeClr val="bg1"/>
                          </a:solidFill>
                        </a:rPr>
                        <a:t>7. Water-proof/ Dust-proof</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1200" dirty="0"/>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txBody>
                  <a:tcPr>
                    <a:solidFill>
                      <a:schemeClr val="bg1"/>
                    </a:solidFill>
                  </a:tcPr>
                </a:tc>
                <a:tc>
                  <a:txBody>
                    <a:bodyPr/>
                    <a:lstStyle/>
                    <a:p>
                      <a:r>
                        <a:rPr lang="en-US" sz="1200" dirty="0"/>
                        <a:t>IP50 Dust proof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 information</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 information</a:t>
                      </a:r>
                    </a:p>
                  </a:txBody>
                  <a:tcPr>
                    <a:solidFill>
                      <a:schemeClr val="bg1">
                        <a:lumMod val="85000"/>
                      </a:schemeClr>
                    </a:solidFill>
                  </a:tcPr>
                </a:tc>
                <a:tc>
                  <a:txBody>
                    <a:bodyPr/>
                    <a:lstStyle/>
                    <a:p>
                      <a:r>
                        <a:rPr lang="en-US" sz="1200" dirty="0"/>
                        <a:t>No information</a:t>
                      </a:r>
                    </a:p>
                  </a:txBody>
                  <a:tcPr>
                    <a:solidFill>
                      <a:schemeClr val="bg1">
                        <a:lumMod val="85000"/>
                      </a:schemeClr>
                    </a:solidFill>
                  </a:tcPr>
                </a:tc>
                <a:tc>
                  <a:txBody>
                    <a:bodyPr/>
                    <a:lstStyle/>
                    <a:p>
                      <a:r>
                        <a:rPr lang="en-US" sz="1200" dirty="0"/>
                        <a:t>IP67 Dust + water protection certification</a:t>
                      </a:r>
                    </a:p>
                  </a:txBody>
                  <a:tcPr>
                    <a:solidFill>
                      <a:schemeClr val="bg1"/>
                    </a:solidFill>
                  </a:tcPr>
                </a:tc>
                <a:tc>
                  <a:txBody>
                    <a:bodyPr/>
                    <a:lstStyle/>
                    <a:p>
                      <a:r>
                        <a:rPr lang="en-US" sz="1200" dirty="0"/>
                        <a:t>No information</a:t>
                      </a:r>
                    </a:p>
                  </a:txBody>
                  <a:tcPr>
                    <a:solidFill>
                      <a:schemeClr val="bg1">
                        <a:lumMod val="85000"/>
                      </a:schemeClr>
                    </a:solidFill>
                  </a:tcPr>
                </a:tc>
                <a:extLst>
                  <a:ext uri="{0D108BD9-81ED-4DB2-BD59-A6C34878D82A}">
                    <a16:rowId xmlns:a16="http://schemas.microsoft.com/office/drawing/2014/main" val="3828964723"/>
                  </a:ext>
                </a:extLst>
              </a:tr>
              <a:tr h="331748">
                <a:tc vMerge="1">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8. Compliance with health/ safety standards</a:t>
                      </a:r>
                    </a:p>
                  </a:txBody>
                  <a:tcPr>
                    <a:lnT w="12700" cap="flat" cmpd="sng" algn="ctr">
                      <a:solidFill>
                        <a:schemeClr val="tx1"/>
                      </a:solidFill>
                      <a:prstDash val="solid"/>
                      <a:round/>
                      <a:headEnd type="none" w="med" len="med"/>
                      <a:tailEnd type="none" w="med" len="med"/>
                    </a:lnT>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 but unlikely</a:t>
                      </a:r>
                    </a:p>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 but unlikely</a:t>
                      </a:r>
                    </a:p>
                    <a:p>
                      <a:endParaRPr lang="en-US" sz="1200" dirty="0"/>
                    </a:p>
                  </a:txBody>
                  <a:tcPr>
                    <a:solidFill>
                      <a:schemeClr val="bg1"/>
                    </a:solidFill>
                  </a:tcPr>
                </a:tc>
                <a:tc>
                  <a:txBody>
                    <a:bodyPr/>
                    <a:lstStyle/>
                    <a:p>
                      <a:pPr marL="92075" indent="-92075">
                        <a:buFont typeface="Arial" panose="020B0604020202020204" pitchFamily="34" charset="0"/>
                        <a:buChar char="•"/>
                      </a:pPr>
                      <a:r>
                        <a:rPr lang="pl-PL" sz="1200" dirty="0"/>
                        <a:t>ANSI Z87.1, CSA Z94.3 and EN 166</a:t>
                      </a:r>
                      <a:r>
                        <a:rPr lang="en-US" sz="1200" dirty="0"/>
                        <a:t> for eye safety.</a:t>
                      </a:r>
                    </a:p>
                    <a:p>
                      <a:pPr marL="92075" indent="-92075">
                        <a:buFont typeface="Arial" panose="020B0604020202020204" pitchFamily="34" charset="0"/>
                        <a:buChar char="•"/>
                      </a:pPr>
                      <a:r>
                        <a:rPr lang="en-US" sz="1200" dirty="0"/>
                        <a:t>Integrates with hardhat;</a:t>
                      </a:r>
                    </a:p>
                    <a:p>
                      <a:pPr marL="92075" indent="-92075">
                        <a:buFont typeface="Arial" panose="020B0604020202020204" pitchFamily="34" charset="0"/>
                        <a:buChar char="•"/>
                      </a:pPr>
                      <a:r>
                        <a:rPr lang="en-US" sz="1200" dirty="0"/>
                        <a:t>Compliant with regulated environments e.g., clean rooms</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IEC 60601 certifications for medical use</a:t>
                      </a:r>
                    </a:p>
                  </a:txBody>
                  <a:tcPr>
                    <a:solidFill>
                      <a:schemeClr val="bg1"/>
                    </a:solidFill>
                  </a:tcPr>
                </a:tc>
                <a:tc>
                  <a:txBody>
                    <a:bodyPr/>
                    <a:lstStyle/>
                    <a:p>
                      <a:r>
                        <a:rPr lang="en-US" sz="1200" dirty="0"/>
                        <a:t>No information</a:t>
                      </a:r>
                    </a:p>
                  </a:txBody>
                  <a:tcPr>
                    <a:solidFill>
                      <a:schemeClr val="bg1">
                        <a:lumMod val="85000"/>
                      </a:schemeClr>
                    </a:solidFill>
                  </a:tcPr>
                </a:tc>
                <a:tc>
                  <a:txBody>
                    <a:bodyPr/>
                    <a:lstStyle/>
                    <a:p>
                      <a:r>
                        <a:rPr lang="en-US" sz="1200" dirty="0"/>
                        <a:t>UV protection lens; </a:t>
                      </a:r>
                    </a:p>
                    <a:p>
                      <a:r>
                        <a:rPr lang="en-US" sz="1200" dirty="0"/>
                        <a:t>ANSI Z87.1 for eye safety.</a:t>
                      </a:r>
                    </a:p>
                  </a:txBody>
                  <a:tcPr>
                    <a:solidFill>
                      <a:schemeClr val="bg1"/>
                    </a:solidFill>
                  </a:tcPr>
                </a:tc>
                <a:tc>
                  <a:txBody>
                    <a:bodyPr/>
                    <a:lstStyle/>
                    <a:p>
                      <a:r>
                        <a:rPr lang="en-US" sz="1200" dirty="0"/>
                        <a:t>IEC 60601 certifications for medical use</a:t>
                      </a:r>
                    </a:p>
                  </a:txBody>
                  <a:tcPr>
                    <a:solidFill>
                      <a:schemeClr val="bg1"/>
                    </a:solidFill>
                  </a:tcPr>
                </a:tc>
                <a:tc>
                  <a:txBody>
                    <a:bodyPr/>
                    <a:lstStyle/>
                    <a:p>
                      <a:r>
                        <a:rPr lang="en-US" sz="1200" dirty="0"/>
                        <a:t>No information</a:t>
                      </a:r>
                    </a:p>
                  </a:txBody>
                  <a:tcPr>
                    <a:solidFill>
                      <a:schemeClr val="bg1">
                        <a:lumMod val="85000"/>
                      </a:schemeClr>
                    </a:solidFill>
                  </a:tcPr>
                </a:tc>
                <a:extLst>
                  <a:ext uri="{0D108BD9-81ED-4DB2-BD59-A6C34878D82A}">
                    <a16:rowId xmlns:a16="http://schemas.microsoft.com/office/drawing/2014/main" val="3156270744"/>
                  </a:ext>
                </a:extLst>
              </a:tr>
            </a:tbl>
          </a:graphicData>
        </a:graphic>
      </p:graphicFrame>
      <p:sp>
        <p:nvSpPr>
          <p:cNvPr id="31" name="TextBox 30">
            <a:extLst>
              <a:ext uri="{FF2B5EF4-FFF2-40B4-BE49-F238E27FC236}">
                <a16:creationId xmlns:a16="http://schemas.microsoft.com/office/drawing/2014/main" id="{B0F72B5F-582A-363F-4336-4F2539895D5D}"/>
              </a:ext>
            </a:extLst>
          </p:cNvPr>
          <p:cNvSpPr txBox="1"/>
          <p:nvPr/>
        </p:nvSpPr>
        <p:spPr>
          <a:xfrm>
            <a:off x="232362" y="380199"/>
            <a:ext cx="8604856" cy="769441"/>
          </a:xfrm>
          <a:prstGeom prst="rect">
            <a:avLst/>
          </a:prstGeom>
          <a:noFill/>
        </p:spPr>
        <p:txBody>
          <a:bodyPr wrap="none" rtlCol="0">
            <a:spAutoFit/>
          </a:bodyPr>
          <a:lstStyle/>
          <a:p>
            <a:r>
              <a:rPr lang="en-US" sz="2800" b="1" dirty="0">
                <a:solidFill>
                  <a:srgbClr val="A100FF"/>
                </a:solidFill>
              </a:rPr>
              <a:t>Design: AR Platform Suitability Decision Matrix 2/</a:t>
            </a:r>
            <a:r>
              <a:rPr lang="en-US" sz="2800" b="1" dirty="0">
                <a:solidFill>
                  <a:srgbClr val="FF0000"/>
                </a:solidFill>
              </a:rPr>
              <a:t>X</a:t>
            </a:r>
            <a:endParaRPr lang="en-US" sz="2800" b="1" dirty="0">
              <a:solidFill>
                <a:srgbClr val="A100FF"/>
              </a:solidFill>
            </a:endParaRPr>
          </a:p>
          <a:p>
            <a:r>
              <a:rPr lang="en-US" sz="1600" i="1" dirty="0"/>
              <a:t>Assist in choosing an appropriate AR platform: </a:t>
            </a:r>
            <a:r>
              <a:rPr lang="en-US" sz="1600" i="1" dirty="0">
                <a:solidFill>
                  <a:srgbClr val="A100FF"/>
                </a:solidFill>
              </a:rPr>
              <a:t>web AR</a:t>
            </a:r>
            <a:r>
              <a:rPr lang="en-US" sz="1600" i="1" dirty="0"/>
              <a:t> vs. native AR vs. AR headset (non-exhaustive).</a:t>
            </a:r>
            <a:endParaRPr lang="en-US" sz="1600" b="1" dirty="0">
              <a:solidFill>
                <a:srgbClr val="A100FF"/>
              </a:solidFill>
            </a:endParaRPr>
          </a:p>
        </p:txBody>
      </p:sp>
      <p:grpSp>
        <p:nvGrpSpPr>
          <p:cNvPr id="30" name="Group 29">
            <a:extLst>
              <a:ext uri="{FF2B5EF4-FFF2-40B4-BE49-F238E27FC236}">
                <a16:creationId xmlns:a16="http://schemas.microsoft.com/office/drawing/2014/main" id="{BCCEB9AF-3B90-1595-B779-EE50954BE130}"/>
              </a:ext>
            </a:extLst>
          </p:cNvPr>
          <p:cNvGrpSpPr/>
          <p:nvPr/>
        </p:nvGrpSpPr>
        <p:grpSpPr>
          <a:xfrm>
            <a:off x="8720918" y="292414"/>
            <a:ext cx="3395091" cy="699633"/>
            <a:chOff x="8714035" y="403485"/>
            <a:chExt cx="3395091" cy="699633"/>
          </a:xfrm>
        </p:grpSpPr>
        <p:sp>
          <p:nvSpPr>
            <p:cNvPr id="32" name="Rectangle 31">
              <a:extLst>
                <a:ext uri="{FF2B5EF4-FFF2-40B4-BE49-F238E27FC236}">
                  <a16:creationId xmlns:a16="http://schemas.microsoft.com/office/drawing/2014/main" id="{9D5BBA02-FFD9-6C78-C5D6-383B61888575}"/>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69F359F3-B8DB-01F7-3C72-AFA529C8CF9D}"/>
                </a:ext>
              </a:extLst>
            </p:cNvPr>
            <p:cNvGrpSpPr/>
            <p:nvPr/>
          </p:nvGrpSpPr>
          <p:grpSpPr>
            <a:xfrm>
              <a:off x="8771860" y="731651"/>
              <a:ext cx="3180903" cy="320300"/>
              <a:chOff x="8771860" y="821796"/>
              <a:chExt cx="3180903" cy="320300"/>
            </a:xfrm>
          </p:grpSpPr>
          <p:sp>
            <p:nvSpPr>
              <p:cNvPr id="35" name="Rectangle 34">
                <a:extLst>
                  <a:ext uri="{FF2B5EF4-FFF2-40B4-BE49-F238E27FC236}">
                    <a16:creationId xmlns:a16="http://schemas.microsoft.com/office/drawing/2014/main" id="{71934B6D-144C-9007-BD4E-8DD8981E1274}"/>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6" name="Rectangle 35">
                <a:extLst>
                  <a:ext uri="{FF2B5EF4-FFF2-40B4-BE49-F238E27FC236}">
                    <a16:creationId xmlns:a16="http://schemas.microsoft.com/office/drawing/2014/main" id="{5FEA7181-DAE4-1C50-0B99-59F3D2D4F25E}"/>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7" name="Rectangle 36">
                <a:extLst>
                  <a:ext uri="{FF2B5EF4-FFF2-40B4-BE49-F238E27FC236}">
                    <a16:creationId xmlns:a16="http://schemas.microsoft.com/office/drawing/2014/main" id="{56FDD1F9-99E3-8635-2771-BB936D9DA276}"/>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4" name="TextBox 33">
              <a:extLst>
                <a:ext uri="{FF2B5EF4-FFF2-40B4-BE49-F238E27FC236}">
                  <a16:creationId xmlns:a16="http://schemas.microsoft.com/office/drawing/2014/main" id="{81D4A2FD-BC90-2B14-F11D-268C952889E6}"/>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146205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aphicFrame>
        <p:nvGraphicFramePr>
          <p:cNvPr id="4" name="Table 12">
            <a:extLst>
              <a:ext uri="{FF2B5EF4-FFF2-40B4-BE49-F238E27FC236}">
                <a16:creationId xmlns:a16="http://schemas.microsoft.com/office/drawing/2014/main" id="{4DBCF2B3-1867-EB5F-BA25-65CEC1329674}"/>
              </a:ext>
            </a:extLst>
          </p:cNvPr>
          <p:cNvGraphicFramePr>
            <a:graphicFrameLocks noGrp="1"/>
          </p:cNvGraphicFramePr>
          <p:nvPr/>
        </p:nvGraphicFramePr>
        <p:xfrm>
          <a:off x="302984" y="1184435"/>
          <a:ext cx="11584213" cy="1977668"/>
        </p:xfrm>
        <a:graphic>
          <a:graphicData uri="http://schemas.openxmlformats.org/drawingml/2006/table">
            <a:tbl>
              <a:tblPr firstRow="1" bandRow="1">
                <a:tableStyleId>{5940675A-B579-460E-94D1-54222C63F5DA}</a:tableStyleId>
              </a:tblPr>
              <a:tblGrid>
                <a:gridCol w="1066341">
                  <a:extLst>
                    <a:ext uri="{9D8B030D-6E8A-4147-A177-3AD203B41FA5}">
                      <a16:colId xmlns:a16="http://schemas.microsoft.com/office/drawing/2014/main" val="2323611179"/>
                    </a:ext>
                  </a:extLst>
                </a:gridCol>
                <a:gridCol w="1215755">
                  <a:extLst>
                    <a:ext uri="{9D8B030D-6E8A-4147-A177-3AD203B41FA5}">
                      <a16:colId xmlns:a16="http://schemas.microsoft.com/office/drawing/2014/main" val="4120118734"/>
                    </a:ext>
                  </a:extLst>
                </a:gridCol>
                <a:gridCol w="1197780">
                  <a:extLst>
                    <a:ext uri="{9D8B030D-6E8A-4147-A177-3AD203B41FA5}">
                      <a16:colId xmlns:a16="http://schemas.microsoft.com/office/drawing/2014/main" val="2651266558"/>
                    </a:ext>
                  </a:extLst>
                </a:gridCol>
                <a:gridCol w="1146132">
                  <a:extLst>
                    <a:ext uri="{9D8B030D-6E8A-4147-A177-3AD203B41FA5}">
                      <a16:colId xmlns:a16="http://schemas.microsoft.com/office/drawing/2014/main" val="187081944"/>
                    </a:ext>
                  </a:extLst>
                </a:gridCol>
                <a:gridCol w="1164920">
                  <a:extLst>
                    <a:ext uri="{9D8B030D-6E8A-4147-A177-3AD203B41FA5}">
                      <a16:colId xmlns:a16="http://schemas.microsoft.com/office/drawing/2014/main" val="2093929946"/>
                    </a:ext>
                  </a:extLst>
                </a:gridCol>
                <a:gridCol w="1189973">
                  <a:extLst>
                    <a:ext uri="{9D8B030D-6E8A-4147-A177-3AD203B41FA5}">
                      <a16:colId xmlns:a16="http://schemas.microsoft.com/office/drawing/2014/main" val="3110558412"/>
                    </a:ext>
                  </a:extLst>
                </a:gridCol>
                <a:gridCol w="1208762">
                  <a:extLst>
                    <a:ext uri="{9D8B030D-6E8A-4147-A177-3AD203B41FA5}">
                      <a16:colId xmlns:a16="http://schemas.microsoft.com/office/drawing/2014/main" val="2077695949"/>
                    </a:ext>
                  </a:extLst>
                </a:gridCol>
                <a:gridCol w="1108553">
                  <a:extLst>
                    <a:ext uri="{9D8B030D-6E8A-4147-A177-3AD203B41FA5}">
                      <a16:colId xmlns:a16="http://schemas.microsoft.com/office/drawing/2014/main" val="2507871209"/>
                    </a:ext>
                  </a:extLst>
                </a:gridCol>
                <a:gridCol w="1133605">
                  <a:extLst>
                    <a:ext uri="{9D8B030D-6E8A-4147-A177-3AD203B41FA5}">
                      <a16:colId xmlns:a16="http://schemas.microsoft.com/office/drawing/2014/main" val="3739836935"/>
                    </a:ext>
                  </a:extLst>
                </a:gridCol>
                <a:gridCol w="1152392">
                  <a:extLst>
                    <a:ext uri="{9D8B030D-6E8A-4147-A177-3AD203B41FA5}">
                      <a16:colId xmlns:a16="http://schemas.microsoft.com/office/drawing/2014/main" val="2362895601"/>
                    </a:ext>
                  </a:extLst>
                </a:gridCol>
              </a:tblGrid>
              <a:tr h="293681">
                <a:tc>
                  <a:txBody>
                    <a:bodyPr/>
                    <a:lstStyle/>
                    <a:p>
                      <a:endParaRPr lang="en-US" sz="12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bg1"/>
                          </a:solidFill>
                        </a:rPr>
                        <a:t>Web AR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1200" dirty="0">
                          <a:solidFill>
                            <a:schemeClr val="bg1"/>
                          </a:solidFill>
                        </a:rPr>
                        <a:t>Native AR</a:t>
                      </a:r>
                    </a:p>
                  </a:txBody>
                  <a:tcPr>
                    <a:solidFill>
                      <a:srgbClr val="A100FF"/>
                    </a:solidFill>
                  </a:tcPr>
                </a:tc>
                <a:tc>
                  <a:txBody>
                    <a:bodyPr/>
                    <a:lstStyle/>
                    <a:p>
                      <a:pPr algn="ctr"/>
                      <a:r>
                        <a:rPr lang="en-US" sz="1200" dirty="0">
                          <a:solidFill>
                            <a:schemeClr val="bg1"/>
                          </a:solidFill>
                        </a:rPr>
                        <a:t>HoloLens 2 (2019)</a:t>
                      </a:r>
                    </a:p>
                  </a:txBody>
                  <a:tcPr>
                    <a:solidFill>
                      <a:srgbClr val="A100FF"/>
                    </a:solidFill>
                  </a:tcPr>
                </a:tc>
                <a:tc>
                  <a:txBody>
                    <a:bodyPr/>
                    <a:lstStyle/>
                    <a:p>
                      <a:pPr algn="ctr"/>
                      <a:r>
                        <a:rPr lang="en-US" sz="1200" dirty="0">
                          <a:solidFill>
                            <a:schemeClr val="bg1"/>
                          </a:solidFill>
                        </a:rPr>
                        <a:t>Magic Leap 2 (2022)</a:t>
                      </a:r>
                    </a:p>
                  </a:txBody>
                  <a:tcPr>
                    <a:solidFill>
                      <a:srgbClr val="A100FF"/>
                    </a:solidFill>
                  </a:tcPr>
                </a:tc>
                <a:tc>
                  <a:txBody>
                    <a:bodyPr/>
                    <a:lstStyle/>
                    <a:p>
                      <a:pPr algn="ctr"/>
                      <a:r>
                        <a:rPr lang="en-US" sz="1200" dirty="0">
                          <a:solidFill>
                            <a:schemeClr val="bg1"/>
                          </a:solidFill>
                        </a:rPr>
                        <a:t>Meta Quest Pro (2022)</a:t>
                      </a:r>
                    </a:p>
                  </a:txBody>
                  <a:tcPr>
                    <a:solidFill>
                      <a:srgbClr val="A100FF"/>
                    </a:solidFill>
                  </a:tcPr>
                </a:tc>
                <a:tc>
                  <a:txBody>
                    <a:bodyPr/>
                    <a:lstStyle/>
                    <a:p>
                      <a:pPr algn="ctr"/>
                      <a:r>
                        <a:rPr lang="en-US" sz="1200" dirty="0">
                          <a:solidFill>
                            <a:schemeClr val="bg1"/>
                          </a:solidFill>
                        </a:rPr>
                        <a:t>Vuzix Blade 2 (2022)</a:t>
                      </a:r>
                    </a:p>
                  </a:txBody>
                  <a:tcPr>
                    <a:solidFill>
                      <a:srgbClr val="A100FF"/>
                    </a:solidFill>
                  </a:tcPr>
                </a:tc>
                <a:tc>
                  <a:txBody>
                    <a:bodyPr/>
                    <a:lstStyle/>
                    <a:p>
                      <a:pPr algn="ctr"/>
                      <a:r>
                        <a:rPr lang="en-US" sz="1200" dirty="0">
                          <a:solidFill>
                            <a:schemeClr val="bg1"/>
                          </a:solidFill>
                        </a:rPr>
                        <a:t>Vuzix M400 (2020)</a:t>
                      </a:r>
                    </a:p>
                  </a:txBody>
                  <a:tcPr>
                    <a:solidFill>
                      <a:srgbClr val="A100FF"/>
                    </a:solidFill>
                  </a:tcPr>
                </a:tc>
                <a:tc>
                  <a:txBody>
                    <a:bodyPr/>
                    <a:lstStyle/>
                    <a:p>
                      <a:pPr algn="ctr"/>
                      <a:r>
                        <a:rPr lang="en-US" sz="1200" dirty="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PR1.</a:t>
                      </a:r>
                      <a:r>
                        <a:rPr lang="en-US" sz="1200" dirty="0"/>
                        <a:t> Usage conditions-specific criteria</a:t>
                      </a:r>
                    </a:p>
                    <a:p>
                      <a:endParaRPr lang="en-US" sz="1200" dirty="0"/>
                    </a:p>
                  </a:txBody>
                  <a:tcPr>
                    <a:lnT w="12700" cap="flat" cmpd="sng" algn="ctr">
                      <a:solidFill>
                        <a:schemeClr val="tx1"/>
                      </a:solidFill>
                      <a:prstDash val="solid"/>
                      <a:round/>
                      <a:headEnd type="none" w="med" len="med"/>
                      <a:tailEnd type="none" w="med" len="med"/>
                    </a:lnT>
                  </a:tcPr>
                </a:tc>
                <a:tc>
                  <a:txBody>
                    <a:bodyPr/>
                    <a:lstStyle/>
                    <a:p>
                      <a:r>
                        <a:rPr lang="en-US" sz="1200" dirty="0">
                          <a:solidFill>
                            <a:schemeClr val="bg1"/>
                          </a:solidFill>
                        </a:rPr>
                        <a:t>9. Hand usage</a:t>
                      </a:r>
                    </a:p>
                  </a:txBody>
                  <a:tcPr>
                    <a:lnT w="12700" cap="flat" cmpd="sng" algn="ctr">
                      <a:solidFill>
                        <a:schemeClr val="tx1"/>
                      </a:solidFill>
                      <a:prstDash val="solid"/>
                      <a:round/>
                      <a:headEnd type="none" w="med" len="med"/>
                      <a:tailEnd type="none" w="med" len="med"/>
                    </a:lnT>
                    <a:solidFill>
                      <a:srgbClr val="A100FF"/>
                    </a:solidFill>
                  </a:tcPr>
                </a:tc>
                <a:tc gridSpan="2">
                  <a:txBody>
                    <a:bodyPr/>
                    <a:lstStyle/>
                    <a:p>
                      <a:r>
                        <a:rPr lang="en-US" sz="1200" dirty="0"/>
                        <a:t>One hand occupied</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dirty="0"/>
                        <a:t>One hand occupied</a:t>
                      </a:r>
                    </a:p>
                  </a:txBody>
                  <a:tcPr>
                    <a:solidFill>
                      <a:schemeClr val="bg1"/>
                    </a:solidFill>
                  </a:tcPr>
                </a:tc>
                <a:tc gridSpan="6">
                  <a:txBody>
                    <a:bodyPr/>
                    <a:lstStyle/>
                    <a:p>
                      <a:r>
                        <a:rPr lang="en-US" sz="1200" dirty="0"/>
                        <a:t>Hands-free</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dirty="0"/>
                        <a:t>Hands-free</a:t>
                      </a:r>
                    </a:p>
                    <a:p>
                      <a:endParaRPr lang="en-US" sz="1250" dirty="0"/>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dirty="0"/>
                        <a:t>Hands-free</a:t>
                      </a:r>
                    </a:p>
                    <a:p>
                      <a:endParaRPr lang="en-US" sz="1250" dirty="0"/>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dirty="0"/>
                        <a:t>Hands-free</a:t>
                      </a:r>
                    </a:p>
                    <a:p>
                      <a:endParaRPr lang="en-US" sz="1250" dirty="0"/>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dirty="0"/>
                        <a:t>Hands-free</a:t>
                      </a:r>
                    </a:p>
                    <a:p>
                      <a:endParaRPr lang="en-US" sz="1250" dirty="0"/>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dirty="0"/>
                        <a:t>Hands-free</a:t>
                      </a:r>
                    </a:p>
                    <a:p>
                      <a:endParaRPr lang="en-US" sz="1250" dirty="0"/>
                    </a:p>
                  </a:txBody>
                  <a:tcPr>
                    <a:solidFill>
                      <a:schemeClr val="bg1"/>
                    </a:solidFill>
                  </a:tcPr>
                </a:tc>
                <a:extLst>
                  <a:ext uri="{0D108BD9-81ED-4DB2-BD59-A6C34878D82A}">
                    <a16:rowId xmlns:a16="http://schemas.microsoft.com/office/drawing/2014/main" val="1121296619"/>
                  </a:ext>
                </a:extLst>
              </a:tr>
              <a:tr h="331748">
                <a:tc vMerge="1">
                  <a:txBody>
                    <a:bodyPr/>
                    <a:lstStyle/>
                    <a:p>
                      <a:endParaRPr lang="en-US" sz="12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10. User interactions</a:t>
                      </a:r>
                    </a:p>
                  </a:txBody>
                  <a:tcPr>
                    <a:lnL w="12700" cap="flat" cmpd="sng" algn="ctr">
                      <a:solidFill>
                        <a:schemeClr val="tx1"/>
                      </a:solidFill>
                      <a:prstDash val="solid"/>
                      <a:round/>
                      <a:headEnd type="none" w="med" len="med"/>
                      <a:tailEnd type="none" w="med" len="med"/>
                    </a:lnL>
                    <a:solidFill>
                      <a:srgbClr val="A100FF"/>
                    </a:solidFill>
                  </a:tcPr>
                </a:tc>
                <a:tc>
                  <a:txBody>
                    <a:bodyPr/>
                    <a:lstStyle/>
                    <a:p>
                      <a:r>
                        <a:rPr lang="en-US" sz="1200" dirty="0"/>
                        <a:t>Video call?</a:t>
                      </a:r>
                    </a:p>
                    <a:p>
                      <a:r>
                        <a:rPr lang="en-US" sz="1200" dirty="0"/>
                        <a:t>Annotations?</a:t>
                      </a:r>
                    </a:p>
                    <a:p>
                      <a:r>
                        <a:rPr lang="en-US" sz="1200" dirty="0"/>
                        <a:t>Multi-user?</a:t>
                      </a:r>
                    </a:p>
                    <a:p>
                      <a:r>
                        <a:rPr lang="en-US" sz="1200" dirty="0"/>
                        <a:t>Voice</a:t>
                      </a:r>
                    </a:p>
                    <a:p>
                      <a:r>
                        <a:rPr lang="en-US" sz="1200" dirty="0"/>
                        <a:t>Gesture</a:t>
                      </a:r>
                    </a:p>
                    <a:p>
                      <a:r>
                        <a:rPr lang="en-US" sz="1200" dirty="0"/>
                        <a:t>Gaze</a:t>
                      </a:r>
                    </a:p>
                  </a:txBody>
                  <a:tcPr>
                    <a:solidFill>
                      <a:srgbClr val="FF0000"/>
                    </a:solidFill>
                  </a:tcPr>
                </a:tc>
                <a:tc>
                  <a:txBody>
                    <a:bodyPr/>
                    <a:lstStyle/>
                    <a:p>
                      <a:endParaRPr lang="en-US" sz="1200" dirty="0"/>
                    </a:p>
                  </a:txBody>
                  <a:tcPr>
                    <a:solidFill>
                      <a:srgbClr val="FF0000"/>
                    </a:solidFill>
                  </a:tcPr>
                </a:tc>
                <a:tc>
                  <a:txBody>
                    <a:bodyPr/>
                    <a:lstStyle/>
                    <a:p>
                      <a:endParaRPr lang="en-US" sz="1200" dirty="0"/>
                    </a:p>
                  </a:txBody>
                  <a:tcPr>
                    <a:solidFill>
                      <a:srgbClr val="FF0000"/>
                    </a:solidFill>
                  </a:tcPr>
                </a:tc>
                <a:tc>
                  <a:txBody>
                    <a:bodyPr/>
                    <a:lstStyle/>
                    <a:p>
                      <a:endParaRPr lang="en-US" sz="1200" dirty="0"/>
                    </a:p>
                  </a:txBody>
                  <a:tcPr>
                    <a:solidFill>
                      <a:srgbClr val="FF0000"/>
                    </a:solidFill>
                  </a:tcPr>
                </a:tc>
                <a:tc>
                  <a:txBody>
                    <a:bodyPr/>
                    <a:lstStyle/>
                    <a:p>
                      <a:endParaRPr lang="en-US" sz="1200" dirty="0"/>
                    </a:p>
                  </a:txBody>
                  <a:tcPr>
                    <a:solidFill>
                      <a:srgbClr val="FF0000"/>
                    </a:solidFill>
                  </a:tcPr>
                </a:tc>
                <a:tc>
                  <a:txBody>
                    <a:bodyPr/>
                    <a:lstStyle/>
                    <a:p>
                      <a:r>
                        <a:rPr lang="en-US" sz="1200"/>
                        <a:t>Voice command;</a:t>
                      </a:r>
                      <a:endParaRPr lang="en-US" sz="1200" dirty="0"/>
                    </a:p>
                  </a:txBody>
                  <a:tcPr>
                    <a:solidFill>
                      <a:srgbClr val="FF0000"/>
                    </a:solidFill>
                  </a:tcPr>
                </a:tc>
                <a:tc>
                  <a:txBody>
                    <a:bodyPr/>
                    <a:lstStyle/>
                    <a:p>
                      <a:endParaRPr lang="en-US" sz="1200" dirty="0"/>
                    </a:p>
                  </a:txBody>
                  <a:tcPr>
                    <a:solidFill>
                      <a:srgbClr val="FF0000"/>
                    </a:solidFill>
                  </a:tcPr>
                </a:tc>
                <a:tc>
                  <a:txBody>
                    <a:bodyPr/>
                    <a:lstStyle/>
                    <a:p>
                      <a:endParaRPr lang="en-US" sz="1200" dirty="0"/>
                    </a:p>
                  </a:txBody>
                  <a:tcPr>
                    <a:solidFill>
                      <a:srgbClr val="FF0000"/>
                    </a:solidFill>
                  </a:tcPr>
                </a:tc>
                <a:extLst>
                  <a:ext uri="{0D108BD9-81ED-4DB2-BD59-A6C34878D82A}">
                    <a16:rowId xmlns:a16="http://schemas.microsoft.com/office/drawing/2014/main" val="1755125173"/>
                  </a:ext>
                </a:extLst>
              </a:tr>
            </a:tbl>
          </a:graphicData>
        </a:graphic>
      </p:graphicFrame>
      <p:sp>
        <p:nvSpPr>
          <p:cNvPr id="31" name="TextBox 30">
            <a:extLst>
              <a:ext uri="{FF2B5EF4-FFF2-40B4-BE49-F238E27FC236}">
                <a16:creationId xmlns:a16="http://schemas.microsoft.com/office/drawing/2014/main" id="{B0F72B5F-582A-363F-4336-4F2539895D5D}"/>
              </a:ext>
            </a:extLst>
          </p:cNvPr>
          <p:cNvSpPr txBox="1"/>
          <p:nvPr/>
        </p:nvSpPr>
        <p:spPr>
          <a:xfrm>
            <a:off x="232362" y="380199"/>
            <a:ext cx="8604856" cy="769441"/>
          </a:xfrm>
          <a:prstGeom prst="rect">
            <a:avLst/>
          </a:prstGeom>
          <a:noFill/>
        </p:spPr>
        <p:txBody>
          <a:bodyPr wrap="none" rtlCol="0">
            <a:spAutoFit/>
          </a:bodyPr>
          <a:lstStyle/>
          <a:p>
            <a:r>
              <a:rPr lang="en-US" sz="2800" b="1" dirty="0">
                <a:solidFill>
                  <a:srgbClr val="A100FF"/>
                </a:solidFill>
              </a:rPr>
              <a:t>Design: AR Platform Suitability Decision Matrix 3/</a:t>
            </a:r>
            <a:r>
              <a:rPr lang="en-US" sz="2800" b="1" dirty="0">
                <a:solidFill>
                  <a:srgbClr val="FF0000"/>
                </a:solidFill>
              </a:rPr>
              <a:t>X</a:t>
            </a:r>
            <a:endParaRPr lang="en-US" sz="2800" b="1" dirty="0">
              <a:solidFill>
                <a:srgbClr val="A100FF"/>
              </a:solidFill>
            </a:endParaRPr>
          </a:p>
          <a:p>
            <a:r>
              <a:rPr lang="en-US" sz="1600" i="1" dirty="0"/>
              <a:t>Assist in choosing an appropriate AR platform: web AR vs. native AR vs. AR headset (non-exhaustive).</a:t>
            </a:r>
            <a:endParaRPr lang="en-US" sz="1600" b="1" dirty="0">
              <a:solidFill>
                <a:srgbClr val="A100FF"/>
              </a:solidFill>
            </a:endParaRPr>
          </a:p>
        </p:txBody>
      </p:sp>
      <p:grpSp>
        <p:nvGrpSpPr>
          <p:cNvPr id="30" name="Group 29">
            <a:extLst>
              <a:ext uri="{FF2B5EF4-FFF2-40B4-BE49-F238E27FC236}">
                <a16:creationId xmlns:a16="http://schemas.microsoft.com/office/drawing/2014/main" id="{BCCEB9AF-3B90-1595-B779-EE50954BE130}"/>
              </a:ext>
            </a:extLst>
          </p:cNvPr>
          <p:cNvGrpSpPr/>
          <p:nvPr/>
        </p:nvGrpSpPr>
        <p:grpSpPr>
          <a:xfrm>
            <a:off x="8720918" y="292414"/>
            <a:ext cx="3395091" cy="699633"/>
            <a:chOff x="8714035" y="403485"/>
            <a:chExt cx="3395091" cy="699633"/>
          </a:xfrm>
        </p:grpSpPr>
        <p:sp>
          <p:nvSpPr>
            <p:cNvPr id="32" name="Rectangle 31">
              <a:extLst>
                <a:ext uri="{FF2B5EF4-FFF2-40B4-BE49-F238E27FC236}">
                  <a16:creationId xmlns:a16="http://schemas.microsoft.com/office/drawing/2014/main" id="{9D5BBA02-FFD9-6C78-C5D6-383B61888575}"/>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69F359F3-B8DB-01F7-3C72-AFA529C8CF9D}"/>
                </a:ext>
              </a:extLst>
            </p:cNvPr>
            <p:cNvGrpSpPr/>
            <p:nvPr/>
          </p:nvGrpSpPr>
          <p:grpSpPr>
            <a:xfrm>
              <a:off x="8771860" y="731651"/>
              <a:ext cx="3180903" cy="320300"/>
              <a:chOff x="8771860" y="821796"/>
              <a:chExt cx="3180903" cy="320300"/>
            </a:xfrm>
          </p:grpSpPr>
          <p:sp>
            <p:nvSpPr>
              <p:cNvPr id="35" name="Rectangle 34">
                <a:extLst>
                  <a:ext uri="{FF2B5EF4-FFF2-40B4-BE49-F238E27FC236}">
                    <a16:creationId xmlns:a16="http://schemas.microsoft.com/office/drawing/2014/main" id="{71934B6D-144C-9007-BD4E-8DD8981E1274}"/>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6" name="Rectangle 35">
                <a:extLst>
                  <a:ext uri="{FF2B5EF4-FFF2-40B4-BE49-F238E27FC236}">
                    <a16:creationId xmlns:a16="http://schemas.microsoft.com/office/drawing/2014/main" id="{5FEA7181-DAE4-1C50-0B99-59F3D2D4F25E}"/>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7" name="Rectangle 36">
                <a:extLst>
                  <a:ext uri="{FF2B5EF4-FFF2-40B4-BE49-F238E27FC236}">
                    <a16:creationId xmlns:a16="http://schemas.microsoft.com/office/drawing/2014/main" id="{56FDD1F9-99E3-8635-2771-BB936D9DA276}"/>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4" name="TextBox 33">
              <a:extLst>
                <a:ext uri="{FF2B5EF4-FFF2-40B4-BE49-F238E27FC236}">
                  <a16:creationId xmlns:a16="http://schemas.microsoft.com/office/drawing/2014/main" id="{81D4A2FD-BC90-2B14-F11D-268C952889E6}"/>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3697727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5361211" cy="523220"/>
            </a:xfrm>
            <a:prstGeom prst="rect">
              <a:avLst/>
            </a:prstGeom>
            <a:noFill/>
          </p:spPr>
          <p:txBody>
            <a:bodyPr wrap="none" rtlCol="0">
              <a:spAutoFit/>
            </a:bodyPr>
            <a:lstStyle/>
            <a:p>
              <a:r>
                <a:rPr lang="en-US" sz="2800" b="1" dirty="0">
                  <a:solidFill>
                    <a:srgbClr val="A100FF"/>
                  </a:solidFill>
                </a:rPr>
                <a:t>WebAR Prototype: Show Don’t Tell</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
        <p:nvSpPr>
          <p:cNvPr id="5" name="TextBox 4">
            <a:extLst>
              <a:ext uri="{FF2B5EF4-FFF2-40B4-BE49-F238E27FC236}">
                <a16:creationId xmlns:a16="http://schemas.microsoft.com/office/drawing/2014/main" id="{A6D2D03C-3CF6-FEFA-06F8-76D90E40BAC0}"/>
              </a:ext>
            </a:extLst>
          </p:cNvPr>
          <p:cNvSpPr txBox="1"/>
          <p:nvPr/>
        </p:nvSpPr>
        <p:spPr>
          <a:xfrm>
            <a:off x="1180214" y="2551814"/>
            <a:ext cx="3059748" cy="646331"/>
          </a:xfrm>
          <a:prstGeom prst="rect">
            <a:avLst/>
          </a:prstGeom>
          <a:noFill/>
        </p:spPr>
        <p:txBody>
          <a:bodyPr wrap="none" rtlCol="0">
            <a:spAutoFit/>
          </a:bodyPr>
          <a:lstStyle/>
          <a:p>
            <a:r>
              <a:rPr lang="en-US" dirty="0"/>
              <a:t>Left = plant with image marker</a:t>
            </a:r>
          </a:p>
          <a:p>
            <a:r>
              <a:rPr lang="en-US" dirty="0"/>
              <a:t>Right = demo recording</a:t>
            </a:r>
          </a:p>
        </p:txBody>
      </p:sp>
    </p:spTree>
    <p:extLst>
      <p:ext uri="{BB962C8B-B14F-4D97-AF65-F5344CB8AC3E}">
        <p14:creationId xmlns:p14="http://schemas.microsoft.com/office/powerpoint/2010/main" val="34286978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5"/>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1" name="TextBox 30">
            <a:extLst>
              <a:ext uri="{FF2B5EF4-FFF2-40B4-BE49-F238E27FC236}">
                <a16:creationId xmlns:a16="http://schemas.microsoft.com/office/drawing/2014/main" id="{B0F72B5F-582A-363F-4336-4F2539895D5D}"/>
              </a:ext>
            </a:extLst>
          </p:cNvPr>
          <p:cNvSpPr txBox="1"/>
          <p:nvPr/>
        </p:nvSpPr>
        <p:spPr>
          <a:xfrm>
            <a:off x="232362" y="380199"/>
            <a:ext cx="8558369" cy="769441"/>
          </a:xfrm>
          <a:prstGeom prst="rect">
            <a:avLst/>
          </a:prstGeom>
          <a:noFill/>
        </p:spPr>
        <p:txBody>
          <a:bodyPr wrap="none" rtlCol="0">
            <a:spAutoFit/>
          </a:bodyPr>
          <a:lstStyle/>
          <a:p>
            <a:r>
              <a:rPr lang="en-US" sz="2800" b="1" dirty="0">
                <a:solidFill>
                  <a:srgbClr val="A100FF"/>
                </a:solidFill>
              </a:rPr>
              <a:t>Design: AR Platform Suitability Decision Matrix 4/</a:t>
            </a:r>
            <a:r>
              <a:rPr lang="en-US" sz="2800" b="1" dirty="0">
                <a:solidFill>
                  <a:srgbClr val="FF0000"/>
                </a:solidFill>
              </a:rPr>
              <a:t>X</a:t>
            </a:r>
            <a:endParaRPr lang="en-US" sz="2800" b="1" dirty="0">
              <a:solidFill>
                <a:srgbClr val="A100FF"/>
              </a:solidFill>
            </a:endParaRPr>
          </a:p>
          <a:p>
            <a:r>
              <a:rPr lang="en-US" sz="1600" i="1" dirty="0"/>
              <a:t>Assist in choosing an appropriate AR platform: web AR vs. native AR vs. AR headset (non-exhaustive).</a:t>
            </a:r>
            <a:endParaRPr lang="en-US" sz="1600" b="1" dirty="0">
              <a:solidFill>
                <a:srgbClr val="A100FF"/>
              </a:solidFill>
            </a:endParaRPr>
          </a:p>
        </p:txBody>
      </p:sp>
      <p:graphicFrame>
        <p:nvGraphicFramePr>
          <p:cNvPr id="4" name="Table 12">
            <a:extLst>
              <a:ext uri="{FF2B5EF4-FFF2-40B4-BE49-F238E27FC236}">
                <a16:creationId xmlns:a16="http://schemas.microsoft.com/office/drawing/2014/main" id="{4DBCF2B3-1867-EB5F-BA25-65CEC1329674}"/>
              </a:ext>
            </a:extLst>
          </p:cNvPr>
          <p:cNvGraphicFramePr>
            <a:graphicFrameLocks noGrp="1"/>
          </p:cNvGraphicFramePr>
          <p:nvPr/>
        </p:nvGraphicFramePr>
        <p:xfrm>
          <a:off x="302984" y="1184435"/>
          <a:ext cx="11584216" cy="5303520"/>
        </p:xfrm>
        <a:graphic>
          <a:graphicData uri="http://schemas.openxmlformats.org/drawingml/2006/table">
            <a:tbl>
              <a:tblPr firstRow="1" bandRow="1">
                <a:tableStyleId>{5940675A-B579-460E-94D1-54222C63F5DA}</a:tableStyleId>
              </a:tblPr>
              <a:tblGrid>
                <a:gridCol w="1061792">
                  <a:extLst>
                    <a:ext uri="{9D8B030D-6E8A-4147-A177-3AD203B41FA5}">
                      <a16:colId xmlns:a16="http://schemas.microsoft.com/office/drawing/2014/main" val="2323611179"/>
                    </a:ext>
                  </a:extLst>
                </a:gridCol>
                <a:gridCol w="1205105">
                  <a:extLst>
                    <a:ext uri="{9D8B030D-6E8A-4147-A177-3AD203B41FA5}">
                      <a16:colId xmlns:a16="http://schemas.microsoft.com/office/drawing/2014/main" val="4120118734"/>
                    </a:ext>
                  </a:extLst>
                </a:gridCol>
                <a:gridCol w="1208368">
                  <a:extLst>
                    <a:ext uri="{9D8B030D-6E8A-4147-A177-3AD203B41FA5}">
                      <a16:colId xmlns:a16="http://schemas.microsoft.com/office/drawing/2014/main" val="2651266558"/>
                    </a:ext>
                  </a:extLst>
                </a:gridCol>
                <a:gridCol w="1158421">
                  <a:extLst>
                    <a:ext uri="{9D8B030D-6E8A-4147-A177-3AD203B41FA5}">
                      <a16:colId xmlns:a16="http://schemas.microsoft.com/office/drawing/2014/main" val="187081944"/>
                    </a:ext>
                  </a:extLst>
                </a:gridCol>
                <a:gridCol w="1158421">
                  <a:extLst>
                    <a:ext uri="{9D8B030D-6E8A-4147-A177-3AD203B41FA5}">
                      <a16:colId xmlns:a16="http://schemas.microsoft.com/office/drawing/2014/main" val="2093929946"/>
                    </a:ext>
                  </a:extLst>
                </a:gridCol>
                <a:gridCol w="1196999">
                  <a:extLst>
                    <a:ext uri="{9D8B030D-6E8A-4147-A177-3AD203B41FA5}">
                      <a16:colId xmlns:a16="http://schemas.microsoft.com/office/drawing/2014/main" val="3110558412"/>
                    </a:ext>
                  </a:extLst>
                </a:gridCol>
                <a:gridCol w="1196999">
                  <a:extLst>
                    <a:ext uri="{9D8B030D-6E8A-4147-A177-3AD203B41FA5}">
                      <a16:colId xmlns:a16="http://schemas.microsoft.com/office/drawing/2014/main" val="2048243341"/>
                    </a:ext>
                  </a:extLst>
                </a:gridCol>
                <a:gridCol w="1119845">
                  <a:extLst>
                    <a:ext uri="{9D8B030D-6E8A-4147-A177-3AD203B41FA5}">
                      <a16:colId xmlns:a16="http://schemas.microsoft.com/office/drawing/2014/main" val="2507871209"/>
                    </a:ext>
                  </a:extLst>
                </a:gridCol>
                <a:gridCol w="1119845">
                  <a:extLst>
                    <a:ext uri="{9D8B030D-6E8A-4147-A177-3AD203B41FA5}">
                      <a16:colId xmlns:a16="http://schemas.microsoft.com/office/drawing/2014/main" val="824520531"/>
                    </a:ext>
                  </a:extLst>
                </a:gridCol>
                <a:gridCol w="1158421">
                  <a:extLst>
                    <a:ext uri="{9D8B030D-6E8A-4147-A177-3AD203B41FA5}">
                      <a16:colId xmlns:a16="http://schemas.microsoft.com/office/drawing/2014/main" val="2362895601"/>
                    </a:ext>
                  </a:extLst>
                </a:gridCol>
              </a:tblGrid>
              <a:tr h="293681">
                <a:tc>
                  <a:txBody>
                    <a:bodyPr/>
                    <a:lstStyle/>
                    <a:p>
                      <a:endParaRPr lang="en-US" sz="12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bg1"/>
                          </a:solidFill>
                        </a:rPr>
                        <a:t>Web AR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1200" dirty="0">
                          <a:solidFill>
                            <a:schemeClr val="bg1"/>
                          </a:solidFill>
                        </a:rPr>
                        <a:t>Native AR</a:t>
                      </a:r>
                    </a:p>
                  </a:txBody>
                  <a:tcPr>
                    <a:solidFill>
                      <a:srgbClr val="A100FF"/>
                    </a:solidFill>
                  </a:tcPr>
                </a:tc>
                <a:tc>
                  <a:txBody>
                    <a:bodyPr/>
                    <a:lstStyle/>
                    <a:p>
                      <a:pPr algn="ctr"/>
                      <a:r>
                        <a:rPr lang="en-US" sz="1200" dirty="0">
                          <a:solidFill>
                            <a:schemeClr val="bg1"/>
                          </a:solidFill>
                        </a:rPr>
                        <a:t>HoloLens 2 (2019)</a:t>
                      </a:r>
                    </a:p>
                  </a:txBody>
                  <a:tcPr>
                    <a:solidFill>
                      <a:srgbClr val="A100FF"/>
                    </a:solidFill>
                  </a:tcPr>
                </a:tc>
                <a:tc>
                  <a:txBody>
                    <a:bodyPr/>
                    <a:lstStyle/>
                    <a:p>
                      <a:pPr algn="ctr"/>
                      <a:r>
                        <a:rPr lang="en-US" sz="1200" dirty="0">
                          <a:solidFill>
                            <a:schemeClr val="bg1"/>
                          </a:solidFill>
                        </a:rPr>
                        <a:t>Magic Leap 2 (2022)</a:t>
                      </a:r>
                    </a:p>
                  </a:txBody>
                  <a:tcPr>
                    <a:solidFill>
                      <a:srgbClr val="A100FF"/>
                    </a:solidFill>
                  </a:tcPr>
                </a:tc>
                <a:tc>
                  <a:txBody>
                    <a:bodyPr/>
                    <a:lstStyle/>
                    <a:p>
                      <a:pPr algn="ctr"/>
                      <a:r>
                        <a:rPr lang="en-US" sz="1200" dirty="0">
                          <a:solidFill>
                            <a:schemeClr val="bg1"/>
                          </a:solidFill>
                        </a:rPr>
                        <a:t>Meta Quest Pro (2022)</a:t>
                      </a:r>
                    </a:p>
                  </a:txBody>
                  <a:tcPr>
                    <a:solidFill>
                      <a:srgbClr val="A100FF"/>
                    </a:solidFill>
                  </a:tcPr>
                </a:tc>
                <a:tc>
                  <a:txBody>
                    <a:bodyPr/>
                    <a:lstStyle/>
                    <a:p>
                      <a:pPr algn="ctr"/>
                      <a:r>
                        <a:rPr lang="en-US" sz="1200" dirty="0">
                          <a:solidFill>
                            <a:schemeClr val="bg1"/>
                          </a:solidFill>
                        </a:rPr>
                        <a:t>Vuzix Blade 2 (2022)</a:t>
                      </a:r>
                    </a:p>
                  </a:txBody>
                  <a:tcPr>
                    <a:solidFill>
                      <a:srgbClr val="A100FF"/>
                    </a:solidFill>
                  </a:tcPr>
                </a:tc>
                <a:tc>
                  <a:txBody>
                    <a:bodyPr/>
                    <a:lstStyle/>
                    <a:p>
                      <a:pPr algn="ctr"/>
                      <a:r>
                        <a:rPr lang="en-US" sz="1200" dirty="0">
                          <a:solidFill>
                            <a:schemeClr val="bg1"/>
                          </a:solidFill>
                        </a:rPr>
                        <a:t>Vuzix M400 (2020)</a:t>
                      </a:r>
                    </a:p>
                  </a:txBody>
                  <a:tcPr>
                    <a:solidFill>
                      <a:srgbClr val="A100FF"/>
                    </a:solidFill>
                  </a:tcPr>
                </a:tc>
                <a:tc>
                  <a:txBody>
                    <a:bodyPr/>
                    <a:lstStyle/>
                    <a:p>
                      <a:pPr algn="ctr"/>
                      <a:r>
                        <a:rPr lang="en-US" sz="1200" dirty="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29369">
                <a:tc rowSpan="9">
                  <a:txBody>
                    <a:bodyPr/>
                    <a:lstStyle/>
                    <a:p>
                      <a:r>
                        <a:rPr lang="en-US" sz="1200" b="1" u="sng" dirty="0"/>
                        <a:t>PR2.</a:t>
                      </a:r>
                      <a:r>
                        <a:rPr lang="en-US" sz="1200" b="0" u="none" dirty="0"/>
                        <a:t> Hardware specification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tcPr>
                </a:tc>
                <a:tc>
                  <a:txBody>
                    <a:bodyPr/>
                    <a:lstStyle/>
                    <a:p>
                      <a:r>
                        <a:rPr lang="en-US" sz="1200" dirty="0">
                          <a:solidFill>
                            <a:schemeClr val="bg1"/>
                          </a:solidFill>
                        </a:rPr>
                        <a:t>1. Battery life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r>
                        <a:rPr lang="en-US" sz="1200" dirty="0"/>
                        <a:t>2-3 hours</a:t>
                      </a:r>
                    </a:p>
                  </a:txBody>
                  <a:tcPr>
                    <a:solidFill>
                      <a:schemeClr val="bg1"/>
                    </a:solidFill>
                  </a:tcPr>
                </a:tc>
                <a:tc>
                  <a:txBody>
                    <a:bodyPr/>
                    <a:lstStyle/>
                    <a:p>
                      <a:r>
                        <a:rPr lang="en-US" sz="1200" dirty="0"/>
                        <a:t>3.5 hours</a:t>
                      </a:r>
                    </a:p>
                  </a:txBody>
                  <a:tcPr>
                    <a:solidFill>
                      <a:schemeClr val="bg1"/>
                    </a:solidFill>
                  </a:tcPr>
                </a:tc>
                <a:tc>
                  <a:txBody>
                    <a:bodyPr/>
                    <a:lstStyle/>
                    <a:p>
                      <a:r>
                        <a:rPr lang="en-US" sz="1200" dirty="0"/>
                        <a:t>2 hours</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 information</a:t>
                      </a:r>
                    </a:p>
                    <a:p>
                      <a:endParaRPr lang="en-US" sz="1200" dirty="0"/>
                    </a:p>
                  </a:txBody>
                  <a:tcPr>
                    <a:solidFill>
                      <a:schemeClr val="bg1">
                        <a:lumMod val="85000"/>
                      </a:schemeClr>
                    </a:solidFill>
                  </a:tcPr>
                </a:tc>
                <a:tc>
                  <a:txBody>
                    <a:bodyPr/>
                    <a:lstStyle/>
                    <a:p>
                      <a:r>
                        <a:rPr lang="en-US" sz="1200" dirty="0"/>
                        <a:t>2 hours with external battery possible</a:t>
                      </a:r>
                    </a:p>
                  </a:txBody>
                  <a:tcPr>
                    <a:solidFill>
                      <a:schemeClr val="bg1"/>
                    </a:solidFill>
                  </a:tcPr>
                </a:tc>
                <a:tc>
                  <a:txBody>
                    <a:bodyPr/>
                    <a:lstStyle/>
                    <a:p>
                      <a:r>
                        <a:rPr lang="en-US" sz="1200" dirty="0"/>
                        <a:t>8 hours</a:t>
                      </a:r>
                    </a:p>
                  </a:txBody>
                  <a:tcPr>
                    <a:solidFill>
                      <a:schemeClr val="bg1"/>
                    </a:solidFill>
                  </a:tcPr>
                </a:tc>
                <a:extLst>
                  <a:ext uri="{0D108BD9-81ED-4DB2-BD59-A6C34878D82A}">
                    <a16:rowId xmlns:a16="http://schemas.microsoft.com/office/drawing/2014/main" val="3439069937"/>
                  </a:ext>
                </a:extLst>
              </a:tr>
              <a:tr h="331748">
                <a:tc vMerge="1">
                  <a:txBody>
                    <a:bodyPr/>
                    <a:lstStyle/>
                    <a:p>
                      <a:endParaRPr lang="en-US" sz="12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Device weight</a:t>
                      </a:r>
                    </a:p>
                  </a:txBody>
                  <a:tcPr>
                    <a:lnL w="12700" cap="flat" cmpd="sng" algn="ctr">
                      <a:solidFill>
                        <a:schemeClr val="tx1"/>
                      </a:solidFill>
                      <a:prstDash val="solid"/>
                      <a:round/>
                      <a:headEnd type="none" w="med" len="med"/>
                      <a:tailEnd type="none" w="med" len="med"/>
                    </a:lnL>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566 grams</a:t>
                      </a:r>
                    </a:p>
                  </a:txBody>
                  <a:tcPr>
                    <a:solidFill>
                      <a:schemeClr val="bg1"/>
                    </a:solidFill>
                  </a:tcPr>
                </a:tc>
                <a:tc>
                  <a:txBody>
                    <a:bodyPr/>
                    <a:lstStyle/>
                    <a:p>
                      <a:r>
                        <a:rPr lang="en-US" sz="1200" dirty="0"/>
                        <a:t>260 grams</a:t>
                      </a:r>
                    </a:p>
                  </a:txBody>
                  <a:tcPr>
                    <a:solidFill>
                      <a:schemeClr val="bg1"/>
                    </a:solidFill>
                  </a:tcPr>
                </a:tc>
                <a:tc>
                  <a:txBody>
                    <a:bodyPr/>
                    <a:lstStyle/>
                    <a:p>
                      <a:r>
                        <a:rPr lang="en-US" sz="1200" dirty="0"/>
                        <a:t>722 grams</a:t>
                      </a:r>
                    </a:p>
                  </a:txBody>
                  <a:tcPr>
                    <a:solidFill>
                      <a:schemeClr val="bg1"/>
                    </a:solidFill>
                  </a:tcPr>
                </a:tc>
                <a:tc>
                  <a:txBody>
                    <a:bodyPr/>
                    <a:lstStyle/>
                    <a:p>
                      <a:r>
                        <a:rPr lang="en-US" sz="1200" dirty="0"/>
                        <a:t>No information</a:t>
                      </a:r>
                    </a:p>
                  </a:txBody>
                  <a:tcPr>
                    <a:solidFill>
                      <a:schemeClr val="bg1">
                        <a:lumMod val="85000"/>
                      </a:schemeClr>
                    </a:solidFill>
                  </a:tcPr>
                </a:tc>
                <a:tc>
                  <a:txBody>
                    <a:bodyPr/>
                    <a:lstStyle/>
                    <a:p>
                      <a:r>
                        <a:rPr lang="en-US" sz="1200" dirty="0"/>
                        <a:t>85 grams</a:t>
                      </a:r>
                    </a:p>
                  </a:txBody>
                  <a:tcPr>
                    <a:solidFill>
                      <a:schemeClr val="bg1"/>
                    </a:solidFill>
                  </a:tcPr>
                </a:tc>
                <a:tc>
                  <a:txBody>
                    <a:bodyPr/>
                    <a:lstStyle/>
                    <a:p>
                      <a:r>
                        <a:rPr lang="en-US" sz="1200" dirty="0"/>
                        <a:t>51 grams</a:t>
                      </a:r>
                    </a:p>
                  </a:txBody>
                  <a:tcPr>
                    <a:solidFill>
                      <a:schemeClr val="bg1"/>
                    </a:solidFill>
                  </a:tcPr>
                </a:tc>
                <a:extLst>
                  <a:ext uri="{0D108BD9-81ED-4DB2-BD59-A6C34878D82A}">
                    <a16:rowId xmlns:a16="http://schemas.microsoft.com/office/drawing/2014/main" val="967284043"/>
                  </a:ext>
                </a:extLst>
              </a:tr>
              <a:tr h="26463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3. Connectivity</a:t>
                      </a:r>
                    </a:p>
                  </a:txBody>
                  <a:tcPr>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Wi-Fi, Bluetooth</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Wi-Fi, Bluetooth</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Wi-Fi, Bluetooth</a:t>
                      </a:r>
                    </a:p>
                  </a:txBody>
                  <a:tcPr>
                    <a:solidFill>
                      <a:schemeClr val="bg1"/>
                    </a:solidFill>
                  </a:tcPr>
                </a:tc>
                <a:tc>
                  <a:txBody>
                    <a:bodyPr/>
                    <a:lstStyle/>
                    <a:p>
                      <a:r>
                        <a:rPr lang="en-US" sz="1200" dirty="0"/>
                        <a:t>Wi-Fi, Bluetooth</a:t>
                      </a:r>
                    </a:p>
                  </a:txBody>
                  <a:tcPr>
                    <a:solidFill>
                      <a:schemeClr val="bg1"/>
                    </a:solidFill>
                  </a:tcPr>
                </a:tc>
                <a:tc>
                  <a:txBody>
                    <a:bodyPr/>
                    <a:lstStyle/>
                    <a:p>
                      <a:r>
                        <a:rPr lang="en-US" sz="1200" dirty="0"/>
                        <a:t>Wi-Fi, Bluetooth</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Wi-Fi, Bluetooth</a:t>
                      </a:r>
                    </a:p>
                  </a:txBody>
                  <a:tcPr>
                    <a:solidFill>
                      <a:schemeClr val="bg1"/>
                    </a:solidFill>
                  </a:tcPr>
                </a:tc>
                <a:extLst>
                  <a:ext uri="{0D108BD9-81ED-4DB2-BD59-A6C34878D82A}">
                    <a16:rowId xmlns:a16="http://schemas.microsoft.com/office/drawing/2014/main" val="1858458470"/>
                  </a:ext>
                </a:extLst>
              </a:tr>
              <a:tr h="26463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4. Camera resolution</a:t>
                      </a:r>
                    </a:p>
                  </a:txBody>
                  <a:tcPr>
                    <a:lnL w="12700" cap="flat" cmpd="sng" algn="ctr">
                      <a:solidFill>
                        <a:schemeClr val="tx1"/>
                      </a:solidFill>
                      <a:prstDash val="solid"/>
                      <a:round/>
                      <a:headEnd type="none" w="med" len="med"/>
                      <a:tailEnd type="none" w="med" len="med"/>
                    </a:lnL>
                    <a:solidFill>
                      <a:srgbClr val="A100FF"/>
                    </a:solidFill>
                  </a:tcPr>
                </a:tc>
                <a:tc>
                  <a:txBody>
                    <a:bodyPr/>
                    <a:lstStyle/>
                    <a:p>
                      <a:r>
                        <a:rPr lang="en-US" sz="1200" dirty="0"/>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txBody>
                  <a:tcPr>
                    <a:solidFill>
                      <a:schemeClr val="bg1"/>
                    </a:solidFill>
                  </a:tcPr>
                </a:tc>
                <a:tc>
                  <a:txBody>
                    <a:bodyPr/>
                    <a:lstStyle/>
                    <a:p>
                      <a:r>
                        <a:rPr lang="en-US" sz="1200" dirty="0"/>
                        <a:t>8 MP </a:t>
                      </a:r>
                    </a:p>
                  </a:txBody>
                  <a:tcPr>
                    <a:solidFill>
                      <a:schemeClr val="bg1"/>
                    </a:solidFill>
                  </a:tcPr>
                </a:tc>
                <a:tc>
                  <a:txBody>
                    <a:bodyPr/>
                    <a:lstStyle/>
                    <a:p>
                      <a:r>
                        <a:rPr lang="en-US" sz="1200" dirty="0"/>
                        <a:t>12.6 MP</a:t>
                      </a:r>
                    </a:p>
                  </a:txBody>
                  <a:tcPr>
                    <a:solidFill>
                      <a:schemeClr val="bg1"/>
                    </a:solidFill>
                  </a:tcPr>
                </a:tc>
                <a:tc>
                  <a:txBody>
                    <a:bodyPr/>
                    <a:lstStyle/>
                    <a:p>
                      <a:endParaRPr lang="en-US" sz="1200" dirty="0"/>
                    </a:p>
                  </a:txBody>
                  <a:tcPr>
                    <a:solidFill>
                      <a:schemeClr val="bg1"/>
                    </a:solidFill>
                  </a:tcPr>
                </a:tc>
                <a:tc>
                  <a:txBody>
                    <a:bodyPr/>
                    <a:lstStyle/>
                    <a:p>
                      <a:r>
                        <a:rPr lang="en-US" sz="1200" dirty="0"/>
                        <a:t>8 MP</a:t>
                      </a:r>
                    </a:p>
                    <a:p>
                      <a:endParaRPr lang="en-US" sz="1200" dirty="0"/>
                    </a:p>
                  </a:txBody>
                  <a:tcPr>
                    <a:solidFill>
                      <a:schemeClr val="bg1"/>
                    </a:solidFill>
                  </a:tcPr>
                </a:tc>
                <a:tc>
                  <a:txBody>
                    <a:bodyPr/>
                    <a:lstStyle/>
                    <a:p>
                      <a:r>
                        <a:rPr lang="en-US" sz="1200" dirty="0"/>
                        <a:t>12.8 MP</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8 MP</a:t>
                      </a:r>
                    </a:p>
                  </a:txBody>
                  <a:tcPr>
                    <a:solidFill>
                      <a:schemeClr val="bg1"/>
                    </a:solidFill>
                  </a:tcPr>
                </a:tc>
                <a:extLst>
                  <a:ext uri="{0D108BD9-81ED-4DB2-BD59-A6C34878D82A}">
                    <a16:rowId xmlns:a16="http://schemas.microsoft.com/office/drawing/2014/main" val="2017273424"/>
                  </a:ext>
                </a:extLst>
              </a:tr>
              <a:tr h="26463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5. Display resolution</a:t>
                      </a:r>
                    </a:p>
                  </a:txBody>
                  <a:tcPr>
                    <a:lnL w="12700" cap="flat" cmpd="sng" algn="ctr">
                      <a:solidFill>
                        <a:schemeClr val="tx1"/>
                      </a:solidFill>
                      <a:prstDash val="solid"/>
                      <a:round/>
                      <a:headEnd type="none" w="med" len="med"/>
                      <a:tailEnd type="none" w="med" len="med"/>
                    </a:lnL>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r>
                        <a:rPr lang="it-IT" sz="1200" dirty="0"/>
                        <a:t>1440 x 936 pixel</a:t>
                      </a:r>
                      <a:endParaRPr lang="en-US" sz="1200" dirty="0"/>
                    </a:p>
                  </a:txBody>
                  <a:tcPr>
                    <a:solidFill>
                      <a:schemeClr val="bg1"/>
                    </a:solidFill>
                  </a:tcPr>
                </a:tc>
                <a:tc>
                  <a:txBody>
                    <a:bodyPr/>
                    <a:lstStyle/>
                    <a:p>
                      <a:r>
                        <a:rPr lang="en-US" sz="1200" dirty="0"/>
                        <a:t>1440 x 1760 pixel</a:t>
                      </a:r>
                    </a:p>
                  </a:txBody>
                  <a:tcPr>
                    <a:solidFill>
                      <a:schemeClr val="bg1"/>
                    </a:solidFill>
                  </a:tcPr>
                </a:tc>
                <a:tc>
                  <a:txBody>
                    <a:bodyPr/>
                    <a:lstStyle/>
                    <a:p>
                      <a:r>
                        <a:rPr lang="en-US" sz="1200" dirty="0"/>
                        <a:t>1800x1920 pixel</a:t>
                      </a:r>
                    </a:p>
                  </a:txBody>
                  <a:tcPr>
                    <a:solidFill>
                      <a:schemeClr val="bg1"/>
                    </a:solidFill>
                  </a:tcPr>
                </a:tc>
                <a:tc>
                  <a:txBody>
                    <a:bodyPr/>
                    <a:lstStyle/>
                    <a:p>
                      <a:r>
                        <a:rPr lang="en-US" sz="1200" dirty="0"/>
                        <a:t>480 x 480 pixel</a:t>
                      </a:r>
                    </a:p>
                  </a:txBody>
                  <a:tcPr>
                    <a:solidFill>
                      <a:schemeClr val="bg1"/>
                    </a:solidFill>
                  </a:tcPr>
                </a:tc>
                <a:tc>
                  <a:txBody>
                    <a:bodyPr/>
                    <a:lstStyle/>
                    <a:p>
                      <a:r>
                        <a:rPr lang="en-US" sz="1200" dirty="0"/>
                        <a:t>854 x 480 pixel</a:t>
                      </a:r>
                    </a:p>
                  </a:txBody>
                  <a:tcPr>
                    <a:solidFill>
                      <a:schemeClr val="bg1"/>
                    </a:solidFill>
                  </a:tcPr>
                </a:tc>
                <a:tc>
                  <a:txBody>
                    <a:bodyPr/>
                    <a:lstStyle/>
                    <a:p>
                      <a:r>
                        <a:rPr lang="en-US" sz="1200" dirty="0"/>
                        <a:t>640 x 360 pixel</a:t>
                      </a:r>
                    </a:p>
                  </a:txBody>
                  <a:tcPr>
                    <a:solidFill>
                      <a:schemeClr val="bg1"/>
                    </a:solidFill>
                  </a:tcPr>
                </a:tc>
                <a:extLst>
                  <a:ext uri="{0D108BD9-81ED-4DB2-BD59-A6C34878D82A}">
                    <a16:rowId xmlns:a16="http://schemas.microsoft.com/office/drawing/2014/main" val="4063797774"/>
                  </a:ext>
                </a:extLst>
              </a:tr>
              <a:tr h="264639">
                <a:tc vMerge="1">
                  <a:txBody>
                    <a:bodyPr/>
                    <a:lstStyle/>
                    <a:p>
                      <a:endParaRPr lang="en-US" sz="1250" b="0"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6. Field of view</a:t>
                      </a:r>
                    </a:p>
                  </a:txBody>
                  <a:tcPr>
                    <a:lnL w="12700" cap="flat" cmpd="sng" algn="ctr">
                      <a:solidFill>
                        <a:schemeClr val="tx1"/>
                      </a:solidFill>
                      <a:prstDash val="solid"/>
                      <a:round/>
                      <a:headEnd type="none" w="med" len="med"/>
                      <a:tailEnd type="none" w="med" len="med"/>
                    </a:lnL>
                    <a:solidFill>
                      <a:srgbClr val="A100FF"/>
                    </a:solidFill>
                  </a:tcPr>
                </a:tc>
                <a:tc>
                  <a:txBody>
                    <a:bodyPr/>
                    <a:lstStyle/>
                    <a:p>
                      <a:endParaRPr lang="en-US" sz="1200" dirty="0">
                        <a:highlight>
                          <a:srgbClr val="FF0000"/>
                        </a:highlight>
                      </a:endParaRPr>
                    </a:p>
                  </a:txBody>
                  <a:tcPr>
                    <a:solidFill>
                      <a:srgbClr val="FF0000"/>
                    </a:solidFill>
                  </a:tcPr>
                </a:tc>
                <a:tc>
                  <a:txBody>
                    <a:bodyPr/>
                    <a:lstStyle/>
                    <a:p>
                      <a:endParaRPr lang="en-US" sz="1200" dirty="0">
                        <a:highlight>
                          <a:srgbClr val="FF0000"/>
                        </a:highlight>
                      </a:endParaRPr>
                    </a:p>
                  </a:txBody>
                  <a:tcPr>
                    <a:solidFill>
                      <a:srgbClr val="FF0000"/>
                    </a:solidFill>
                  </a:tcPr>
                </a:tc>
                <a:tc>
                  <a:txBody>
                    <a:bodyPr/>
                    <a:lstStyle/>
                    <a:p>
                      <a:r>
                        <a:rPr lang="en-US" sz="1200" dirty="0"/>
                        <a:t>43°</a:t>
                      </a:r>
                    </a:p>
                  </a:txBody>
                  <a:tcPr>
                    <a:solidFill>
                      <a:schemeClr val="bg1"/>
                    </a:solidFill>
                  </a:tcPr>
                </a:tc>
                <a:tc>
                  <a:txBody>
                    <a:bodyPr/>
                    <a:lstStyle/>
                    <a:p>
                      <a:r>
                        <a:rPr lang="en-US" sz="1200" dirty="0"/>
                        <a:t>70</a:t>
                      </a:r>
                      <a:r>
                        <a:rPr lang="en-US" sz="1200" b="0" i="0" dirty="0">
                          <a:solidFill>
                            <a:srgbClr val="1C1D1D"/>
                          </a:solidFill>
                          <a:effectLst/>
                          <a:latin typeface="Neuzeit Office"/>
                        </a:rPr>
                        <a:t>°</a:t>
                      </a:r>
                      <a:endParaRPr lang="en-US" sz="1200" dirty="0"/>
                    </a:p>
                  </a:txBody>
                  <a:tcPr>
                    <a:solidFill>
                      <a:schemeClr val="bg1"/>
                    </a:solidFill>
                  </a:tcPr>
                </a:tc>
                <a:tc>
                  <a:txBody>
                    <a:bodyPr/>
                    <a:lstStyle/>
                    <a:p>
                      <a:r>
                        <a:rPr lang="en-US" sz="1200" dirty="0"/>
                        <a:t>106</a:t>
                      </a:r>
                      <a:r>
                        <a:rPr lang="en-US" sz="1200" b="0" i="0" dirty="0">
                          <a:solidFill>
                            <a:srgbClr val="1C1D1D"/>
                          </a:solidFill>
                          <a:effectLst/>
                          <a:latin typeface="Neuzeit Office"/>
                        </a:rPr>
                        <a:t>°</a:t>
                      </a:r>
                      <a:endParaRPr lang="en-US" sz="1200" dirty="0"/>
                    </a:p>
                  </a:txBody>
                  <a:tcPr>
                    <a:solidFill>
                      <a:schemeClr val="bg1"/>
                    </a:solidFill>
                  </a:tcPr>
                </a:tc>
                <a:tc>
                  <a:txBody>
                    <a:bodyPr/>
                    <a:lstStyle/>
                    <a:p>
                      <a:r>
                        <a:rPr lang="en-US" sz="1200" dirty="0"/>
                        <a:t>20</a:t>
                      </a:r>
                      <a:r>
                        <a:rPr lang="en-US" sz="1200" b="0" i="0" dirty="0">
                          <a:solidFill>
                            <a:srgbClr val="1C1D1D"/>
                          </a:solidFill>
                          <a:effectLst/>
                          <a:latin typeface="Neuzeit Office"/>
                        </a:rPr>
                        <a:t>°</a:t>
                      </a:r>
                      <a:endParaRPr lang="en-US" sz="1200" dirty="0"/>
                    </a:p>
                  </a:txBody>
                  <a:tcPr>
                    <a:solidFill>
                      <a:schemeClr val="bg1"/>
                    </a:solidFill>
                  </a:tcPr>
                </a:tc>
                <a:tc>
                  <a:txBody>
                    <a:bodyPr/>
                    <a:lstStyle/>
                    <a:p>
                      <a:r>
                        <a:rPr lang="en-US" sz="1200" b="0" i="0" dirty="0">
                          <a:solidFill>
                            <a:srgbClr val="1C1D1D"/>
                          </a:solidFill>
                          <a:effectLst/>
                          <a:latin typeface="Neuzeit Office"/>
                        </a:rPr>
                        <a:t>16.8°</a:t>
                      </a:r>
                      <a:endParaRPr lang="en-US" sz="1200" dirty="0"/>
                    </a:p>
                  </a:txBody>
                  <a:tcPr>
                    <a:solidFill>
                      <a:schemeClr val="bg1"/>
                    </a:solidFill>
                  </a:tcPr>
                </a:tc>
                <a:tc>
                  <a:txBody>
                    <a:bodyPr/>
                    <a:lstStyle/>
                    <a:p>
                      <a:r>
                        <a:rPr lang="en-US" sz="1200" dirty="0"/>
                        <a:t>83</a:t>
                      </a:r>
                      <a:r>
                        <a:rPr lang="en-US" sz="1200" b="0" i="0" dirty="0">
                          <a:solidFill>
                            <a:srgbClr val="1C1D1D"/>
                          </a:solidFill>
                          <a:effectLst/>
                          <a:latin typeface="Neuzeit Office"/>
                        </a:rPr>
                        <a:t>°</a:t>
                      </a:r>
                      <a:endParaRPr lang="en-US" sz="1200" dirty="0"/>
                    </a:p>
                  </a:txBody>
                  <a:tcPr>
                    <a:solidFill>
                      <a:schemeClr val="bg1"/>
                    </a:solidFill>
                  </a:tcPr>
                </a:tc>
                <a:extLst>
                  <a:ext uri="{0D108BD9-81ED-4DB2-BD59-A6C34878D82A}">
                    <a16:rowId xmlns:a16="http://schemas.microsoft.com/office/drawing/2014/main" val="112122734"/>
                  </a:ext>
                </a:extLst>
              </a:tr>
              <a:tr h="264639">
                <a:tc vMerge="1">
                  <a:txBody>
                    <a:bodyPr/>
                    <a:lstStyle/>
                    <a:p>
                      <a:endParaRPr lang="en-US" sz="1250" b="0"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7. Refresh rate</a:t>
                      </a:r>
                    </a:p>
                  </a:txBody>
                  <a:tcPr>
                    <a:lnL w="12700" cap="flat" cmpd="sng" algn="ctr">
                      <a:solidFill>
                        <a:schemeClr val="tx1"/>
                      </a:solidFill>
                      <a:prstDash val="solid"/>
                      <a:round/>
                      <a:headEnd type="none" w="med" len="med"/>
                      <a:tailEnd type="none" w="med" len="med"/>
                    </a:lnL>
                    <a:solidFill>
                      <a:srgbClr val="A100FF"/>
                    </a:solidFill>
                  </a:tcPr>
                </a:tc>
                <a:tc>
                  <a:txBody>
                    <a:bodyPr/>
                    <a:lstStyle/>
                    <a:p>
                      <a:endParaRPr lang="en-US" sz="1200" dirty="0">
                        <a:highlight>
                          <a:srgbClr val="FF0000"/>
                        </a:highlight>
                      </a:endParaRPr>
                    </a:p>
                  </a:txBody>
                  <a:tcPr>
                    <a:solidFill>
                      <a:srgbClr val="FF0000"/>
                    </a:solidFill>
                  </a:tcPr>
                </a:tc>
                <a:tc>
                  <a:txBody>
                    <a:bodyPr/>
                    <a:lstStyle/>
                    <a:p>
                      <a:endParaRPr lang="en-US" sz="1200" dirty="0">
                        <a:highlight>
                          <a:srgbClr val="FF0000"/>
                        </a:highlight>
                      </a:endParaRPr>
                    </a:p>
                  </a:txBody>
                  <a:tcPr>
                    <a:solidFill>
                      <a:srgbClr val="FF0000"/>
                    </a:solidFill>
                  </a:tcPr>
                </a:tc>
                <a:tc>
                  <a:txBody>
                    <a:bodyPr/>
                    <a:lstStyle/>
                    <a:p>
                      <a:r>
                        <a:rPr lang="en-US" sz="1200" dirty="0"/>
                        <a:t>60 Hz</a:t>
                      </a:r>
                    </a:p>
                  </a:txBody>
                  <a:tcPr>
                    <a:solidFill>
                      <a:schemeClr val="bg1"/>
                    </a:solidFill>
                  </a:tcPr>
                </a:tc>
                <a:tc>
                  <a:txBody>
                    <a:bodyPr/>
                    <a:lstStyle/>
                    <a:p>
                      <a:r>
                        <a:rPr lang="en-US" sz="1200" dirty="0"/>
                        <a:t>120 Hz</a:t>
                      </a:r>
                    </a:p>
                  </a:txBody>
                  <a:tcPr>
                    <a:solidFill>
                      <a:schemeClr val="bg1"/>
                    </a:solidFill>
                  </a:tcPr>
                </a:tc>
                <a:tc>
                  <a:txBody>
                    <a:bodyPr/>
                    <a:lstStyle/>
                    <a:p>
                      <a:r>
                        <a:rPr lang="en-US" sz="1200" dirty="0"/>
                        <a:t>90 Hz</a:t>
                      </a:r>
                    </a:p>
                  </a:txBody>
                  <a:tcPr>
                    <a:solidFill>
                      <a:schemeClr val="bg1"/>
                    </a:solidFill>
                  </a:tcPr>
                </a:tc>
                <a:tc>
                  <a:txBody>
                    <a:bodyPr/>
                    <a:lstStyle/>
                    <a:p>
                      <a:r>
                        <a:rPr lang="en-US" sz="1200" dirty="0"/>
                        <a:t>No information</a:t>
                      </a:r>
                    </a:p>
                  </a:txBody>
                  <a:tcPr>
                    <a:solidFill>
                      <a:schemeClr val="bg1">
                        <a:lumMod val="85000"/>
                      </a:schemeClr>
                    </a:solidFill>
                  </a:tcPr>
                </a:tc>
                <a:tc>
                  <a:txBody>
                    <a:bodyPr/>
                    <a:lstStyle/>
                    <a:p>
                      <a:r>
                        <a:rPr lang="en-US" sz="1200" dirty="0"/>
                        <a:t>No information</a:t>
                      </a:r>
                    </a:p>
                  </a:txBody>
                  <a:tcPr>
                    <a:solidFill>
                      <a:schemeClr val="bg1">
                        <a:lumMod val="85000"/>
                      </a:schemeClr>
                    </a:solidFill>
                  </a:tcPr>
                </a:tc>
                <a:tc>
                  <a:txBody>
                    <a:bodyPr/>
                    <a:lstStyle/>
                    <a:p>
                      <a:r>
                        <a:rPr lang="en-US" sz="1200" dirty="0"/>
                        <a:t>No information</a:t>
                      </a:r>
                    </a:p>
                  </a:txBody>
                  <a:tcPr>
                    <a:solidFill>
                      <a:schemeClr val="bg1">
                        <a:lumMod val="85000"/>
                      </a:schemeClr>
                    </a:solidFill>
                  </a:tcPr>
                </a:tc>
                <a:extLst>
                  <a:ext uri="{0D108BD9-81ED-4DB2-BD59-A6C34878D82A}">
                    <a16:rowId xmlns:a16="http://schemas.microsoft.com/office/drawing/2014/main" val="1319021342"/>
                  </a:ext>
                </a:extLst>
              </a:tr>
              <a:tr h="264639">
                <a:tc vMerge="1">
                  <a:txBody>
                    <a:bodyPr/>
                    <a:lstStyle/>
                    <a:p>
                      <a:endParaRPr lang="en-US" sz="1250" b="0"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8. Storage capacity</a:t>
                      </a:r>
                    </a:p>
                  </a:txBody>
                  <a:tcPr>
                    <a:lnL w="12700" cap="flat" cmpd="sng" algn="ctr">
                      <a:solidFill>
                        <a:schemeClr val="tx1"/>
                      </a:solidFill>
                      <a:prstDash val="solid"/>
                      <a:round/>
                      <a:headEnd type="none" w="med" len="med"/>
                      <a:tailEnd type="none" w="med" len="med"/>
                    </a:lnL>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p>
                      <a:endParaRPr lang="en-US" sz="1200" dirty="0"/>
                    </a:p>
                  </a:txBody>
                  <a:tcPr>
                    <a:solidFill>
                      <a:schemeClr val="bg1"/>
                    </a:solidFill>
                  </a:tcPr>
                </a:tc>
                <a:tc>
                  <a:txBody>
                    <a:bodyPr/>
                    <a:lstStyle/>
                    <a:p>
                      <a:r>
                        <a:rPr lang="en-US" sz="1200" dirty="0"/>
                        <a:t>4GB RAM;</a:t>
                      </a:r>
                    </a:p>
                    <a:p>
                      <a:r>
                        <a:rPr lang="en-US" sz="1200" dirty="0"/>
                        <a:t>64GB storage;</a:t>
                      </a:r>
                    </a:p>
                  </a:txBody>
                  <a:tcPr>
                    <a:solidFill>
                      <a:schemeClr val="bg1"/>
                    </a:solidFill>
                  </a:tcPr>
                </a:tc>
                <a:tc>
                  <a:txBody>
                    <a:bodyPr/>
                    <a:lstStyle/>
                    <a:p>
                      <a:r>
                        <a:rPr lang="en-US" sz="1200" dirty="0"/>
                        <a:t>16GB RAM;</a:t>
                      </a:r>
                    </a:p>
                    <a:p>
                      <a:r>
                        <a:rPr lang="en-US" sz="1200" dirty="0"/>
                        <a:t>256GB storage;</a:t>
                      </a:r>
                    </a:p>
                  </a:txBody>
                  <a:tcPr>
                    <a:solidFill>
                      <a:schemeClr val="bg1"/>
                    </a:solidFill>
                  </a:tcPr>
                </a:tc>
                <a:tc>
                  <a:txBody>
                    <a:bodyPr/>
                    <a:lstStyle/>
                    <a:p>
                      <a:r>
                        <a:rPr lang="en-US" sz="1200" dirty="0"/>
                        <a:t>12GB RAM;</a:t>
                      </a:r>
                    </a:p>
                    <a:p>
                      <a:r>
                        <a:rPr lang="en-US" sz="1200" dirty="0"/>
                        <a:t>256GB storage;</a:t>
                      </a:r>
                    </a:p>
                  </a:txBody>
                  <a:tcPr>
                    <a:solidFill>
                      <a:schemeClr val="bg1"/>
                    </a:solidFill>
                  </a:tcPr>
                </a:tc>
                <a:tc>
                  <a:txBody>
                    <a:bodyPr/>
                    <a:lstStyle/>
                    <a:p>
                      <a:r>
                        <a:rPr lang="en-US" sz="1200" dirty="0"/>
                        <a:t>40GB storage</a:t>
                      </a:r>
                    </a:p>
                  </a:txBody>
                  <a:tcPr>
                    <a:solidFill>
                      <a:schemeClr val="bg1"/>
                    </a:solidFill>
                  </a:tcPr>
                </a:tc>
                <a:tc>
                  <a:txBody>
                    <a:bodyPr/>
                    <a:lstStyle/>
                    <a:p>
                      <a:pPr algn="l">
                        <a:buFont typeface="Arial" panose="020B0604020202020204" pitchFamily="34" charset="0"/>
                        <a:buNone/>
                      </a:pPr>
                      <a:r>
                        <a:rPr lang="en-US" sz="1200" b="0" i="0" dirty="0">
                          <a:solidFill>
                            <a:srgbClr val="1C1D1D"/>
                          </a:solidFill>
                          <a:effectLst/>
                          <a:latin typeface="Neuzeit Office"/>
                        </a:rPr>
                        <a:t>6GB RAM;</a:t>
                      </a:r>
                    </a:p>
                    <a:p>
                      <a:pPr algn="l">
                        <a:buFont typeface="Arial" panose="020B0604020202020204" pitchFamily="34" charset="0"/>
                        <a:buNone/>
                      </a:pPr>
                      <a:r>
                        <a:rPr lang="en-US" sz="1200" b="0" i="0" dirty="0">
                          <a:solidFill>
                            <a:srgbClr val="1C1D1D"/>
                          </a:solidFill>
                          <a:effectLst/>
                          <a:latin typeface="Neuzeit Office"/>
                        </a:rPr>
                        <a:t>64GB storage</a:t>
                      </a:r>
                    </a:p>
                  </a:txBody>
                  <a:tcPr>
                    <a:solidFill>
                      <a:schemeClr val="bg1"/>
                    </a:solidFill>
                  </a:tcPr>
                </a:tc>
                <a:tc>
                  <a:txBody>
                    <a:bodyPr/>
                    <a:lstStyle/>
                    <a:p>
                      <a:r>
                        <a:rPr lang="en-US" sz="1200" dirty="0"/>
                        <a:t>3GB RAM;</a:t>
                      </a:r>
                    </a:p>
                    <a:p>
                      <a:r>
                        <a:rPr lang="en-US" sz="1200" dirty="0"/>
                        <a:t>32GB storage</a:t>
                      </a:r>
                    </a:p>
                  </a:txBody>
                  <a:tcPr>
                    <a:solidFill>
                      <a:schemeClr val="bg1"/>
                    </a:solidFill>
                  </a:tcPr>
                </a:tc>
                <a:extLst>
                  <a:ext uri="{0D108BD9-81ED-4DB2-BD59-A6C34878D82A}">
                    <a16:rowId xmlns:a16="http://schemas.microsoft.com/office/drawing/2014/main" val="3709029190"/>
                  </a:ext>
                </a:extLst>
              </a:tr>
              <a:tr h="264639">
                <a:tc vMerge="1">
                  <a:txBody>
                    <a:bodyPr/>
                    <a:lstStyle/>
                    <a:p>
                      <a:endParaRPr lang="en-US" sz="1250" b="0"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9. Computation capability</a:t>
                      </a:r>
                    </a:p>
                  </a:txBody>
                  <a:tcPr>
                    <a:lnL w="12700" cap="flat" cmpd="sng" algn="ctr">
                      <a:solidFill>
                        <a:schemeClr val="tx1"/>
                      </a:solidFill>
                      <a:prstDash val="solid"/>
                      <a:round/>
                      <a:headEnd type="none" w="med" len="med"/>
                      <a:tailEnd type="none" w="med" len="med"/>
                    </a:lnL>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txBody>
                  <a:tcPr>
                    <a:solidFill>
                      <a:schemeClr val="bg1"/>
                    </a:solidFill>
                  </a:tcPr>
                </a:tc>
                <a:tc>
                  <a:txBody>
                    <a:bodyPr/>
                    <a:lstStyle/>
                    <a:p>
                      <a:r>
                        <a:rPr lang="en-US" sz="1200" dirty="0"/>
                        <a:t>CPU: Octa-core </a:t>
                      </a:r>
                      <a:r>
                        <a:rPr lang="en-US" sz="1200" dirty="0" err="1"/>
                        <a:t>Kryo</a:t>
                      </a:r>
                      <a:r>
                        <a:rPr lang="en-US" sz="1200" dirty="0"/>
                        <a:t> 385;</a:t>
                      </a:r>
                    </a:p>
                    <a:p>
                      <a:r>
                        <a:rPr lang="en-US" sz="1200" dirty="0"/>
                        <a:t>GPU: Adreno 630</a:t>
                      </a:r>
                    </a:p>
                  </a:txBody>
                  <a:tcPr>
                    <a:solidFill>
                      <a:schemeClr val="bg1"/>
                    </a:solidFill>
                  </a:tcPr>
                </a:tc>
                <a:tc>
                  <a:txBody>
                    <a:bodyPr/>
                    <a:lstStyle/>
                    <a:p>
                      <a:r>
                        <a:rPr lang="en-US" sz="1200" dirty="0"/>
                        <a:t>CPU: AMD 7nm Quad-core Zen2 X86 core;</a:t>
                      </a:r>
                    </a:p>
                    <a:p>
                      <a:r>
                        <a:rPr lang="en-US" sz="1200" dirty="0"/>
                        <a:t>GPU: AMD GFX10.2</a:t>
                      </a:r>
                    </a:p>
                  </a:txBody>
                  <a:tcPr>
                    <a:solidFill>
                      <a:schemeClr val="bg1"/>
                    </a:solidFill>
                  </a:tcPr>
                </a:tc>
                <a:tc>
                  <a:txBody>
                    <a:bodyPr/>
                    <a:lstStyle/>
                    <a:p>
                      <a:r>
                        <a:rPr lang="en-US" sz="1200" dirty="0"/>
                        <a:t>CPU: Octa-core </a:t>
                      </a:r>
                      <a:r>
                        <a:rPr lang="en-US" sz="1200" dirty="0" err="1"/>
                        <a:t>Kryo</a:t>
                      </a:r>
                      <a:r>
                        <a:rPr lang="en-US" sz="1200" dirty="0"/>
                        <a:t> 585;</a:t>
                      </a:r>
                    </a:p>
                    <a:p>
                      <a:r>
                        <a:rPr lang="en-US" sz="1200" dirty="0"/>
                        <a:t>GPU: Adreno 650</a:t>
                      </a:r>
                    </a:p>
                  </a:txBody>
                  <a:tcPr>
                    <a:solidFill>
                      <a:schemeClr val="bg1"/>
                    </a:solidFill>
                  </a:tcPr>
                </a:tc>
                <a:tc>
                  <a:txBody>
                    <a:bodyPr/>
                    <a:lstStyle/>
                    <a:p>
                      <a:r>
                        <a:rPr lang="en-US" sz="1200" dirty="0"/>
                        <a:t>Quad Core ARM CPU</a:t>
                      </a:r>
                    </a:p>
                  </a:txBody>
                  <a:tcPr>
                    <a:solidFill>
                      <a:schemeClr val="bg1"/>
                    </a:solidFill>
                  </a:tcPr>
                </a:tc>
                <a:tc>
                  <a:txBody>
                    <a:bodyPr/>
                    <a:lstStyle/>
                    <a:p>
                      <a:r>
                        <a:rPr lang="it-IT" sz="1200" dirty="0"/>
                        <a:t>8 Core 2.52Ghz Qualcomm XR1</a:t>
                      </a:r>
                      <a:endParaRPr lang="en-US" sz="1200" dirty="0"/>
                    </a:p>
                  </a:txBody>
                  <a:tcPr>
                    <a:solidFill>
                      <a:schemeClr val="bg1"/>
                    </a:solidFill>
                  </a:tcPr>
                </a:tc>
                <a:tc>
                  <a:txBody>
                    <a:bodyPr/>
                    <a:lstStyle/>
                    <a:p>
                      <a:r>
                        <a:rPr lang="en-US" sz="1200" dirty="0"/>
                        <a:t>CPU: Octa-core </a:t>
                      </a:r>
                      <a:r>
                        <a:rPr lang="en-US" sz="1200" dirty="0" err="1"/>
                        <a:t>Kryo</a:t>
                      </a:r>
                      <a:r>
                        <a:rPr lang="en-US" sz="1200" dirty="0"/>
                        <a:t>;</a:t>
                      </a:r>
                    </a:p>
                    <a:p>
                      <a:r>
                        <a:rPr lang="en-US" sz="1200" dirty="0"/>
                        <a:t>GPU: Adreno 615</a:t>
                      </a:r>
                    </a:p>
                  </a:txBody>
                  <a:tcPr>
                    <a:solidFill>
                      <a:schemeClr val="bg1"/>
                    </a:solidFill>
                  </a:tcPr>
                </a:tc>
                <a:extLst>
                  <a:ext uri="{0D108BD9-81ED-4DB2-BD59-A6C34878D82A}">
                    <a16:rowId xmlns:a16="http://schemas.microsoft.com/office/drawing/2014/main" val="2748919857"/>
                  </a:ext>
                </a:extLst>
              </a:tr>
            </a:tbl>
          </a:graphicData>
        </a:graphic>
      </p:graphicFrame>
      <p:grpSp>
        <p:nvGrpSpPr>
          <p:cNvPr id="30" name="Group 29">
            <a:extLst>
              <a:ext uri="{FF2B5EF4-FFF2-40B4-BE49-F238E27FC236}">
                <a16:creationId xmlns:a16="http://schemas.microsoft.com/office/drawing/2014/main" id="{6DCEA343-EEFB-40E4-D389-482CED4C259A}"/>
              </a:ext>
            </a:extLst>
          </p:cNvPr>
          <p:cNvGrpSpPr/>
          <p:nvPr/>
        </p:nvGrpSpPr>
        <p:grpSpPr>
          <a:xfrm>
            <a:off x="8720918" y="292414"/>
            <a:ext cx="3395091" cy="699633"/>
            <a:chOff x="8714035" y="403485"/>
            <a:chExt cx="3395091" cy="699633"/>
          </a:xfrm>
        </p:grpSpPr>
        <p:sp>
          <p:nvSpPr>
            <p:cNvPr id="32" name="Rectangle 31">
              <a:extLst>
                <a:ext uri="{FF2B5EF4-FFF2-40B4-BE49-F238E27FC236}">
                  <a16:creationId xmlns:a16="http://schemas.microsoft.com/office/drawing/2014/main" id="{5B413B43-8C8F-7F98-B641-73BED29A59D4}"/>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BCA6A1F-9D4B-7CF9-269E-18980AA5F565}"/>
                </a:ext>
              </a:extLst>
            </p:cNvPr>
            <p:cNvGrpSpPr/>
            <p:nvPr/>
          </p:nvGrpSpPr>
          <p:grpSpPr>
            <a:xfrm>
              <a:off x="8771860" y="731651"/>
              <a:ext cx="3180903" cy="320300"/>
              <a:chOff x="8771860" y="821796"/>
              <a:chExt cx="3180903" cy="320300"/>
            </a:xfrm>
          </p:grpSpPr>
          <p:sp>
            <p:nvSpPr>
              <p:cNvPr id="35" name="Rectangle 34">
                <a:extLst>
                  <a:ext uri="{FF2B5EF4-FFF2-40B4-BE49-F238E27FC236}">
                    <a16:creationId xmlns:a16="http://schemas.microsoft.com/office/drawing/2014/main" id="{4966F121-81FE-BA6B-7613-D40EE7ADF51C}"/>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6" name="Rectangle 35">
                <a:extLst>
                  <a:ext uri="{FF2B5EF4-FFF2-40B4-BE49-F238E27FC236}">
                    <a16:creationId xmlns:a16="http://schemas.microsoft.com/office/drawing/2014/main" id="{836F02D1-6F6D-7186-97D4-D67268A4CD0A}"/>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7" name="Rectangle 36">
                <a:extLst>
                  <a:ext uri="{FF2B5EF4-FFF2-40B4-BE49-F238E27FC236}">
                    <a16:creationId xmlns:a16="http://schemas.microsoft.com/office/drawing/2014/main" id="{A40DEAA1-F1EC-859E-37BF-AEC0D1815911}"/>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4" name="TextBox 33">
              <a:extLst>
                <a:ext uri="{FF2B5EF4-FFF2-40B4-BE49-F238E27FC236}">
                  <a16:creationId xmlns:a16="http://schemas.microsoft.com/office/drawing/2014/main" id="{F8135D9F-C674-FDF7-5117-FEF0B8C2FF78}"/>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3527158209"/>
      </p:ext>
    </p:extLst>
  </p:cSld>
  <p:clrMapOvr>
    <a:masterClrMapping/>
  </p:clrMapOvr>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graphicFrame>
        <p:nvGraphicFramePr>
          <p:cNvPr id="4" name="Table 12">
            <a:extLst>
              <a:ext uri="{FF2B5EF4-FFF2-40B4-BE49-F238E27FC236}">
                <a16:creationId xmlns:a16="http://schemas.microsoft.com/office/drawing/2014/main" id="{4DBCF2B3-1867-EB5F-BA25-65CEC1329674}"/>
              </a:ext>
            </a:extLst>
          </p:cNvPr>
          <p:cNvGraphicFramePr>
            <a:graphicFrameLocks noGrp="1"/>
          </p:cNvGraphicFramePr>
          <p:nvPr/>
        </p:nvGraphicFramePr>
        <p:xfrm>
          <a:off x="302984" y="1184435"/>
          <a:ext cx="11584211" cy="2743200"/>
        </p:xfrm>
        <a:graphic>
          <a:graphicData uri="http://schemas.openxmlformats.org/drawingml/2006/table">
            <a:tbl>
              <a:tblPr firstRow="1" bandRow="1">
                <a:tableStyleId>{5940675A-B579-460E-94D1-54222C63F5DA}</a:tableStyleId>
              </a:tblPr>
              <a:tblGrid>
                <a:gridCol w="1057243">
                  <a:extLst>
                    <a:ext uri="{9D8B030D-6E8A-4147-A177-3AD203B41FA5}">
                      <a16:colId xmlns:a16="http://schemas.microsoft.com/office/drawing/2014/main" val="2323611179"/>
                    </a:ext>
                  </a:extLst>
                </a:gridCol>
                <a:gridCol w="1209652">
                  <a:extLst>
                    <a:ext uri="{9D8B030D-6E8A-4147-A177-3AD203B41FA5}">
                      <a16:colId xmlns:a16="http://schemas.microsoft.com/office/drawing/2014/main" val="4120118734"/>
                    </a:ext>
                  </a:extLst>
                </a:gridCol>
                <a:gridCol w="1208367">
                  <a:extLst>
                    <a:ext uri="{9D8B030D-6E8A-4147-A177-3AD203B41FA5}">
                      <a16:colId xmlns:a16="http://schemas.microsoft.com/office/drawing/2014/main" val="2651266558"/>
                    </a:ext>
                  </a:extLst>
                </a:gridCol>
                <a:gridCol w="1158421">
                  <a:extLst>
                    <a:ext uri="{9D8B030D-6E8A-4147-A177-3AD203B41FA5}">
                      <a16:colId xmlns:a16="http://schemas.microsoft.com/office/drawing/2014/main" val="187081944"/>
                    </a:ext>
                  </a:extLst>
                </a:gridCol>
                <a:gridCol w="1158421">
                  <a:extLst>
                    <a:ext uri="{9D8B030D-6E8A-4147-A177-3AD203B41FA5}">
                      <a16:colId xmlns:a16="http://schemas.microsoft.com/office/drawing/2014/main" val="2093929946"/>
                    </a:ext>
                  </a:extLst>
                </a:gridCol>
                <a:gridCol w="1196998">
                  <a:extLst>
                    <a:ext uri="{9D8B030D-6E8A-4147-A177-3AD203B41FA5}">
                      <a16:colId xmlns:a16="http://schemas.microsoft.com/office/drawing/2014/main" val="3110558412"/>
                    </a:ext>
                  </a:extLst>
                </a:gridCol>
                <a:gridCol w="1196998">
                  <a:extLst>
                    <a:ext uri="{9D8B030D-6E8A-4147-A177-3AD203B41FA5}">
                      <a16:colId xmlns:a16="http://schemas.microsoft.com/office/drawing/2014/main" val="1199237877"/>
                    </a:ext>
                  </a:extLst>
                </a:gridCol>
                <a:gridCol w="1119845">
                  <a:extLst>
                    <a:ext uri="{9D8B030D-6E8A-4147-A177-3AD203B41FA5}">
                      <a16:colId xmlns:a16="http://schemas.microsoft.com/office/drawing/2014/main" val="2507871209"/>
                    </a:ext>
                  </a:extLst>
                </a:gridCol>
                <a:gridCol w="1119845">
                  <a:extLst>
                    <a:ext uri="{9D8B030D-6E8A-4147-A177-3AD203B41FA5}">
                      <a16:colId xmlns:a16="http://schemas.microsoft.com/office/drawing/2014/main" val="824520531"/>
                    </a:ext>
                  </a:extLst>
                </a:gridCol>
                <a:gridCol w="1158421">
                  <a:extLst>
                    <a:ext uri="{9D8B030D-6E8A-4147-A177-3AD203B41FA5}">
                      <a16:colId xmlns:a16="http://schemas.microsoft.com/office/drawing/2014/main" val="2362895601"/>
                    </a:ext>
                  </a:extLst>
                </a:gridCol>
              </a:tblGrid>
              <a:tr h="293681">
                <a:tc>
                  <a:txBody>
                    <a:bodyPr/>
                    <a:lstStyle/>
                    <a:p>
                      <a:endParaRPr lang="en-US" sz="12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bg1"/>
                          </a:solidFill>
                        </a:rPr>
                        <a:t>Web AR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1200" dirty="0">
                          <a:solidFill>
                            <a:schemeClr val="bg1"/>
                          </a:solidFill>
                        </a:rPr>
                        <a:t>Native AR</a:t>
                      </a:r>
                    </a:p>
                  </a:txBody>
                  <a:tcPr>
                    <a:solidFill>
                      <a:srgbClr val="A100FF"/>
                    </a:solidFill>
                  </a:tcPr>
                </a:tc>
                <a:tc>
                  <a:txBody>
                    <a:bodyPr/>
                    <a:lstStyle/>
                    <a:p>
                      <a:pPr algn="ctr"/>
                      <a:r>
                        <a:rPr lang="en-US" sz="1200" dirty="0">
                          <a:solidFill>
                            <a:schemeClr val="bg1"/>
                          </a:solidFill>
                        </a:rPr>
                        <a:t>HoloLens 2 (2019)</a:t>
                      </a:r>
                    </a:p>
                  </a:txBody>
                  <a:tcPr>
                    <a:solidFill>
                      <a:srgbClr val="A100FF"/>
                    </a:solidFill>
                  </a:tcPr>
                </a:tc>
                <a:tc>
                  <a:txBody>
                    <a:bodyPr/>
                    <a:lstStyle/>
                    <a:p>
                      <a:pPr algn="ctr"/>
                      <a:r>
                        <a:rPr lang="en-US" sz="1200" dirty="0">
                          <a:solidFill>
                            <a:schemeClr val="bg1"/>
                          </a:solidFill>
                        </a:rPr>
                        <a:t>Magic Leap 2 (2022)</a:t>
                      </a:r>
                    </a:p>
                  </a:txBody>
                  <a:tcPr>
                    <a:solidFill>
                      <a:srgbClr val="A100FF"/>
                    </a:solidFill>
                  </a:tcPr>
                </a:tc>
                <a:tc>
                  <a:txBody>
                    <a:bodyPr/>
                    <a:lstStyle/>
                    <a:p>
                      <a:pPr algn="ctr"/>
                      <a:r>
                        <a:rPr lang="en-US" sz="1200" dirty="0">
                          <a:solidFill>
                            <a:schemeClr val="bg1"/>
                          </a:solidFill>
                        </a:rPr>
                        <a:t>Meta Quest Pro (2022)</a:t>
                      </a:r>
                    </a:p>
                  </a:txBody>
                  <a:tcPr>
                    <a:solidFill>
                      <a:srgbClr val="A100FF"/>
                    </a:solidFill>
                  </a:tcPr>
                </a:tc>
                <a:tc>
                  <a:txBody>
                    <a:bodyPr/>
                    <a:lstStyle/>
                    <a:p>
                      <a:pPr algn="ctr"/>
                      <a:r>
                        <a:rPr lang="en-US" sz="1200" dirty="0">
                          <a:solidFill>
                            <a:schemeClr val="bg1"/>
                          </a:solidFill>
                        </a:rPr>
                        <a:t>Vuzix Blade 2 (2022)</a:t>
                      </a:r>
                    </a:p>
                  </a:txBody>
                  <a:tcPr>
                    <a:solidFill>
                      <a:srgbClr val="A100FF"/>
                    </a:solidFill>
                  </a:tcPr>
                </a:tc>
                <a:tc>
                  <a:txBody>
                    <a:bodyPr/>
                    <a:lstStyle/>
                    <a:p>
                      <a:pPr algn="ctr"/>
                      <a:r>
                        <a:rPr lang="en-US" sz="1200" dirty="0">
                          <a:solidFill>
                            <a:schemeClr val="bg1"/>
                          </a:solidFill>
                        </a:rPr>
                        <a:t>Vuzix M400 (2020)</a:t>
                      </a:r>
                    </a:p>
                  </a:txBody>
                  <a:tcPr>
                    <a:solidFill>
                      <a:srgbClr val="A100FF"/>
                    </a:solidFill>
                  </a:tcPr>
                </a:tc>
                <a:tc>
                  <a:txBody>
                    <a:bodyPr/>
                    <a:lstStyle/>
                    <a:p>
                      <a:pPr algn="ctr"/>
                      <a:r>
                        <a:rPr lang="en-US" sz="1200" dirty="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r>
                        <a:rPr lang="en-US" sz="1200" b="1" u="sng" dirty="0"/>
                        <a:t>PR2.</a:t>
                      </a:r>
                      <a:r>
                        <a:rPr lang="en-US" sz="1200" dirty="0"/>
                        <a:t> Hardware specification criteria</a:t>
                      </a:r>
                    </a:p>
                    <a:p>
                      <a:endParaRPr lang="en-US" sz="12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10. Remote rendering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1200" dirty="0"/>
                        <a:t>No</a:t>
                      </a:r>
                    </a:p>
                  </a:txBody>
                  <a:tcPr>
                    <a:solidFill>
                      <a:schemeClr val="bg1"/>
                    </a:solidFill>
                  </a:tcPr>
                </a:tc>
                <a:tc>
                  <a:txBody>
                    <a:bodyPr/>
                    <a:lstStyle/>
                    <a:p>
                      <a:r>
                        <a:rPr lang="en-US" sz="1200" dirty="0"/>
                        <a:t>No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Yes – </a:t>
                      </a:r>
                      <a:r>
                        <a:rPr lang="en-US" sz="1200" dirty="0">
                          <a:hlinkClick r:id="rId4"/>
                        </a:rPr>
                        <a:t>Azure Remote rendering</a:t>
                      </a:r>
                      <a:endParaRPr lang="en-US" sz="1200" dirty="0"/>
                    </a:p>
                    <a:p>
                      <a:endParaRPr lang="en-US" sz="1200" dirty="0"/>
                    </a:p>
                  </a:txBody>
                  <a:tcPr>
                    <a:solidFill>
                      <a:schemeClr val="bg1"/>
                    </a:solidFill>
                  </a:tcPr>
                </a:tc>
                <a:tc>
                  <a:txBody>
                    <a:bodyPr/>
                    <a:lstStyle/>
                    <a:p>
                      <a:r>
                        <a:rPr lang="en-US" sz="1200" dirty="0"/>
                        <a:t>No</a:t>
                      </a:r>
                    </a:p>
                  </a:txBody>
                  <a:tcPr>
                    <a:noFill/>
                  </a:tcPr>
                </a:tc>
                <a:tc>
                  <a:txBody>
                    <a:bodyPr/>
                    <a:lstStyle/>
                    <a:p>
                      <a:r>
                        <a:rPr lang="en-US" sz="1200" dirty="0"/>
                        <a:t>No</a:t>
                      </a:r>
                    </a:p>
                  </a:txBody>
                  <a:tcPr>
                    <a:noFill/>
                  </a:tcPr>
                </a:tc>
                <a:tc>
                  <a:txBody>
                    <a:bodyPr/>
                    <a:lstStyle/>
                    <a:p>
                      <a:r>
                        <a:rPr lang="en-US" sz="1200" dirty="0"/>
                        <a:t>No</a:t>
                      </a:r>
                    </a:p>
                  </a:txBody>
                  <a:tcPr>
                    <a:noFill/>
                  </a:tcPr>
                </a:tc>
                <a:tc>
                  <a:txBody>
                    <a:bodyPr/>
                    <a:lstStyle/>
                    <a:p>
                      <a:r>
                        <a:rPr lang="en-US" sz="1200" dirty="0"/>
                        <a:t>No</a:t>
                      </a:r>
                    </a:p>
                  </a:txBody>
                  <a:tcPr>
                    <a:noFill/>
                  </a:tcPr>
                </a:tc>
                <a:tc>
                  <a:txBody>
                    <a:bodyPr/>
                    <a:lstStyle/>
                    <a:p>
                      <a:r>
                        <a:rPr lang="en-US" sz="1200" dirty="0"/>
                        <a:t>No</a:t>
                      </a:r>
                    </a:p>
                  </a:txBody>
                  <a:tcPr>
                    <a:noFill/>
                  </a:tcPr>
                </a:tc>
                <a:extLst>
                  <a:ext uri="{0D108BD9-81ED-4DB2-BD59-A6C34878D82A}">
                    <a16:rowId xmlns:a16="http://schemas.microsoft.com/office/drawing/2014/main" val="3250048380"/>
                  </a:ext>
                </a:extLst>
              </a:tr>
              <a:tr h="331748">
                <a:tc rowSpan="2">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11. Integration with 3</a:t>
                      </a:r>
                      <a:r>
                        <a:rPr lang="en-US" sz="1200" baseline="30000" dirty="0">
                          <a:solidFill>
                            <a:schemeClr val="bg1"/>
                          </a:solidFill>
                        </a:rPr>
                        <a:t>rd</a:t>
                      </a:r>
                      <a:r>
                        <a:rPr lang="en-US" sz="1200" dirty="0">
                          <a:solidFill>
                            <a:schemeClr val="bg1"/>
                          </a:solidFill>
                        </a:rPr>
                        <a:t> party systems</a:t>
                      </a:r>
                    </a:p>
                  </a:txBody>
                  <a:tcPr>
                    <a:lnT w="12700" cap="flat" cmpd="sng" algn="ctr">
                      <a:solidFill>
                        <a:schemeClr val="tx1"/>
                      </a:solidFill>
                      <a:prstDash val="solid"/>
                      <a:round/>
                      <a:headEnd type="none" w="med" len="med"/>
                      <a:tailEnd type="none" w="med" len="med"/>
                    </a:lnT>
                    <a:solidFill>
                      <a:srgbClr val="A100FF"/>
                    </a:solidFill>
                  </a:tcPr>
                </a:tc>
                <a:tc>
                  <a:txBody>
                    <a:bodyPr/>
                    <a:lstStyle/>
                    <a:p>
                      <a:r>
                        <a:rPr lang="en-US" sz="1200" dirty="0"/>
                        <a:t>No</a:t>
                      </a:r>
                    </a:p>
                  </a:txBody>
                  <a:tcPr>
                    <a:solidFill>
                      <a:schemeClr val="bg1"/>
                    </a:solidFill>
                  </a:tcPr>
                </a:tc>
                <a:tc>
                  <a:txBody>
                    <a:bodyPr/>
                    <a:lstStyle/>
                    <a:p>
                      <a:r>
                        <a:rPr lang="en-US" sz="1200" dirty="0"/>
                        <a:t>No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5"/>
                        </a:rPr>
                        <a:t>Dynamics 365 Guides</a:t>
                      </a:r>
                      <a:r>
                        <a:rPr lang="en-US" sz="1200" dirty="0"/>
                        <a:t>, </a:t>
                      </a:r>
                      <a:r>
                        <a:rPr lang="en-US" sz="1200" dirty="0">
                          <a:hlinkClick r:id="rId6"/>
                        </a:rPr>
                        <a:t>MS Teams</a:t>
                      </a:r>
                      <a:r>
                        <a:rPr lang="en-US" sz="1200" dirty="0"/>
                        <a:t> </a:t>
                      </a:r>
                    </a:p>
                    <a:p>
                      <a:endParaRPr lang="en-US" sz="1200" dirty="0"/>
                    </a:p>
                  </a:txBody>
                  <a:tcPr>
                    <a:solidFill>
                      <a:schemeClr val="bg1"/>
                    </a:solidFill>
                  </a:tcPr>
                </a:tc>
                <a:tc>
                  <a:txBody>
                    <a:bodyPr/>
                    <a:lstStyle/>
                    <a:p>
                      <a:endParaRPr lang="en-US" sz="1200" dirty="0"/>
                    </a:p>
                  </a:txBody>
                  <a:tcPr>
                    <a:solidFill>
                      <a:srgbClr val="FF0000"/>
                    </a:solidFill>
                  </a:tcPr>
                </a:tc>
                <a:tc>
                  <a:txBody>
                    <a:bodyPr/>
                    <a:lstStyle/>
                    <a:p>
                      <a:endParaRPr lang="en-US" sz="1200" dirty="0"/>
                    </a:p>
                  </a:txBody>
                  <a:tcPr>
                    <a:solidFill>
                      <a:srgbClr val="FF0000"/>
                    </a:solidFill>
                  </a:tcPr>
                </a:tc>
                <a:tc>
                  <a:txBody>
                    <a:bodyPr/>
                    <a:lstStyle/>
                    <a:p>
                      <a:endParaRPr lang="en-US" sz="1200" dirty="0"/>
                    </a:p>
                  </a:txBody>
                  <a:tcPr>
                    <a:solidFill>
                      <a:srgbClr val="FF0000"/>
                    </a:solidFill>
                  </a:tcPr>
                </a:tc>
                <a:tc>
                  <a:txBody>
                    <a:bodyPr/>
                    <a:lstStyle/>
                    <a:p>
                      <a:r>
                        <a:rPr lang="en-US" sz="1200" dirty="0">
                          <a:hlinkClick r:id="rId7"/>
                        </a:rPr>
                        <a:t>Zoom</a:t>
                      </a:r>
                      <a:r>
                        <a:rPr lang="en-US" sz="1200" dirty="0"/>
                        <a:t>, </a:t>
                      </a:r>
                      <a:r>
                        <a:rPr lang="en-US" sz="1200" dirty="0">
                          <a:hlinkClick r:id="rId8"/>
                        </a:rPr>
                        <a:t>WebEx video conferencing</a:t>
                      </a:r>
                      <a:endParaRPr lang="en-US" sz="1200" dirty="0"/>
                    </a:p>
                  </a:txBody>
                  <a:tcPr>
                    <a:noFill/>
                  </a:tcPr>
                </a:tc>
                <a:tc>
                  <a:txBody>
                    <a:bodyPr/>
                    <a:lstStyle/>
                    <a:p>
                      <a:endParaRPr lang="en-US" sz="1200" dirty="0"/>
                    </a:p>
                  </a:txBody>
                  <a:tcPr>
                    <a:solidFill>
                      <a:srgbClr val="FF0000"/>
                    </a:solidFill>
                  </a:tcPr>
                </a:tc>
                <a:extLst>
                  <a:ext uri="{0D108BD9-81ED-4DB2-BD59-A6C34878D82A}">
                    <a16:rowId xmlns:a16="http://schemas.microsoft.com/office/drawing/2014/main" val="1371956813"/>
                  </a:ext>
                </a:extLst>
              </a:tr>
              <a:tr h="33174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12. Hardware cost</a:t>
                      </a:r>
                    </a:p>
                  </a:txBody>
                  <a:tcPr>
                    <a:solidFill>
                      <a:srgbClr val="A100FF"/>
                    </a:solidFill>
                  </a:tcPr>
                </a:tc>
                <a:tc>
                  <a:txBody>
                    <a:bodyPr/>
                    <a:lstStyle/>
                    <a:p>
                      <a:r>
                        <a:rPr lang="en-US" sz="1200" dirty="0"/>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Device-specific</a:t>
                      </a:r>
                    </a:p>
                  </a:txBody>
                  <a:tcPr>
                    <a:solidFill>
                      <a:schemeClr val="bg1"/>
                    </a:solidFill>
                  </a:tcPr>
                </a:tc>
                <a:tc>
                  <a:txBody>
                    <a:bodyPr/>
                    <a:lstStyle/>
                    <a:p>
                      <a:r>
                        <a:rPr lang="en-US" sz="1200" dirty="0"/>
                        <a:t>€3,849+</a:t>
                      </a:r>
                    </a:p>
                  </a:txBody>
                  <a:tcPr>
                    <a:solidFill>
                      <a:schemeClr val="bg1"/>
                    </a:solidFill>
                  </a:tcPr>
                </a:tc>
                <a:tc>
                  <a:txBody>
                    <a:bodyPr/>
                    <a:lstStyle/>
                    <a:p>
                      <a:r>
                        <a:rPr lang="en-US" sz="1200" dirty="0"/>
                        <a:t>€</a:t>
                      </a:r>
                      <a:r>
                        <a:rPr lang="en-US" sz="1200" kern="1200" dirty="0">
                          <a:solidFill>
                            <a:schemeClr val="tx1"/>
                          </a:solidFill>
                          <a:latin typeface="+mn-lt"/>
                          <a:ea typeface="+mn-ea"/>
                          <a:cs typeface="+mn-cs"/>
                        </a:rPr>
                        <a:t>3,167+ ($3,299)</a:t>
                      </a:r>
                    </a:p>
                  </a:txBody>
                  <a:tcPr>
                    <a:solidFill>
                      <a:schemeClr val="bg1"/>
                    </a:solidFill>
                  </a:tcPr>
                </a:tc>
                <a:tc>
                  <a:txBody>
                    <a:bodyPr/>
                    <a:lstStyle/>
                    <a:p>
                      <a:r>
                        <a:rPr lang="en-US" sz="1200" kern="1200" dirty="0">
                          <a:solidFill>
                            <a:schemeClr val="tx1"/>
                          </a:solidFill>
                          <a:latin typeface="+mn-lt"/>
                          <a:ea typeface="+mn-ea"/>
                          <a:cs typeface="+mn-cs"/>
                        </a:rPr>
                        <a:t>€1,799.99</a:t>
                      </a:r>
                    </a:p>
                  </a:txBody>
                  <a:tcPr>
                    <a:solidFill>
                      <a:schemeClr val="bg1"/>
                    </a:solidFill>
                  </a:tcPr>
                </a:tc>
                <a:tc>
                  <a:txBody>
                    <a:bodyPr/>
                    <a:lstStyle/>
                    <a:p>
                      <a:r>
                        <a:rPr lang="en-US" sz="1200" dirty="0"/>
                        <a:t>€1,669.80</a:t>
                      </a:r>
                    </a:p>
                  </a:txBody>
                  <a:tcPr>
                    <a:solidFill>
                      <a:schemeClr val="bg1"/>
                    </a:solidFill>
                  </a:tcPr>
                </a:tc>
                <a:tc>
                  <a:txBody>
                    <a:bodyPr/>
                    <a:lstStyle/>
                    <a:p>
                      <a:r>
                        <a:rPr lang="en-US" sz="1200" dirty="0"/>
                        <a:t>€1,910.00 </a:t>
                      </a:r>
                    </a:p>
                  </a:txBody>
                  <a:tcPr>
                    <a:solidFill>
                      <a:schemeClr val="bg1"/>
                    </a:solidFill>
                  </a:tcPr>
                </a:tc>
                <a:tc>
                  <a:txBody>
                    <a:bodyPr/>
                    <a:lstStyle/>
                    <a:p>
                      <a:r>
                        <a:rPr lang="en-US" sz="1200" dirty="0"/>
                        <a:t>€960.00 ($999)</a:t>
                      </a:r>
                    </a:p>
                  </a:txBody>
                  <a:tcPr>
                    <a:solidFill>
                      <a:schemeClr val="bg1"/>
                    </a:solidFill>
                  </a:tcPr>
                </a:tc>
                <a:extLst>
                  <a:ext uri="{0D108BD9-81ED-4DB2-BD59-A6C34878D82A}">
                    <a16:rowId xmlns:a16="http://schemas.microsoft.com/office/drawing/2014/main" val="895260586"/>
                  </a:ext>
                </a:extLst>
              </a:tr>
            </a:tbl>
          </a:graphicData>
        </a:graphic>
      </p:graphicFrame>
      <p:sp>
        <p:nvSpPr>
          <p:cNvPr id="31" name="TextBox 30">
            <a:extLst>
              <a:ext uri="{FF2B5EF4-FFF2-40B4-BE49-F238E27FC236}">
                <a16:creationId xmlns:a16="http://schemas.microsoft.com/office/drawing/2014/main" id="{B0F72B5F-582A-363F-4336-4F2539895D5D}"/>
              </a:ext>
            </a:extLst>
          </p:cNvPr>
          <p:cNvSpPr txBox="1"/>
          <p:nvPr/>
        </p:nvSpPr>
        <p:spPr>
          <a:xfrm>
            <a:off x="232362" y="380199"/>
            <a:ext cx="8604856" cy="769441"/>
          </a:xfrm>
          <a:prstGeom prst="rect">
            <a:avLst/>
          </a:prstGeom>
          <a:noFill/>
        </p:spPr>
        <p:txBody>
          <a:bodyPr wrap="none" rtlCol="0">
            <a:spAutoFit/>
          </a:bodyPr>
          <a:lstStyle/>
          <a:p>
            <a:r>
              <a:rPr lang="en-US" sz="2800" b="1" dirty="0">
                <a:solidFill>
                  <a:srgbClr val="A100FF"/>
                </a:solidFill>
              </a:rPr>
              <a:t>Design: AR Platform Suitability Decision Matrix 5/</a:t>
            </a:r>
            <a:r>
              <a:rPr lang="en-US" sz="2800" b="1" dirty="0">
                <a:solidFill>
                  <a:srgbClr val="FF0000"/>
                </a:solidFill>
              </a:rPr>
              <a:t>X</a:t>
            </a:r>
            <a:endParaRPr lang="en-US" sz="2800" b="1" dirty="0">
              <a:solidFill>
                <a:srgbClr val="A100FF"/>
              </a:solidFill>
            </a:endParaRPr>
          </a:p>
          <a:p>
            <a:r>
              <a:rPr lang="en-US" sz="1600" i="1" dirty="0"/>
              <a:t>Assist in choosing an appropriate AR platform: web AR vs. native AR vs. AR headset (non-exhaustive).</a:t>
            </a:r>
            <a:endParaRPr lang="en-US" sz="1600" b="1" dirty="0">
              <a:solidFill>
                <a:srgbClr val="A100FF"/>
              </a:solidFill>
            </a:endParaRPr>
          </a:p>
        </p:txBody>
      </p:sp>
      <p:grpSp>
        <p:nvGrpSpPr>
          <p:cNvPr id="30" name="Group 29">
            <a:extLst>
              <a:ext uri="{FF2B5EF4-FFF2-40B4-BE49-F238E27FC236}">
                <a16:creationId xmlns:a16="http://schemas.microsoft.com/office/drawing/2014/main" id="{719DBD5D-8DE7-796F-BD0B-5C1945BFD6C4}"/>
              </a:ext>
            </a:extLst>
          </p:cNvPr>
          <p:cNvGrpSpPr/>
          <p:nvPr/>
        </p:nvGrpSpPr>
        <p:grpSpPr>
          <a:xfrm>
            <a:off x="8720918" y="292414"/>
            <a:ext cx="3395091" cy="699633"/>
            <a:chOff x="8714035" y="403485"/>
            <a:chExt cx="3395091" cy="699633"/>
          </a:xfrm>
        </p:grpSpPr>
        <p:sp>
          <p:nvSpPr>
            <p:cNvPr id="32" name="Rectangle 31">
              <a:extLst>
                <a:ext uri="{FF2B5EF4-FFF2-40B4-BE49-F238E27FC236}">
                  <a16:creationId xmlns:a16="http://schemas.microsoft.com/office/drawing/2014/main" id="{D5A9523B-2F32-8D33-887D-878C5EB9EB01}"/>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014113E0-884D-D964-1380-F03AACF566CC}"/>
                </a:ext>
              </a:extLst>
            </p:cNvPr>
            <p:cNvGrpSpPr/>
            <p:nvPr/>
          </p:nvGrpSpPr>
          <p:grpSpPr>
            <a:xfrm>
              <a:off x="8771860" y="731651"/>
              <a:ext cx="3180903" cy="320300"/>
              <a:chOff x="8771860" y="821796"/>
              <a:chExt cx="3180903" cy="320300"/>
            </a:xfrm>
          </p:grpSpPr>
          <p:sp>
            <p:nvSpPr>
              <p:cNvPr id="35" name="Rectangle 34">
                <a:extLst>
                  <a:ext uri="{FF2B5EF4-FFF2-40B4-BE49-F238E27FC236}">
                    <a16:creationId xmlns:a16="http://schemas.microsoft.com/office/drawing/2014/main" id="{F912DFB8-9551-7202-DB2B-85B4D29A21F9}"/>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36" name="Rectangle 35">
                <a:extLst>
                  <a:ext uri="{FF2B5EF4-FFF2-40B4-BE49-F238E27FC236}">
                    <a16:creationId xmlns:a16="http://schemas.microsoft.com/office/drawing/2014/main" id="{C2C54C5B-5FC2-B754-628B-C4B0A4843981}"/>
                  </a:ext>
                </a:extLst>
              </p:cNvPr>
              <p:cNvSpPr/>
              <p:nvPr/>
            </p:nvSpPr>
            <p:spPr>
              <a:xfrm>
                <a:off x="9841315"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platform suitability</a:t>
                </a:r>
              </a:p>
            </p:txBody>
          </p:sp>
          <p:sp>
            <p:nvSpPr>
              <p:cNvPr id="37" name="Rectangle 36">
                <a:extLst>
                  <a:ext uri="{FF2B5EF4-FFF2-40B4-BE49-F238E27FC236}">
                    <a16:creationId xmlns:a16="http://schemas.microsoft.com/office/drawing/2014/main" id="{CC56B019-24B7-D9B3-7C2D-53BDF59D9A4D}"/>
                  </a:ext>
                </a:extLst>
              </p:cNvPr>
              <p:cNvSpPr/>
              <p:nvPr/>
            </p:nvSpPr>
            <p:spPr>
              <a:xfrm>
                <a:off x="10910771"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dev. tool suitability</a:t>
                </a:r>
              </a:p>
            </p:txBody>
          </p:sp>
        </p:grpSp>
        <p:sp>
          <p:nvSpPr>
            <p:cNvPr id="34" name="TextBox 33">
              <a:extLst>
                <a:ext uri="{FF2B5EF4-FFF2-40B4-BE49-F238E27FC236}">
                  <a16:creationId xmlns:a16="http://schemas.microsoft.com/office/drawing/2014/main" id="{E24A6F76-EDFC-8E18-0F96-6CA579DDFA05}"/>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spTree>
    <p:extLst>
      <p:ext uri="{BB962C8B-B14F-4D97-AF65-F5344CB8AC3E}">
        <p14:creationId xmlns:p14="http://schemas.microsoft.com/office/powerpoint/2010/main" val="4885450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1" name="TextBox 30">
            <a:extLst>
              <a:ext uri="{FF2B5EF4-FFF2-40B4-BE49-F238E27FC236}">
                <a16:creationId xmlns:a16="http://schemas.microsoft.com/office/drawing/2014/main" id="{B0F72B5F-582A-363F-4336-4F2539895D5D}"/>
              </a:ext>
            </a:extLst>
          </p:cNvPr>
          <p:cNvSpPr txBox="1"/>
          <p:nvPr/>
        </p:nvSpPr>
        <p:spPr>
          <a:xfrm>
            <a:off x="232362" y="380199"/>
            <a:ext cx="8181727" cy="1015663"/>
          </a:xfrm>
          <a:prstGeom prst="rect">
            <a:avLst/>
          </a:prstGeom>
          <a:noFill/>
        </p:spPr>
        <p:txBody>
          <a:bodyPr wrap="none" rtlCol="0">
            <a:spAutoFit/>
          </a:bodyPr>
          <a:lstStyle/>
          <a:p>
            <a:r>
              <a:rPr lang="en-US" sz="2800" b="1" dirty="0">
                <a:solidFill>
                  <a:srgbClr val="A100FF"/>
                </a:solidFill>
              </a:rPr>
              <a:t>Design: Determine AR </a:t>
            </a:r>
            <a:r>
              <a:rPr lang="en-US" sz="2800" b="1" dirty="0" err="1">
                <a:solidFill>
                  <a:srgbClr val="A100FF"/>
                </a:solidFill>
              </a:rPr>
              <a:t>Devevelopment</a:t>
            </a:r>
            <a:r>
              <a:rPr lang="en-US" sz="2800" b="1" dirty="0">
                <a:solidFill>
                  <a:srgbClr val="A100FF"/>
                </a:solidFill>
              </a:rPr>
              <a:t> Tool Suitability</a:t>
            </a:r>
          </a:p>
          <a:p>
            <a:r>
              <a:rPr lang="en-US" sz="1600" i="1" dirty="0"/>
              <a:t>Translate AR adoption success factors </a:t>
            </a:r>
            <a:r>
              <a:rPr lang="en-US" sz="1600" i="1" dirty="0">
                <a:sym typeface="Wingdings" panose="05000000000000000000" pitchFamily="2" charset="2"/>
              </a:rPr>
              <a:t>into criteria for selecting </a:t>
            </a:r>
          </a:p>
          <a:p>
            <a:r>
              <a:rPr lang="en-US" sz="1600" i="1" dirty="0">
                <a:solidFill>
                  <a:srgbClr val="A100FF"/>
                </a:solidFill>
                <a:sym typeface="Wingdings" panose="05000000000000000000" pitchFamily="2" charset="2"/>
              </a:rPr>
              <a:t>web AR</a:t>
            </a:r>
            <a:r>
              <a:rPr lang="en-US" sz="1600" i="1" dirty="0">
                <a:sym typeface="Wingdings" panose="05000000000000000000" pitchFamily="2" charset="2"/>
              </a:rPr>
              <a:t> vs. </a:t>
            </a:r>
            <a:r>
              <a:rPr lang="en-US" sz="1600" i="1" dirty="0">
                <a:solidFill>
                  <a:srgbClr val="A100FF"/>
                </a:solidFill>
                <a:sym typeface="Wingdings" panose="05000000000000000000" pitchFamily="2" charset="2"/>
              </a:rPr>
              <a:t>native AR</a:t>
            </a:r>
            <a:r>
              <a:rPr lang="en-US" sz="1600" i="1" dirty="0">
                <a:sym typeface="Wingdings" panose="05000000000000000000" pitchFamily="2" charset="2"/>
              </a:rPr>
              <a:t> vs. </a:t>
            </a:r>
            <a:r>
              <a:rPr lang="en-US" sz="1600" i="1" dirty="0">
                <a:solidFill>
                  <a:srgbClr val="A100FF"/>
                </a:solidFill>
                <a:sym typeface="Wingdings" panose="05000000000000000000" pitchFamily="2" charset="2"/>
              </a:rPr>
              <a:t>AR-on-headset</a:t>
            </a:r>
            <a:r>
              <a:rPr lang="en-US" sz="1600" i="1" dirty="0">
                <a:sym typeface="Wingdings" panose="05000000000000000000" pitchFamily="2" charset="2"/>
              </a:rPr>
              <a:t> development tools as categorized into 4 groups.</a:t>
            </a:r>
            <a:endParaRPr lang="en-US" sz="1600" i="1" dirty="0"/>
          </a:p>
        </p:txBody>
      </p:sp>
      <p:grpSp>
        <p:nvGrpSpPr>
          <p:cNvPr id="45" name="Group 44">
            <a:extLst>
              <a:ext uri="{FF2B5EF4-FFF2-40B4-BE49-F238E27FC236}">
                <a16:creationId xmlns:a16="http://schemas.microsoft.com/office/drawing/2014/main" id="{E9497164-D67A-85BE-3167-055BD8B5F818}"/>
              </a:ext>
            </a:extLst>
          </p:cNvPr>
          <p:cNvGrpSpPr/>
          <p:nvPr/>
        </p:nvGrpSpPr>
        <p:grpSpPr>
          <a:xfrm>
            <a:off x="8720918" y="292414"/>
            <a:ext cx="3395091" cy="699633"/>
            <a:chOff x="8714035" y="403485"/>
            <a:chExt cx="3395091" cy="699633"/>
          </a:xfrm>
        </p:grpSpPr>
        <p:sp>
          <p:nvSpPr>
            <p:cNvPr id="46" name="Rectangle 45">
              <a:extLst>
                <a:ext uri="{FF2B5EF4-FFF2-40B4-BE49-F238E27FC236}">
                  <a16:creationId xmlns:a16="http://schemas.microsoft.com/office/drawing/2014/main" id="{C1D217D6-C4DB-5FC3-A32B-CEDFF04464F5}"/>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122227C1-3CC4-5F51-BF0D-222139C804E3}"/>
                </a:ext>
              </a:extLst>
            </p:cNvPr>
            <p:cNvGrpSpPr/>
            <p:nvPr/>
          </p:nvGrpSpPr>
          <p:grpSpPr>
            <a:xfrm>
              <a:off x="8771860" y="731651"/>
              <a:ext cx="3180903" cy="320300"/>
              <a:chOff x="8771860" y="821796"/>
              <a:chExt cx="3180903" cy="320300"/>
            </a:xfrm>
          </p:grpSpPr>
          <p:sp>
            <p:nvSpPr>
              <p:cNvPr id="49" name="Rectangle 48">
                <a:extLst>
                  <a:ext uri="{FF2B5EF4-FFF2-40B4-BE49-F238E27FC236}">
                    <a16:creationId xmlns:a16="http://schemas.microsoft.com/office/drawing/2014/main" id="{0326F341-4341-6687-D20F-61B76A21F9C1}"/>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50" name="Rectangle 49">
                <a:extLst>
                  <a:ext uri="{FF2B5EF4-FFF2-40B4-BE49-F238E27FC236}">
                    <a16:creationId xmlns:a16="http://schemas.microsoft.com/office/drawing/2014/main" id="{D58A5D3A-8358-1969-83B2-6983A9CF1509}"/>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51" name="Rectangle 50">
                <a:extLst>
                  <a:ext uri="{FF2B5EF4-FFF2-40B4-BE49-F238E27FC236}">
                    <a16:creationId xmlns:a16="http://schemas.microsoft.com/office/drawing/2014/main" id="{2B910056-28F1-80CE-47CB-7D3DE43F27BE}"/>
                  </a:ext>
                </a:extLst>
              </p:cNvPr>
              <p:cNvSpPr/>
              <p:nvPr/>
            </p:nvSpPr>
            <p:spPr>
              <a:xfrm>
                <a:off x="10910771"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dev. tool suitability</a:t>
                </a:r>
              </a:p>
            </p:txBody>
          </p:sp>
        </p:grpSp>
        <p:sp>
          <p:nvSpPr>
            <p:cNvPr id="48" name="TextBox 47">
              <a:extLst>
                <a:ext uri="{FF2B5EF4-FFF2-40B4-BE49-F238E27FC236}">
                  <a16:creationId xmlns:a16="http://schemas.microsoft.com/office/drawing/2014/main" id="{538D4F66-C0F7-B31C-84BD-9C9A4AB9C943}"/>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sp>
        <p:nvSpPr>
          <p:cNvPr id="44" name="TextBox 43">
            <a:extLst>
              <a:ext uri="{FF2B5EF4-FFF2-40B4-BE49-F238E27FC236}">
                <a16:creationId xmlns:a16="http://schemas.microsoft.com/office/drawing/2014/main" id="{C1A84D4B-AE54-87BB-20DF-4FD765B6E0D3}"/>
              </a:ext>
            </a:extLst>
          </p:cNvPr>
          <p:cNvSpPr txBox="1"/>
          <p:nvPr/>
        </p:nvSpPr>
        <p:spPr>
          <a:xfrm flipH="1">
            <a:off x="6105452" y="5969403"/>
            <a:ext cx="44151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t>Source: </a:t>
            </a:r>
            <a:r>
              <a:rPr lang="en-US" sz="700" b="0" i="0" u="sng" dirty="0">
                <a:solidFill>
                  <a:srgbClr val="1155CC"/>
                </a:solidFill>
                <a:effectLst/>
                <a:hlinkClick r:id="rId4"/>
              </a:rPr>
              <a:t>https://stemkoski.github.io/AR-Examples/</a:t>
            </a:r>
            <a:r>
              <a:rPr lang="en-US" sz="700" b="0" i="0" u="sng" dirty="0">
                <a:solidFill>
                  <a:srgbClr val="1155CC"/>
                </a:solidFill>
                <a:effectLst/>
              </a:rPr>
              <a:t>; </a:t>
            </a:r>
            <a:r>
              <a:rPr lang="en-US" sz="700" b="0" i="0" u="sng" dirty="0">
                <a:solidFill>
                  <a:srgbClr val="1155CC"/>
                </a:solidFill>
                <a:effectLst/>
                <a:hlinkClick r:id="rId5"/>
              </a:rPr>
              <a:t>https://blog.mapbox.com/multi-user-ar-experience-1a586f40b2ce</a:t>
            </a:r>
            <a:r>
              <a:rPr lang="en-US" sz="700" b="0" i="0" u="sng" dirty="0">
                <a:solidFill>
                  <a:srgbClr val="1155CC"/>
                </a:solidFill>
                <a:effectLst/>
              </a:rPr>
              <a:t>; </a:t>
            </a:r>
            <a:r>
              <a:rPr lang="en-US" sz="700" b="0" i="0" u="sng" dirty="0">
                <a:solidFill>
                  <a:srgbClr val="1155CC"/>
                </a:solidFill>
                <a:effectLst/>
                <a:hlinkClick r:id="rId6"/>
              </a:rPr>
              <a:t>https://developers.google.com/ar/develop/lighting-estimation</a:t>
            </a:r>
            <a:r>
              <a:rPr lang="en-US" sz="700" b="0" i="0" u="sng" dirty="0">
                <a:solidFill>
                  <a:srgbClr val="1155CC"/>
                </a:solidFill>
                <a:effectLst/>
              </a:rPr>
              <a:t>; </a:t>
            </a:r>
            <a:r>
              <a:rPr lang="en-US" sz="700" b="0" i="0" u="sng" dirty="0">
                <a:solidFill>
                  <a:srgbClr val="1155CC"/>
                </a:solidFill>
                <a:effectLst/>
                <a:hlinkClick r:id="rId7"/>
              </a:rPr>
              <a:t>https://medium.com/hackernoon/why-is-occlusion-in-augmented-reality-so-hard-7bc8041607f9</a:t>
            </a:r>
            <a:r>
              <a:rPr lang="en-US" sz="700" b="0" i="0" u="sng" dirty="0">
                <a:solidFill>
                  <a:srgbClr val="1155CC"/>
                </a:solidFill>
                <a:effectLst/>
              </a:rPr>
              <a:t>; https://library.vuforia.com/getting-started/getting-started-vuforia-engine-unity</a:t>
            </a:r>
            <a:endParaRPr lang="en-US" sz="700" dirty="0"/>
          </a:p>
        </p:txBody>
      </p:sp>
      <p:grpSp>
        <p:nvGrpSpPr>
          <p:cNvPr id="61" name="Group 60">
            <a:extLst>
              <a:ext uri="{FF2B5EF4-FFF2-40B4-BE49-F238E27FC236}">
                <a16:creationId xmlns:a16="http://schemas.microsoft.com/office/drawing/2014/main" id="{575C9057-7C7D-447A-1F71-49E6622F19D4}"/>
              </a:ext>
            </a:extLst>
          </p:cNvPr>
          <p:cNvGrpSpPr/>
          <p:nvPr/>
        </p:nvGrpSpPr>
        <p:grpSpPr>
          <a:xfrm>
            <a:off x="6131380" y="4788466"/>
            <a:ext cx="5307270" cy="959887"/>
            <a:chOff x="6197312" y="1471444"/>
            <a:chExt cx="2600418" cy="556696"/>
          </a:xfrm>
        </p:grpSpPr>
        <p:grpSp>
          <p:nvGrpSpPr>
            <p:cNvPr id="62" name="Group 61">
              <a:extLst>
                <a:ext uri="{FF2B5EF4-FFF2-40B4-BE49-F238E27FC236}">
                  <a16:creationId xmlns:a16="http://schemas.microsoft.com/office/drawing/2014/main" id="{5BA5653B-872E-0631-9541-426DBAAE0EAF}"/>
                </a:ext>
              </a:extLst>
            </p:cNvPr>
            <p:cNvGrpSpPr/>
            <p:nvPr/>
          </p:nvGrpSpPr>
          <p:grpSpPr>
            <a:xfrm>
              <a:off x="6197312" y="1471444"/>
              <a:ext cx="2600418" cy="556696"/>
              <a:chOff x="499731" y="1417397"/>
              <a:chExt cx="5463210" cy="1627183"/>
            </a:xfrm>
          </p:grpSpPr>
          <p:sp>
            <p:nvSpPr>
              <p:cNvPr id="1024" name="Flowchart: Alternate Process 97">
                <a:extLst>
                  <a:ext uri="{FF2B5EF4-FFF2-40B4-BE49-F238E27FC236}">
                    <a16:creationId xmlns:a16="http://schemas.microsoft.com/office/drawing/2014/main" id="{1DE2CD57-C4F5-7D6C-E600-8ADDA0AF4B14}"/>
                  </a:ext>
                </a:extLst>
              </p:cNvPr>
              <p:cNvSpPr/>
              <p:nvPr/>
            </p:nvSpPr>
            <p:spPr>
              <a:xfrm>
                <a:off x="499731" y="1761800"/>
                <a:ext cx="5463210" cy="1282780"/>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TextBox 1024">
                <a:extLst>
                  <a:ext uri="{FF2B5EF4-FFF2-40B4-BE49-F238E27FC236}">
                    <a16:creationId xmlns:a16="http://schemas.microsoft.com/office/drawing/2014/main" id="{90BDC371-4E4F-EE8F-35E9-8AD1D9A63189}"/>
                  </a:ext>
                </a:extLst>
              </p:cNvPr>
              <p:cNvSpPr txBox="1"/>
              <p:nvPr/>
            </p:nvSpPr>
            <p:spPr>
              <a:xfrm>
                <a:off x="2161944" y="1417397"/>
                <a:ext cx="2223466" cy="699730"/>
              </a:xfrm>
              <a:prstGeom prst="rect">
                <a:avLst/>
              </a:prstGeom>
              <a:solidFill>
                <a:schemeClr val="bg1"/>
              </a:solidFill>
            </p:spPr>
            <p:txBody>
              <a:bodyPr wrap="square" rtlCol="0">
                <a:spAutoFit/>
              </a:bodyPr>
              <a:lstStyle/>
              <a:p>
                <a:pPr algn="ctr"/>
                <a:r>
                  <a:rPr lang="en-US" sz="2000" b="1" dirty="0">
                    <a:solidFill>
                      <a:srgbClr val="A100FF"/>
                    </a:solidFill>
                  </a:rPr>
                  <a:t>4. Licensing Cost</a:t>
                </a:r>
              </a:p>
            </p:txBody>
          </p:sp>
        </p:grpSp>
        <p:sp>
          <p:nvSpPr>
            <p:cNvPr id="63" name="TextBox 62">
              <a:extLst>
                <a:ext uri="{FF2B5EF4-FFF2-40B4-BE49-F238E27FC236}">
                  <a16:creationId xmlns:a16="http://schemas.microsoft.com/office/drawing/2014/main" id="{C2E670F6-EB31-CBC3-4915-7AE9B8AB9977}"/>
                </a:ext>
              </a:extLst>
            </p:cNvPr>
            <p:cNvSpPr txBox="1"/>
            <p:nvPr/>
          </p:nvSpPr>
          <p:spPr>
            <a:xfrm>
              <a:off x="6318541" y="1687131"/>
              <a:ext cx="2216050" cy="193356"/>
            </a:xfrm>
            <a:prstGeom prst="rect">
              <a:avLst/>
            </a:prstGeom>
            <a:noFill/>
          </p:spPr>
          <p:txBody>
            <a:bodyPr wrap="square" rtlCol="0">
              <a:spAutoFit/>
            </a:bodyPr>
            <a:lstStyle/>
            <a:p>
              <a:pPr marL="342900" indent="-342900">
                <a:buAutoNum type="arabicPeriod"/>
              </a:pPr>
              <a:r>
                <a:rPr lang="en-US" sz="1500" dirty="0"/>
                <a:t>Open-source or commercial</a:t>
              </a:r>
            </a:p>
          </p:txBody>
        </p:sp>
      </p:grpSp>
      <p:grpSp>
        <p:nvGrpSpPr>
          <p:cNvPr id="30" name="Group 29">
            <a:extLst>
              <a:ext uri="{FF2B5EF4-FFF2-40B4-BE49-F238E27FC236}">
                <a16:creationId xmlns:a16="http://schemas.microsoft.com/office/drawing/2014/main" id="{4E851C7E-2B18-188B-291D-865ED42D8127}"/>
              </a:ext>
            </a:extLst>
          </p:cNvPr>
          <p:cNvGrpSpPr/>
          <p:nvPr/>
        </p:nvGrpSpPr>
        <p:grpSpPr>
          <a:xfrm>
            <a:off x="347557" y="1465731"/>
            <a:ext cx="5313827" cy="2596008"/>
            <a:chOff x="347557" y="1465731"/>
            <a:chExt cx="5313827" cy="2596008"/>
          </a:xfrm>
        </p:grpSpPr>
        <p:grpSp>
          <p:nvGrpSpPr>
            <p:cNvPr id="52" name="Group 51">
              <a:extLst>
                <a:ext uri="{FF2B5EF4-FFF2-40B4-BE49-F238E27FC236}">
                  <a16:creationId xmlns:a16="http://schemas.microsoft.com/office/drawing/2014/main" id="{7A9AF76A-63EB-7AA9-5137-FD751D7E4355}"/>
                </a:ext>
              </a:extLst>
            </p:cNvPr>
            <p:cNvGrpSpPr/>
            <p:nvPr/>
          </p:nvGrpSpPr>
          <p:grpSpPr>
            <a:xfrm>
              <a:off x="347557" y="1465731"/>
              <a:ext cx="5313827" cy="2596008"/>
              <a:chOff x="347557" y="1469008"/>
              <a:chExt cx="5313827" cy="2596008"/>
            </a:xfrm>
          </p:grpSpPr>
          <p:grpSp>
            <p:nvGrpSpPr>
              <p:cNvPr id="33" name="Group 32">
                <a:extLst>
                  <a:ext uri="{FF2B5EF4-FFF2-40B4-BE49-F238E27FC236}">
                    <a16:creationId xmlns:a16="http://schemas.microsoft.com/office/drawing/2014/main" id="{B7775D10-7F9C-73FC-35B6-6B3A1DD9FC7A}"/>
                  </a:ext>
                </a:extLst>
              </p:cNvPr>
              <p:cNvGrpSpPr/>
              <p:nvPr/>
            </p:nvGrpSpPr>
            <p:grpSpPr>
              <a:xfrm>
                <a:off x="347557" y="1469008"/>
                <a:ext cx="5313827" cy="2596008"/>
                <a:chOff x="562018" y="1343796"/>
                <a:chExt cx="3250071" cy="1611089"/>
              </a:xfrm>
            </p:grpSpPr>
            <p:grpSp>
              <p:nvGrpSpPr>
                <p:cNvPr id="13" name="Group 12">
                  <a:extLst>
                    <a:ext uri="{FF2B5EF4-FFF2-40B4-BE49-F238E27FC236}">
                      <a16:creationId xmlns:a16="http://schemas.microsoft.com/office/drawing/2014/main" id="{28851627-CEC2-00CA-2042-6032A7FD45E8}"/>
                    </a:ext>
                  </a:extLst>
                </p:cNvPr>
                <p:cNvGrpSpPr/>
                <p:nvPr/>
              </p:nvGrpSpPr>
              <p:grpSpPr>
                <a:xfrm>
                  <a:off x="562018" y="1343796"/>
                  <a:ext cx="3250071" cy="1611089"/>
                  <a:chOff x="499731" y="943278"/>
                  <a:chExt cx="5463210" cy="4793140"/>
                </a:xfrm>
              </p:grpSpPr>
              <p:sp>
                <p:nvSpPr>
                  <p:cNvPr id="14" name="Flowchart: Alternate Process 97">
                    <a:extLst>
                      <a:ext uri="{FF2B5EF4-FFF2-40B4-BE49-F238E27FC236}">
                        <a16:creationId xmlns:a16="http://schemas.microsoft.com/office/drawing/2014/main" id="{729FD59D-E5D9-E24E-3AF8-01EA444CC8E5}"/>
                      </a:ext>
                    </a:extLst>
                  </p:cNvPr>
                  <p:cNvSpPr/>
                  <p:nvPr/>
                </p:nvSpPr>
                <p:spPr>
                  <a:xfrm>
                    <a:off x="499731" y="1340900"/>
                    <a:ext cx="5463210" cy="4395518"/>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E3E750B-A372-A12E-5EB7-D8723E92FDA9}"/>
                      </a:ext>
                    </a:extLst>
                  </p:cNvPr>
                  <p:cNvSpPr txBox="1"/>
                  <p:nvPr/>
                </p:nvSpPr>
                <p:spPr>
                  <a:xfrm>
                    <a:off x="2214716" y="943278"/>
                    <a:ext cx="2183710" cy="1307005"/>
                  </a:xfrm>
                  <a:prstGeom prst="rect">
                    <a:avLst/>
                  </a:prstGeom>
                  <a:solidFill>
                    <a:schemeClr val="bg1"/>
                  </a:solidFill>
                </p:spPr>
                <p:txBody>
                  <a:bodyPr wrap="square" rtlCol="0">
                    <a:spAutoFit/>
                  </a:bodyPr>
                  <a:lstStyle/>
                  <a:p>
                    <a:pPr algn="ctr"/>
                    <a:r>
                      <a:rPr lang="en-US" sz="2000" b="1" dirty="0">
                        <a:solidFill>
                          <a:srgbClr val="A100FF"/>
                        </a:solidFill>
                      </a:rPr>
                      <a:t>1. Tracking Engine</a:t>
                    </a:r>
                  </a:p>
                </p:txBody>
              </p:sp>
            </p:grpSp>
            <p:sp>
              <p:nvSpPr>
                <p:cNvPr id="2" name="TextBox 1">
                  <a:extLst>
                    <a:ext uri="{FF2B5EF4-FFF2-40B4-BE49-F238E27FC236}">
                      <a16:creationId xmlns:a16="http://schemas.microsoft.com/office/drawing/2014/main" id="{F71FE8A5-0A71-DE51-ACA8-052ECC364DBC}"/>
                    </a:ext>
                  </a:extLst>
                </p:cNvPr>
                <p:cNvSpPr txBox="1"/>
                <p:nvPr/>
              </p:nvSpPr>
              <p:spPr>
                <a:xfrm>
                  <a:off x="779081" y="1554072"/>
                  <a:ext cx="1404182" cy="487067"/>
                </a:xfrm>
                <a:prstGeom prst="rect">
                  <a:avLst/>
                </a:prstGeom>
                <a:noFill/>
              </p:spPr>
              <p:txBody>
                <a:bodyPr wrap="none" rtlCol="0">
                  <a:spAutoFit/>
                </a:bodyPr>
                <a:lstStyle/>
                <a:p>
                  <a:pPr marL="342900" indent="-342900">
                    <a:buAutoNum type="arabicPeriod"/>
                  </a:pPr>
                  <a:r>
                    <a:rPr lang="en-US" sz="1500" dirty="0"/>
                    <a:t>Tracking techniques: 7</a:t>
                  </a:r>
                </a:p>
                <a:p>
                  <a:pPr marL="342900" indent="-342900">
                    <a:buAutoNum type="arabicPeriod"/>
                  </a:pPr>
                  <a:r>
                    <a:rPr lang="en-US" sz="1500" dirty="0"/>
                    <a:t>Multi-marker tracking</a:t>
                  </a:r>
                </a:p>
                <a:p>
                  <a:pPr marL="342900" indent="-342900">
                    <a:buAutoNum type="arabicPeriod"/>
                  </a:pPr>
                  <a:r>
                    <a:rPr lang="en-US" sz="1500" dirty="0"/>
                    <a:t>Multi-user AR sessions</a:t>
                  </a:r>
                </a:p>
              </p:txBody>
            </p:sp>
          </p:grpSp>
          <p:pic>
            <p:nvPicPr>
              <p:cNvPr id="43" name="Picture 42">
                <a:extLst>
                  <a:ext uri="{FF2B5EF4-FFF2-40B4-BE49-F238E27FC236}">
                    <a16:creationId xmlns:a16="http://schemas.microsoft.com/office/drawing/2014/main" id="{46B44C0B-AFB8-F565-A79A-19DF348F78E8}"/>
                  </a:ext>
                </a:extLst>
              </p:cNvPr>
              <p:cNvPicPr>
                <a:picLocks noChangeAspect="1"/>
              </p:cNvPicPr>
              <p:nvPr/>
            </p:nvPicPr>
            <p:blipFill>
              <a:blip r:embed="rId8"/>
              <a:stretch>
                <a:fillRect/>
              </a:stretch>
            </p:blipFill>
            <p:spPr>
              <a:xfrm>
                <a:off x="3153985" y="2196840"/>
                <a:ext cx="2256878" cy="1643320"/>
              </a:xfrm>
              <a:prstGeom prst="rect">
                <a:avLst/>
              </a:prstGeom>
              <a:ln w="12700">
                <a:solidFill>
                  <a:schemeClr val="tx1"/>
                </a:solidFill>
              </a:ln>
            </p:spPr>
          </p:pic>
          <p:pic>
            <p:nvPicPr>
              <p:cNvPr id="1026" name="Picture 2">
                <a:extLst>
                  <a:ext uri="{FF2B5EF4-FFF2-40B4-BE49-F238E27FC236}">
                    <a16:creationId xmlns:a16="http://schemas.microsoft.com/office/drawing/2014/main" id="{1A426A10-7793-0157-601B-B02EEE2C45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0417" y="2722019"/>
                <a:ext cx="1677212" cy="111814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pSp>
        <p:sp>
          <p:nvSpPr>
            <p:cNvPr id="24" name="Oval 23">
              <a:extLst>
                <a:ext uri="{FF2B5EF4-FFF2-40B4-BE49-F238E27FC236}">
                  <a16:creationId xmlns:a16="http://schemas.microsoft.com/office/drawing/2014/main" id="{9C8566E4-9E85-3DDF-9C43-8B0513AC3C83}"/>
                </a:ext>
              </a:extLst>
            </p:cNvPr>
            <p:cNvSpPr/>
            <p:nvPr/>
          </p:nvSpPr>
          <p:spPr>
            <a:xfrm>
              <a:off x="3190910" y="2240239"/>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25" name="Oval 24">
              <a:extLst>
                <a:ext uri="{FF2B5EF4-FFF2-40B4-BE49-F238E27FC236}">
                  <a16:creationId xmlns:a16="http://schemas.microsoft.com/office/drawing/2014/main" id="{6F78C348-10C7-9E15-2ACA-E4AB359386A0}"/>
                </a:ext>
              </a:extLst>
            </p:cNvPr>
            <p:cNvSpPr/>
            <p:nvPr/>
          </p:nvSpPr>
          <p:spPr>
            <a:xfrm>
              <a:off x="1140016" y="2751504"/>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grpSp>
      <p:grpSp>
        <p:nvGrpSpPr>
          <p:cNvPr id="23" name="Group 22">
            <a:extLst>
              <a:ext uri="{FF2B5EF4-FFF2-40B4-BE49-F238E27FC236}">
                <a16:creationId xmlns:a16="http://schemas.microsoft.com/office/drawing/2014/main" id="{FBE78722-3E99-AAEC-94E9-AD9ABCC90D44}"/>
              </a:ext>
            </a:extLst>
          </p:cNvPr>
          <p:cNvGrpSpPr/>
          <p:nvPr/>
        </p:nvGrpSpPr>
        <p:grpSpPr>
          <a:xfrm>
            <a:off x="354114" y="4202442"/>
            <a:ext cx="5307270" cy="2528547"/>
            <a:chOff x="354114" y="4202442"/>
            <a:chExt cx="5307270" cy="2528547"/>
          </a:xfrm>
        </p:grpSpPr>
        <p:pic>
          <p:nvPicPr>
            <p:cNvPr id="41" name="Picture 40">
              <a:extLst>
                <a:ext uri="{FF2B5EF4-FFF2-40B4-BE49-F238E27FC236}">
                  <a16:creationId xmlns:a16="http://schemas.microsoft.com/office/drawing/2014/main" id="{F556B7B5-1412-1638-E1D2-A5AB56281718}"/>
                </a:ext>
              </a:extLst>
            </p:cNvPr>
            <p:cNvPicPr>
              <a:picLocks noChangeAspect="1"/>
            </p:cNvPicPr>
            <p:nvPr/>
          </p:nvPicPr>
          <p:blipFill>
            <a:blip r:embed="rId10"/>
            <a:stretch>
              <a:fillRect/>
            </a:stretch>
          </p:blipFill>
          <p:spPr>
            <a:xfrm>
              <a:off x="726949" y="5173636"/>
              <a:ext cx="2060680" cy="1356314"/>
            </a:xfrm>
            <a:prstGeom prst="rect">
              <a:avLst/>
            </a:prstGeom>
            <a:ln w="12700">
              <a:solidFill>
                <a:schemeClr val="tx1"/>
              </a:solidFill>
            </a:ln>
          </p:spPr>
        </p:pic>
        <p:pic>
          <p:nvPicPr>
            <p:cNvPr id="1028" name="Picture 1027">
              <a:extLst>
                <a:ext uri="{FF2B5EF4-FFF2-40B4-BE49-F238E27FC236}">
                  <a16:creationId xmlns:a16="http://schemas.microsoft.com/office/drawing/2014/main" id="{8184465E-086E-85D3-A126-0FEE854C5B0A}"/>
                </a:ext>
              </a:extLst>
            </p:cNvPr>
            <p:cNvPicPr>
              <a:picLocks noChangeAspect="1"/>
            </p:cNvPicPr>
            <p:nvPr/>
          </p:nvPicPr>
          <p:blipFill>
            <a:blip r:embed="rId11"/>
            <a:stretch>
              <a:fillRect/>
            </a:stretch>
          </p:blipFill>
          <p:spPr>
            <a:xfrm>
              <a:off x="3153985" y="4937514"/>
              <a:ext cx="1894072" cy="1592436"/>
            </a:xfrm>
            <a:prstGeom prst="rect">
              <a:avLst/>
            </a:prstGeom>
            <a:ln w="12700">
              <a:solidFill>
                <a:schemeClr val="tx1"/>
              </a:solidFill>
            </a:ln>
          </p:spPr>
        </p:pic>
        <p:grpSp>
          <p:nvGrpSpPr>
            <p:cNvPr id="35" name="Group 34">
              <a:extLst>
                <a:ext uri="{FF2B5EF4-FFF2-40B4-BE49-F238E27FC236}">
                  <a16:creationId xmlns:a16="http://schemas.microsoft.com/office/drawing/2014/main" id="{9D095FB7-C244-A3BD-0DDA-776355DDABDC}"/>
                </a:ext>
              </a:extLst>
            </p:cNvPr>
            <p:cNvGrpSpPr/>
            <p:nvPr/>
          </p:nvGrpSpPr>
          <p:grpSpPr>
            <a:xfrm>
              <a:off x="354114" y="4202442"/>
              <a:ext cx="5307270" cy="2528547"/>
              <a:chOff x="354114" y="4202442"/>
              <a:chExt cx="5307270" cy="2528547"/>
            </a:xfrm>
          </p:grpSpPr>
          <p:grpSp>
            <p:nvGrpSpPr>
              <p:cNvPr id="32" name="Group 31">
                <a:extLst>
                  <a:ext uri="{FF2B5EF4-FFF2-40B4-BE49-F238E27FC236}">
                    <a16:creationId xmlns:a16="http://schemas.microsoft.com/office/drawing/2014/main" id="{F85EEC4E-6C64-6063-94DA-50CF3135DDFF}"/>
                  </a:ext>
                </a:extLst>
              </p:cNvPr>
              <p:cNvGrpSpPr/>
              <p:nvPr/>
            </p:nvGrpSpPr>
            <p:grpSpPr>
              <a:xfrm>
                <a:off x="354114" y="4202442"/>
                <a:ext cx="5307270" cy="2528547"/>
                <a:chOff x="6197312" y="1472958"/>
                <a:chExt cx="2600418" cy="1512875"/>
              </a:xfrm>
            </p:grpSpPr>
            <p:grpSp>
              <p:nvGrpSpPr>
                <p:cNvPr id="20" name="Group 19">
                  <a:extLst>
                    <a:ext uri="{FF2B5EF4-FFF2-40B4-BE49-F238E27FC236}">
                      <a16:creationId xmlns:a16="http://schemas.microsoft.com/office/drawing/2014/main" id="{C8F1812E-7765-0DEC-5C50-9C6796CFA1C4}"/>
                    </a:ext>
                  </a:extLst>
                </p:cNvPr>
                <p:cNvGrpSpPr/>
                <p:nvPr/>
              </p:nvGrpSpPr>
              <p:grpSpPr>
                <a:xfrm>
                  <a:off x="6197312" y="1472958"/>
                  <a:ext cx="2600418" cy="1512875"/>
                  <a:chOff x="499731" y="1421824"/>
                  <a:chExt cx="5463210" cy="4422030"/>
                </a:xfrm>
              </p:grpSpPr>
              <p:sp>
                <p:nvSpPr>
                  <p:cNvPr id="21" name="Flowchart: Alternate Process 97">
                    <a:extLst>
                      <a:ext uri="{FF2B5EF4-FFF2-40B4-BE49-F238E27FC236}">
                        <a16:creationId xmlns:a16="http://schemas.microsoft.com/office/drawing/2014/main" id="{236A70F4-8C55-6921-3A35-D841F2079715}"/>
                      </a:ext>
                    </a:extLst>
                  </p:cNvPr>
                  <p:cNvSpPr/>
                  <p:nvPr/>
                </p:nvSpPr>
                <p:spPr>
                  <a:xfrm>
                    <a:off x="499731" y="1761799"/>
                    <a:ext cx="5463210" cy="4082055"/>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8092EC-199F-6CE2-E81B-DE94F7A24B4C}"/>
                      </a:ext>
                    </a:extLst>
                  </p:cNvPr>
                  <p:cNvSpPr txBox="1"/>
                  <p:nvPr/>
                </p:nvSpPr>
                <p:spPr>
                  <a:xfrm>
                    <a:off x="2017808" y="1421824"/>
                    <a:ext cx="2445812" cy="699729"/>
                  </a:xfrm>
                  <a:prstGeom prst="rect">
                    <a:avLst/>
                  </a:prstGeom>
                  <a:solidFill>
                    <a:schemeClr val="bg1"/>
                  </a:solidFill>
                </p:spPr>
                <p:txBody>
                  <a:bodyPr wrap="square" rtlCol="0">
                    <a:spAutoFit/>
                  </a:bodyPr>
                  <a:lstStyle/>
                  <a:p>
                    <a:pPr algn="ctr"/>
                    <a:r>
                      <a:rPr lang="en-US" sz="2000" b="1" dirty="0">
                        <a:solidFill>
                          <a:srgbClr val="A100FF"/>
                        </a:solidFill>
                      </a:rPr>
                      <a:t>2. Rendering Engine</a:t>
                    </a:r>
                  </a:p>
                </p:txBody>
              </p:sp>
            </p:grpSp>
            <p:sp>
              <p:nvSpPr>
                <p:cNvPr id="4" name="TextBox 3">
                  <a:extLst>
                    <a:ext uri="{FF2B5EF4-FFF2-40B4-BE49-F238E27FC236}">
                      <a16:creationId xmlns:a16="http://schemas.microsoft.com/office/drawing/2014/main" id="{5675EB45-41B8-FB07-01D9-43CF0D2653D4}"/>
                    </a:ext>
                  </a:extLst>
                </p:cNvPr>
                <p:cNvSpPr txBox="1"/>
                <p:nvPr/>
              </p:nvSpPr>
              <p:spPr>
                <a:xfrm>
                  <a:off x="6318541" y="1687131"/>
                  <a:ext cx="2216050" cy="331467"/>
                </a:xfrm>
                <a:prstGeom prst="rect">
                  <a:avLst/>
                </a:prstGeom>
                <a:noFill/>
              </p:spPr>
              <p:txBody>
                <a:bodyPr wrap="square" rtlCol="0">
                  <a:spAutoFit/>
                </a:bodyPr>
                <a:lstStyle/>
                <a:p>
                  <a:pPr marL="342900" indent="-342900">
                    <a:buAutoNum type="arabicPeriod"/>
                  </a:pPr>
                  <a:r>
                    <a:rPr lang="en-US" sz="1500" dirty="0"/>
                    <a:t>Light estimation</a:t>
                  </a:r>
                </a:p>
                <a:p>
                  <a:pPr marL="342900" indent="-342900">
                    <a:buAutoNum type="arabicPeriod"/>
                  </a:pPr>
                  <a:r>
                    <a:rPr lang="en-US" sz="1500" dirty="0"/>
                    <a:t>Occlusion</a:t>
                  </a:r>
                </a:p>
              </p:txBody>
            </p:sp>
          </p:grpSp>
          <p:sp>
            <p:nvSpPr>
              <p:cNvPr id="26" name="Oval 25">
                <a:extLst>
                  <a:ext uri="{FF2B5EF4-FFF2-40B4-BE49-F238E27FC236}">
                    <a16:creationId xmlns:a16="http://schemas.microsoft.com/office/drawing/2014/main" id="{EF29E42D-CF7F-EE2D-52F5-DC73A1FB2788}"/>
                  </a:ext>
                </a:extLst>
              </p:cNvPr>
              <p:cNvSpPr/>
              <p:nvPr/>
            </p:nvSpPr>
            <p:spPr>
              <a:xfrm>
                <a:off x="3200401" y="4979665"/>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27" name="Oval 26">
                <a:extLst>
                  <a:ext uri="{FF2B5EF4-FFF2-40B4-BE49-F238E27FC236}">
                    <a16:creationId xmlns:a16="http://schemas.microsoft.com/office/drawing/2014/main" id="{AD7218F7-A588-FEE1-4B3E-5DD89BB6BEEF}"/>
                  </a:ext>
                </a:extLst>
              </p:cNvPr>
              <p:cNvSpPr/>
              <p:nvPr/>
            </p:nvSpPr>
            <p:spPr>
              <a:xfrm>
                <a:off x="782859" y="5214148"/>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grpSp>
      </p:grpSp>
      <p:grpSp>
        <p:nvGrpSpPr>
          <p:cNvPr id="36" name="Group 35">
            <a:extLst>
              <a:ext uri="{FF2B5EF4-FFF2-40B4-BE49-F238E27FC236}">
                <a16:creationId xmlns:a16="http://schemas.microsoft.com/office/drawing/2014/main" id="{E7DC15EA-753A-382D-B856-5E87F846E889}"/>
              </a:ext>
            </a:extLst>
          </p:cNvPr>
          <p:cNvGrpSpPr/>
          <p:nvPr/>
        </p:nvGrpSpPr>
        <p:grpSpPr>
          <a:xfrm>
            <a:off x="6096000" y="1450503"/>
            <a:ext cx="5313827" cy="3233657"/>
            <a:chOff x="6096000" y="1450503"/>
            <a:chExt cx="5313827" cy="3233657"/>
          </a:xfrm>
        </p:grpSpPr>
        <p:pic>
          <p:nvPicPr>
            <p:cNvPr id="1029" name="Picture 4" descr="Getting Started with Vuforia Engine in Unity | VuforiaLibrary">
              <a:extLst>
                <a:ext uri="{FF2B5EF4-FFF2-40B4-BE49-F238E27FC236}">
                  <a16:creationId xmlns:a16="http://schemas.microsoft.com/office/drawing/2014/main" id="{EBAE603F-49D4-9DD3-1B23-1CBDEC6F76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3734" y="2953639"/>
              <a:ext cx="2617273" cy="156164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Mixed Reality Toolkit (MRTK) v2 for HoloLens 2 - Yoon Park (Dong Yoon) 박동윤  - Principal UX Designer, Microsoft HoloLens, Mixed Reality, MRTK, Design  portfolio, Creator of Typography Insight, 마이크로소프트 홀로렌즈 증강현실">
              <a:extLst>
                <a:ext uri="{FF2B5EF4-FFF2-40B4-BE49-F238E27FC236}">
                  <a16:creationId xmlns:a16="http://schemas.microsoft.com/office/drawing/2014/main" id="{BED01356-7BF7-37E8-9FC1-8A020E83B3B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341" t="21613" r="14509" b="22529"/>
            <a:stretch/>
          </p:blipFill>
          <p:spPr bwMode="auto">
            <a:xfrm>
              <a:off x="9541337" y="3037715"/>
              <a:ext cx="1579728" cy="58102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descr="Magic Leap - Wikipedia">
              <a:extLst>
                <a:ext uri="{FF2B5EF4-FFF2-40B4-BE49-F238E27FC236}">
                  <a16:creationId xmlns:a16="http://schemas.microsoft.com/office/drawing/2014/main" id="{84F87FE7-A179-E403-DD2A-314365CA01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41337" y="3740454"/>
              <a:ext cx="1579728" cy="68370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F0166A4A-C8F8-70A3-39CC-388047F47D5D}"/>
                </a:ext>
              </a:extLst>
            </p:cNvPr>
            <p:cNvGrpSpPr/>
            <p:nvPr/>
          </p:nvGrpSpPr>
          <p:grpSpPr>
            <a:xfrm>
              <a:off x="6096000" y="1450503"/>
              <a:ext cx="5313827" cy="3233657"/>
              <a:chOff x="6096000" y="1503382"/>
              <a:chExt cx="5313827" cy="3233657"/>
            </a:xfrm>
          </p:grpSpPr>
          <p:grpSp>
            <p:nvGrpSpPr>
              <p:cNvPr id="54" name="Group 53">
                <a:extLst>
                  <a:ext uri="{FF2B5EF4-FFF2-40B4-BE49-F238E27FC236}">
                    <a16:creationId xmlns:a16="http://schemas.microsoft.com/office/drawing/2014/main" id="{3E047B30-55C7-704B-921A-B5D164EE9D04}"/>
                  </a:ext>
                </a:extLst>
              </p:cNvPr>
              <p:cNvGrpSpPr/>
              <p:nvPr/>
            </p:nvGrpSpPr>
            <p:grpSpPr>
              <a:xfrm>
                <a:off x="6096000" y="1503382"/>
                <a:ext cx="5313827" cy="3233657"/>
                <a:chOff x="562018" y="1364874"/>
                <a:chExt cx="3250071" cy="1590011"/>
              </a:xfrm>
            </p:grpSpPr>
            <p:grpSp>
              <p:nvGrpSpPr>
                <p:cNvPr id="57" name="Group 56">
                  <a:extLst>
                    <a:ext uri="{FF2B5EF4-FFF2-40B4-BE49-F238E27FC236}">
                      <a16:creationId xmlns:a16="http://schemas.microsoft.com/office/drawing/2014/main" id="{25295DD9-34AC-DD6B-28BC-E7BAA83211BF}"/>
                    </a:ext>
                  </a:extLst>
                </p:cNvPr>
                <p:cNvGrpSpPr/>
                <p:nvPr/>
              </p:nvGrpSpPr>
              <p:grpSpPr>
                <a:xfrm>
                  <a:off x="562018" y="1364874"/>
                  <a:ext cx="3250071" cy="1590011"/>
                  <a:chOff x="499731" y="1005990"/>
                  <a:chExt cx="5463210" cy="4730428"/>
                </a:xfrm>
              </p:grpSpPr>
              <p:sp>
                <p:nvSpPr>
                  <p:cNvPr id="59" name="Flowchart: Alternate Process 97">
                    <a:extLst>
                      <a:ext uri="{FF2B5EF4-FFF2-40B4-BE49-F238E27FC236}">
                        <a16:creationId xmlns:a16="http://schemas.microsoft.com/office/drawing/2014/main" id="{A0E77E58-0C17-D331-7FA1-D258580D3943}"/>
                      </a:ext>
                    </a:extLst>
                  </p:cNvPr>
                  <p:cNvSpPr/>
                  <p:nvPr/>
                </p:nvSpPr>
                <p:spPr>
                  <a:xfrm>
                    <a:off x="499731" y="1340900"/>
                    <a:ext cx="5463210" cy="4395518"/>
                  </a:xfrm>
                  <a:custGeom>
                    <a:avLst/>
                    <a:gdLst>
                      <a:gd name="connsiteX0" fmla="*/ 0 w 5910279"/>
                      <a:gd name="connsiteY0" fmla="*/ 830160 h 4980958"/>
                      <a:gd name="connsiteX1" fmla="*/ 830160 w 5910279"/>
                      <a:gd name="connsiteY1" fmla="*/ 0 h 4980958"/>
                      <a:gd name="connsiteX2" fmla="*/ 5080119 w 5910279"/>
                      <a:gd name="connsiteY2" fmla="*/ 0 h 4980958"/>
                      <a:gd name="connsiteX3" fmla="*/ 5910279 w 5910279"/>
                      <a:gd name="connsiteY3" fmla="*/ 830160 h 4980958"/>
                      <a:gd name="connsiteX4" fmla="*/ 5910279 w 5910279"/>
                      <a:gd name="connsiteY4" fmla="*/ 4150798 h 4980958"/>
                      <a:gd name="connsiteX5" fmla="*/ 5080119 w 5910279"/>
                      <a:gd name="connsiteY5" fmla="*/ 4980958 h 4980958"/>
                      <a:gd name="connsiteX6" fmla="*/ 830160 w 5910279"/>
                      <a:gd name="connsiteY6" fmla="*/ 4980958 h 4980958"/>
                      <a:gd name="connsiteX7" fmla="*/ 0 w 5910279"/>
                      <a:gd name="connsiteY7" fmla="*/ 4150798 h 4980958"/>
                      <a:gd name="connsiteX8" fmla="*/ 0 w 5910279"/>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80958"/>
                      <a:gd name="connsiteX1" fmla="*/ 362480 w 5921064"/>
                      <a:gd name="connsiteY1" fmla="*/ 21265 h 4980958"/>
                      <a:gd name="connsiteX2" fmla="*/ 5090904 w 5921064"/>
                      <a:gd name="connsiteY2" fmla="*/ 0 h 4980958"/>
                      <a:gd name="connsiteX3" fmla="*/ 5921064 w 5921064"/>
                      <a:gd name="connsiteY3" fmla="*/ 830160 h 4980958"/>
                      <a:gd name="connsiteX4" fmla="*/ 5921064 w 5921064"/>
                      <a:gd name="connsiteY4" fmla="*/ 4150798 h 4980958"/>
                      <a:gd name="connsiteX5" fmla="*/ 5090904 w 5921064"/>
                      <a:gd name="connsiteY5" fmla="*/ 4980958 h 4980958"/>
                      <a:gd name="connsiteX6" fmla="*/ 840945 w 5921064"/>
                      <a:gd name="connsiteY6" fmla="*/ 4980958 h 4980958"/>
                      <a:gd name="connsiteX7" fmla="*/ 10785 w 5921064"/>
                      <a:gd name="connsiteY7" fmla="*/ 4150798 h 4980958"/>
                      <a:gd name="connsiteX8" fmla="*/ 10785 w 5921064"/>
                      <a:gd name="connsiteY8" fmla="*/ 830160 h 4980958"/>
                      <a:gd name="connsiteX0" fmla="*/ 10785 w 5921064"/>
                      <a:gd name="connsiteY0" fmla="*/ 830160 h 4991590"/>
                      <a:gd name="connsiteX1" fmla="*/ 362480 w 5921064"/>
                      <a:gd name="connsiteY1" fmla="*/ 21265 h 4991590"/>
                      <a:gd name="connsiteX2" fmla="*/ 5090904 w 5921064"/>
                      <a:gd name="connsiteY2" fmla="*/ 0 h 4991590"/>
                      <a:gd name="connsiteX3" fmla="*/ 5921064 w 5921064"/>
                      <a:gd name="connsiteY3" fmla="*/ 830160 h 4991590"/>
                      <a:gd name="connsiteX4" fmla="*/ 5921064 w 5921064"/>
                      <a:gd name="connsiteY4" fmla="*/ 4150798 h 4991590"/>
                      <a:gd name="connsiteX5" fmla="*/ 5090904 w 5921064"/>
                      <a:gd name="connsiteY5" fmla="*/ 4980958 h 4991590"/>
                      <a:gd name="connsiteX6" fmla="*/ 383745 w 5921064"/>
                      <a:gd name="connsiteY6" fmla="*/ 4991590 h 4991590"/>
                      <a:gd name="connsiteX7" fmla="*/ 10785 w 5921064"/>
                      <a:gd name="connsiteY7" fmla="*/ 4150798 h 4991590"/>
                      <a:gd name="connsiteX8" fmla="*/ 10785 w 5921064"/>
                      <a:gd name="connsiteY8" fmla="*/ 830160 h 4991590"/>
                      <a:gd name="connsiteX0" fmla="*/ 10785 w 5924144"/>
                      <a:gd name="connsiteY0" fmla="*/ 830160 h 4991591"/>
                      <a:gd name="connsiteX1" fmla="*/ 362480 w 5924144"/>
                      <a:gd name="connsiteY1" fmla="*/ 21265 h 4991591"/>
                      <a:gd name="connsiteX2" fmla="*/ 5090904 w 5924144"/>
                      <a:gd name="connsiteY2" fmla="*/ 0 h 4991591"/>
                      <a:gd name="connsiteX3" fmla="*/ 5921064 w 5924144"/>
                      <a:gd name="connsiteY3" fmla="*/ 830160 h 4991591"/>
                      <a:gd name="connsiteX4" fmla="*/ 5921064 w 5924144"/>
                      <a:gd name="connsiteY4" fmla="*/ 4150798 h 4991591"/>
                      <a:gd name="connsiteX5" fmla="*/ 5526839 w 5924144"/>
                      <a:gd name="connsiteY5" fmla="*/ 4991591 h 4991591"/>
                      <a:gd name="connsiteX6" fmla="*/ 383745 w 5924144"/>
                      <a:gd name="connsiteY6" fmla="*/ 4991590 h 4991591"/>
                      <a:gd name="connsiteX7" fmla="*/ 10785 w 5924144"/>
                      <a:gd name="connsiteY7" fmla="*/ 4150798 h 4991591"/>
                      <a:gd name="connsiteX8" fmla="*/ 10785 w 5924144"/>
                      <a:gd name="connsiteY8" fmla="*/ 830160 h 4991591"/>
                      <a:gd name="connsiteX0" fmla="*/ 10785 w 5924144"/>
                      <a:gd name="connsiteY0" fmla="*/ 819527 h 4980958"/>
                      <a:gd name="connsiteX1" fmla="*/ 362480 w 5924144"/>
                      <a:gd name="connsiteY1" fmla="*/ 10632 h 4980958"/>
                      <a:gd name="connsiteX2" fmla="*/ 5452411 w 5924144"/>
                      <a:gd name="connsiteY2" fmla="*/ 0 h 4980958"/>
                      <a:gd name="connsiteX3" fmla="*/ 5921064 w 5924144"/>
                      <a:gd name="connsiteY3" fmla="*/ 819527 h 4980958"/>
                      <a:gd name="connsiteX4" fmla="*/ 5921064 w 5924144"/>
                      <a:gd name="connsiteY4" fmla="*/ 4140165 h 4980958"/>
                      <a:gd name="connsiteX5" fmla="*/ 5526839 w 5924144"/>
                      <a:gd name="connsiteY5" fmla="*/ 4980958 h 4980958"/>
                      <a:gd name="connsiteX6" fmla="*/ 383745 w 5924144"/>
                      <a:gd name="connsiteY6" fmla="*/ 4980957 h 4980958"/>
                      <a:gd name="connsiteX7" fmla="*/ 10785 w 5924144"/>
                      <a:gd name="connsiteY7" fmla="*/ 4140165 h 4980958"/>
                      <a:gd name="connsiteX8" fmla="*/ 10785 w 5924144"/>
                      <a:gd name="connsiteY8" fmla="*/ 819527 h 4980958"/>
                      <a:gd name="connsiteX0" fmla="*/ 10785 w 5925605"/>
                      <a:gd name="connsiteY0" fmla="*/ 819527 h 4980958"/>
                      <a:gd name="connsiteX1" fmla="*/ 362480 w 5925605"/>
                      <a:gd name="connsiteY1" fmla="*/ 10632 h 4980958"/>
                      <a:gd name="connsiteX2" fmla="*/ 5537472 w 5925605"/>
                      <a:gd name="connsiteY2" fmla="*/ 0 h 4980958"/>
                      <a:gd name="connsiteX3" fmla="*/ 5921064 w 5925605"/>
                      <a:gd name="connsiteY3" fmla="*/ 819527 h 4980958"/>
                      <a:gd name="connsiteX4" fmla="*/ 5921064 w 5925605"/>
                      <a:gd name="connsiteY4" fmla="*/ 4140165 h 4980958"/>
                      <a:gd name="connsiteX5" fmla="*/ 5526839 w 5925605"/>
                      <a:gd name="connsiteY5" fmla="*/ 4980958 h 4980958"/>
                      <a:gd name="connsiteX6" fmla="*/ 383745 w 5925605"/>
                      <a:gd name="connsiteY6" fmla="*/ 4980957 h 4980958"/>
                      <a:gd name="connsiteX7" fmla="*/ 10785 w 5925605"/>
                      <a:gd name="connsiteY7" fmla="*/ 4140165 h 4980958"/>
                      <a:gd name="connsiteX8" fmla="*/ 10785 w 5925605"/>
                      <a:gd name="connsiteY8" fmla="*/ 819527 h 498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5605" h="4980958">
                        <a:moveTo>
                          <a:pt x="10785" y="819527"/>
                        </a:moveTo>
                        <a:cubicBezTo>
                          <a:pt x="10785" y="361042"/>
                          <a:pt x="-96005" y="10632"/>
                          <a:pt x="362480" y="10632"/>
                        </a:cubicBezTo>
                        <a:lnTo>
                          <a:pt x="5537472" y="0"/>
                        </a:lnTo>
                        <a:cubicBezTo>
                          <a:pt x="5995957" y="0"/>
                          <a:pt x="5921064" y="361042"/>
                          <a:pt x="5921064" y="819527"/>
                        </a:cubicBezTo>
                        <a:lnTo>
                          <a:pt x="5921064" y="4140165"/>
                        </a:lnTo>
                        <a:cubicBezTo>
                          <a:pt x="5921064" y="4598650"/>
                          <a:pt x="5985324" y="4980958"/>
                          <a:pt x="5526839" y="4980958"/>
                        </a:cubicBezTo>
                        <a:lnTo>
                          <a:pt x="383745" y="4980957"/>
                        </a:lnTo>
                        <a:cubicBezTo>
                          <a:pt x="-74740" y="4980957"/>
                          <a:pt x="10785" y="4598650"/>
                          <a:pt x="10785" y="4140165"/>
                        </a:cubicBezTo>
                        <a:lnTo>
                          <a:pt x="10785" y="819527"/>
                        </a:lnTo>
                        <a:close/>
                      </a:path>
                    </a:pathLst>
                  </a:custGeom>
                  <a:no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8A8F3143-560F-C828-1B01-C13F54033B40}"/>
                      </a:ext>
                    </a:extLst>
                  </p:cNvPr>
                  <p:cNvSpPr txBox="1"/>
                  <p:nvPr/>
                </p:nvSpPr>
                <p:spPr>
                  <a:xfrm>
                    <a:off x="1935621" y="1005990"/>
                    <a:ext cx="2849927" cy="631961"/>
                  </a:xfrm>
                  <a:prstGeom prst="rect">
                    <a:avLst/>
                  </a:prstGeom>
                  <a:solidFill>
                    <a:schemeClr val="bg1"/>
                  </a:solidFill>
                </p:spPr>
                <p:txBody>
                  <a:bodyPr wrap="square" rtlCol="0">
                    <a:spAutoFit/>
                  </a:bodyPr>
                  <a:lstStyle/>
                  <a:p>
                    <a:pPr algn="ctr"/>
                    <a:r>
                      <a:rPr lang="en-US" sz="2000" b="1" dirty="0">
                        <a:solidFill>
                          <a:srgbClr val="A100FF"/>
                        </a:solidFill>
                      </a:rPr>
                      <a:t>3. Ease of Development</a:t>
                    </a:r>
                  </a:p>
                </p:txBody>
              </p:sp>
            </p:grpSp>
            <p:sp>
              <p:nvSpPr>
                <p:cNvPr id="58" name="TextBox 57">
                  <a:extLst>
                    <a:ext uri="{FF2B5EF4-FFF2-40B4-BE49-F238E27FC236}">
                      <a16:creationId xmlns:a16="http://schemas.microsoft.com/office/drawing/2014/main" id="{9FA6D1C3-BF4C-859F-7582-87BDA6F8E324}"/>
                    </a:ext>
                  </a:extLst>
                </p:cNvPr>
                <p:cNvSpPr txBox="1"/>
                <p:nvPr/>
              </p:nvSpPr>
              <p:spPr>
                <a:xfrm>
                  <a:off x="779081" y="1532221"/>
                  <a:ext cx="2905529" cy="1060088"/>
                </a:xfrm>
                <a:prstGeom prst="rect">
                  <a:avLst/>
                </a:prstGeom>
                <a:noFill/>
              </p:spPr>
              <p:txBody>
                <a:bodyPr wrap="square" rtlCol="0">
                  <a:spAutoFit/>
                </a:bodyPr>
                <a:lstStyle/>
                <a:p>
                  <a:pPr marL="342900" indent="-342900">
                    <a:buAutoNum type="arabicPeriod"/>
                  </a:pPr>
                  <a:r>
                    <a:rPr lang="en-US" sz="1500" dirty="0"/>
                    <a:t>Graphic user interface</a:t>
                  </a:r>
                </a:p>
                <a:p>
                  <a:pPr marL="342900" indent="-342900">
                    <a:buAutoNum type="arabicPeriod"/>
                  </a:pPr>
                  <a:r>
                    <a:rPr lang="en-US" sz="1500" dirty="0"/>
                    <a:t>Simulator testing</a:t>
                  </a:r>
                </a:p>
                <a:p>
                  <a:pPr marL="342900" indent="-342900">
                    <a:buAutoNum type="arabicPeriod"/>
                  </a:pPr>
                  <a:r>
                    <a:rPr lang="en-US" sz="1500" dirty="0"/>
                    <a:t>Integration of tracking and rendering engine</a:t>
                  </a:r>
                </a:p>
                <a:p>
                  <a:pPr marL="342900" indent="-342900">
                    <a:buAutoNum type="arabicPeriod"/>
                  </a:pPr>
                  <a:r>
                    <a:rPr lang="en-US" sz="1500" dirty="0"/>
                    <a:t>Integration with other AR developments tools</a:t>
                  </a:r>
                </a:p>
                <a:p>
                  <a:pPr marL="342900" indent="-342900">
                    <a:buAutoNum type="arabicPeriod"/>
                  </a:pPr>
                  <a:endParaRPr lang="en-US" sz="1500" dirty="0"/>
                </a:p>
                <a:p>
                  <a:pPr marL="342900" indent="-342900">
                    <a:buAutoNum type="arabicPeriod"/>
                  </a:pPr>
                  <a:endParaRPr lang="en-US" sz="1500" dirty="0"/>
                </a:p>
                <a:p>
                  <a:pPr marL="342900" indent="-342900">
                    <a:buAutoNum type="arabicPeriod"/>
                  </a:pPr>
                  <a:endParaRPr lang="en-US" sz="1500" dirty="0"/>
                </a:p>
              </p:txBody>
            </p:sp>
          </p:grpSp>
          <p:sp>
            <p:nvSpPr>
              <p:cNvPr id="28" name="Oval 27">
                <a:extLst>
                  <a:ext uri="{FF2B5EF4-FFF2-40B4-BE49-F238E27FC236}">
                    <a16:creationId xmlns:a16="http://schemas.microsoft.com/office/drawing/2014/main" id="{E41D5D6F-773E-BD87-2B70-12E19E2E26F2}"/>
                  </a:ext>
                </a:extLst>
              </p:cNvPr>
              <p:cNvSpPr/>
              <p:nvPr/>
            </p:nvSpPr>
            <p:spPr>
              <a:xfrm>
                <a:off x="9445420" y="3621654"/>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29" name="Oval 28">
                <a:extLst>
                  <a:ext uri="{FF2B5EF4-FFF2-40B4-BE49-F238E27FC236}">
                    <a16:creationId xmlns:a16="http://schemas.microsoft.com/office/drawing/2014/main" id="{4D5E3F98-1EC3-1D27-00FF-8645BF63E8BC}"/>
                  </a:ext>
                </a:extLst>
              </p:cNvPr>
              <p:cNvSpPr/>
              <p:nvPr/>
            </p:nvSpPr>
            <p:spPr>
              <a:xfrm>
                <a:off x="6590652" y="3018134"/>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grpSp>
      </p:grpSp>
    </p:spTree>
    <p:extLst>
      <p:ext uri="{BB962C8B-B14F-4D97-AF65-F5344CB8AC3E}">
        <p14:creationId xmlns:p14="http://schemas.microsoft.com/office/powerpoint/2010/main" val="132168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1" name="TextBox 30">
            <a:extLst>
              <a:ext uri="{FF2B5EF4-FFF2-40B4-BE49-F238E27FC236}">
                <a16:creationId xmlns:a16="http://schemas.microsoft.com/office/drawing/2014/main" id="{B0F72B5F-582A-363F-4336-4F2539895D5D}"/>
              </a:ext>
            </a:extLst>
          </p:cNvPr>
          <p:cNvSpPr txBox="1"/>
          <p:nvPr/>
        </p:nvSpPr>
        <p:spPr>
          <a:xfrm>
            <a:off x="232362" y="380199"/>
            <a:ext cx="8096191" cy="769441"/>
          </a:xfrm>
          <a:prstGeom prst="rect">
            <a:avLst/>
          </a:prstGeom>
          <a:noFill/>
        </p:spPr>
        <p:txBody>
          <a:bodyPr wrap="none" rtlCol="0">
            <a:spAutoFit/>
          </a:bodyPr>
          <a:lstStyle/>
          <a:p>
            <a:r>
              <a:rPr lang="en-US" sz="2800" b="1" dirty="0">
                <a:solidFill>
                  <a:srgbClr val="A100FF"/>
                </a:solidFill>
              </a:rPr>
              <a:t>Design: AR Dev. Tool Suitability Decision Matrix 1/</a:t>
            </a:r>
            <a:r>
              <a:rPr lang="en-US" sz="2800" b="1" dirty="0">
                <a:solidFill>
                  <a:srgbClr val="FF0000"/>
                </a:solidFill>
              </a:rPr>
              <a:t>X</a:t>
            </a:r>
          </a:p>
          <a:p>
            <a:r>
              <a:rPr lang="en-US" sz="1600" i="1" dirty="0"/>
              <a:t>Assist in choosing appropriate AR development tools (non-exhaustive).</a:t>
            </a:r>
            <a:endParaRPr lang="en-US" sz="1600" b="1" dirty="0">
              <a:solidFill>
                <a:srgbClr val="A100FF"/>
              </a:solidFill>
            </a:endParaRPr>
          </a:p>
        </p:txBody>
      </p:sp>
      <p:grpSp>
        <p:nvGrpSpPr>
          <p:cNvPr id="45" name="Group 44">
            <a:extLst>
              <a:ext uri="{FF2B5EF4-FFF2-40B4-BE49-F238E27FC236}">
                <a16:creationId xmlns:a16="http://schemas.microsoft.com/office/drawing/2014/main" id="{3ED7A37C-9BB1-4391-D71A-A2273E6589A9}"/>
              </a:ext>
            </a:extLst>
          </p:cNvPr>
          <p:cNvGrpSpPr/>
          <p:nvPr/>
        </p:nvGrpSpPr>
        <p:grpSpPr>
          <a:xfrm>
            <a:off x="8720918" y="292414"/>
            <a:ext cx="3395091" cy="699633"/>
            <a:chOff x="8714035" y="403485"/>
            <a:chExt cx="3395091" cy="699633"/>
          </a:xfrm>
        </p:grpSpPr>
        <p:sp>
          <p:nvSpPr>
            <p:cNvPr id="46" name="Rectangle 45">
              <a:extLst>
                <a:ext uri="{FF2B5EF4-FFF2-40B4-BE49-F238E27FC236}">
                  <a16:creationId xmlns:a16="http://schemas.microsoft.com/office/drawing/2014/main" id="{2F27AEDE-4871-539E-6B02-43A78423EED5}"/>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01CA7956-BEFE-56A8-2A1E-6DB19A08E977}"/>
                </a:ext>
              </a:extLst>
            </p:cNvPr>
            <p:cNvGrpSpPr/>
            <p:nvPr/>
          </p:nvGrpSpPr>
          <p:grpSpPr>
            <a:xfrm>
              <a:off x="8771860" y="731651"/>
              <a:ext cx="3180903" cy="320300"/>
              <a:chOff x="8771860" y="821796"/>
              <a:chExt cx="3180903" cy="320300"/>
            </a:xfrm>
          </p:grpSpPr>
          <p:sp>
            <p:nvSpPr>
              <p:cNvPr id="49" name="Rectangle 48">
                <a:extLst>
                  <a:ext uri="{FF2B5EF4-FFF2-40B4-BE49-F238E27FC236}">
                    <a16:creationId xmlns:a16="http://schemas.microsoft.com/office/drawing/2014/main" id="{08E9F1EF-DC01-CFA4-3447-C93F3F720945}"/>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50" name="Rectangle 49">
                <a:extLst>
                  <a:ext uri="{FF2B5EF4-FFF2-40B4-BE49-F238E27FC236}">
                    <a16:creationId xmlns:a16="http://schemas.microsoft.com/office/drawing/2014/main" id="{3A075C8C-1CD3-896D-DA93-E12288CF55F7}"/>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51" name="Rectangle 50">
                <a:extLst>
                  <a:ext uri="{FF2B5EF4-FFF2-40B4-BE49-F238E27FC236}">
                    <a16:creationId xmlns:a16="http://schemas.microsoft.com/office/drawing/2014/main" id="{86FD357A-5DC3-A8A4-7B62-310B353BB5EE}"/>
                  </a:ext>
                </a:extLst>
              </p:cNvPr>
              <p:cNvSpPr/>
              <p:nvPr/>
            </p:nvSpPr>
            <p:spPr>
              <a:xfrm>
                <a:off x="10910771"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dev. tool suitability</a:t>
                </a:r>
              </a:p>
            </p:txBody>
          </p:sp>
        </p:grpSp>
        <p:sp>
          <p:nvSpPr>
            <p:cNvPr id="48" name="TextBox 47">
              <a:extLst>
                <a:ext uri="{FF2B5EF4-FFF2-40B4-BE49-F238E27FC236}">
                  <a16:creationId xmlns:a16="http://schemas.microsoft.com/office/drawing/2014/main" id="{F0466DE3-20BD-12BE-D4D3-4A9EC7794AF4}"/>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aphicFrame>
        <p:nvGraphicFramePr>
          <p:cNvPr id="22" name="Table 12">
            <a:extLst>
              <a:ext uri="{FF2B5EF4-FFF2-40B4-BE49-F238E27FC236}">
                <a16:creationId xmlns:a16="http://schemas.microsoft.com/office/drawing/2014/main" id="{49C7C8D3-D4DC-86F1-FD09-2673AD3032A2}"/>
              </a:ext>
            </a:extLst>
          </p:cNvPr>
          <p:cNvGraphicFramePr>
            <a:graphicFrameLocks noGrp="1"/>
          </p:cNvGraphicFramePr>
          <p:nvPr/>
        </p:nvGraphicFramePr>
        <p:xfrm>
          <a:off x="156000" y="1134331"/>
          <a:ext cx="11879997" cy="5242560"/>
        </p:xfrm>
        <a:graphic>
          <a:graphicData uri="http://schemas.openxmlformats.org/drawingml/2006/table">
            <a:tbl>
              <a:tblPr firstRow="1" bandRow="1">
                <a:tableStyleId>{5940675A-B579-460E-94D1-54222C63F5DA}</a:tableStyleId>
              </a:tblPr>
              <a:tblGrid>
                <a:gridCol w="889328">
                  <a:extLst>
                    <a:ext uri="{9D8B030D-6E8A-4147-A177-3AD203B41FA5}">
                      <a16:colId xmlns:a16="http://schemas.microsoft.com/office/drawing/2014/main" val="2323611179"/>
                    </a:ext>
                  </a:extLst>
                </a:gridCol>
                <a:gridCol w="936672">
                  <a:extLst>
                    <a:ext uri="{9D8B030D-6E8A-4147-A177-3AD203B41FA5}">
                      <a16:colId xmlns:a16="http://schemas.microsoft.com/office/drawing/2014/main" val="4120118734"/>
                    </a:ext>
                  </a:extLst>
                </a:gridCol>
                <a:gridCol w="613251">
                  <a:extLst>
                    <a:ext uri="{9D8B030D-6E8A-4147-A177-3AD203B41FA5}">
                      <a16:colId xmlns:a16="http://schemas.microsoft.com/office/drawing/2014/main" val="2756238378"/>
                    </a:ext>
                  </a:extLst>
                </a:gridCol>
                <a:gridCol w="674339">
                  <a:extLst>
                    <a:ext uri="{9D8B030D-6E8A-4147-A177-3AD203B41FA5}">
                      <a16:colId xmlns:a16="http://schemas.microsoft.com/office/drawing/2014/main" val="187081944"/>
                    </a:ext>
                  </a:extLst>
                </a:gridCol>
                <a:gridCol w="674339">
                  <a:extLst>
                    <a:ext uri="{9D8B030D-6E8A-4147-A177-3AD203B41FA5}">
                      <a16:colId xmlns:a16="http://schemas.microsoft.com/office/drawing/2014/main" val="2093929946"/>
                    </a:ext>
                  </a:extLst>
                </a:gridCol>
                <a:gridCol w="674339">
                  <a:extLst>
                    <a:ext uri="{9D8B030D-6E8A-4147-A177-3AD203B41FA5}">
                      <a16:colId xmlns:a16="http://schemas.microsoft.com/office/drawing/2014/main" val="3110558412"/>
                    </a:ext>
                  </a:extLst>
                </a:gridCol>
                <a:gridCol w="674339">
                  <a:extLst>
                    <a:ext uri="{9D8B030D-6E8A-4147-A177-3AD203B41FA5}">
                      <a16:colId xmlns:a16="http://schemas.microsoft.com/office/drawing/2014/main" val="2507871209"/>
                    </a:ext>
                  </a:extLst>
                </a:gridCol>
                <a:gridCol w="674339">
                  <a:extLst>
                    <a:ext uri="{9D8B030D-6E8A-4147-A177-3AD203B41FA5}">
                      <a16:colId xmlns:a16="http://schemas.microsoft.com/office/drawing/2014/main" val="1663943699"/>
                    </a:ext>
                  </a:extLst>
                </a:gridCol>
                <a:gridCol w="674339">
                  <a:extLst>
                    <a:ext uri="{9D8B030D-6E8A-4147-A177-3AD203B41FA5}">
                      <a16:colId xmlns:a16="http://schemas.microsoft.com/office/drawing/2014/main" val="406122392"/>
                    </a:ext>
                  </a:extLst>
                </a:gridCol>
                <a:gridCol w="674339">
                  <a:extLst>
                    <a:ext uri="{9D8B030D-6E8A-4147-A177-3AD203B41FA5}">
                      <a16:colId xmlns:a16="http://schemas.microsoft.com/office/drawing/2014/main" val="293828829"/>
                    </a:ext>
                  </a:extLst>
                </a:gridCol>
                <a:gridCol w="674339">
                  <a:extLst>
                    <a:ext uri="{9D8B030D-6E8A-4147-A177-3AD203B41FA5}">
                      <a16:colId xmlns:a16="http://schemas.microsoft.com/office/drawing/2014/main" val="2481721800"/>
                    </a:ext>
                  </a:extLst>
                </a:gridCol>
                <a:gridCol w="674339">
                  <a:extLst>
                    <a:ext uri="{9D8B030D-6E8A-4147-A177-3AD203B41FA5}">
                      <a16:colId xmlns:a16="http://schemas.microsoft.com/office/drawing/2014/main" val="4082155613"/>
                    </a:ext>
                  </a:extLst>
                </a:gridCol>
                <a:gridCol w="674339">
                  <a:extLst>
                    <a:ext uri="{9D8B030D-6E8A-4147-A177-3AD203B41FA5}">
                      <a16:colId xmlns:a16="http://schemas.microsoft.com/office/drawing/2014/main" val="2135979661"/>
                    </a:ext>
                  </a:extLst>
                </a:gridCol>
                <a:gridCol w="674339">
                  <a:extLst>
                    <a:ext uri="{9D8B030D-6E8A-4147-A177-3AD203B41FA5}">
                      <a16:colId xmlns:a16="http://schemas.microsoft.com/office/drawing/2014/main" val="3855223192"/>
                    </a:ext>
                  </a:extLst>
                </a:gridCol>
                <a:gridCol w="674339">
                  <a:extLst>
                    <a:ext uri="{9D8B030D-6E8A-4147-A177-3AD203B41FA5}">
                      <a16:colId xmlns:a16="http://schemas.microsoft.com/office/drawing/2014/main" val="2856167367"/>
                    </a:ext>
                  </a:extLst>
                </a:gridCol>
                <a:gridCol w="674339">
                  <a:extLst>
                    <a:ext uri="{9D8B030D-6E8A-4147-A177-3AD203B41FA5}">
                      <a16:colId xmlns:a16="http://schemas.microsoft.com/office/drawing/2014/main" val="576925426"/>
                    </a:ext>
                  </a:extLst>
                </a:gridCol>
                <a:gridCol w="674339">
                  <a:extLst>
                    <a:ext uri="{9D8B030D-6E8A-4147-A177-3AD203B41FA5}">
                      <a16:colId xmlns:a16="http://schemas.microsoft.com/office/drawing/2014/main" val="761530755"/>
                    </a:ext>
                  </a:extLst>
                </a:gridCol>
              </a:tblGrid>
              <a:tr h="293681">
                <a:tc>
                  <a:txBody>
                    <a:bodyPr/>
                    <a:lstStyle/>
                    <a:p>
                      <a:endParaRPr lang="en-US" sz="1200" b="1" dirty="0">
                        <a:solidFill>
                          <a:srgbClr val="A100FF"/>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hlinkClick r:id="rId5"/>
                        </a:rPr>
                        <a:t>MindAR</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1000" dirty="0">
                          <a:solidFill>
                            <a:schemeClr val="tx1"/>
                          </a:solidFill>
                          <a:hlinkClick r:id="rId6"/>
                        </a:rPr>
                        <a:t>AR.js</a:t>
                      </a:r>
                      <a:endParaRPr lang="en-US" sz="1000" dirty="0">
                        <a:solidFill>
                          <a:schemeClr val="tx1"/>
                        </a:solidFill>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1000" dirty="0" err="1">
                          <a:solidFill>
                            <a:schemeClr val="tx1"/>
                          </a:solidFill>
                          <a:hlinkClick r:id="rId7"/>
                        </a:rPr>
                        <a:t>WebXR</a:t>
                      </a:r>
                      <a:endParaRPr lang="en-US" sz="1000" dirty="0">
                        <a:solidFill>
                          <a:schemeClr val="tx1"/>
                        </a:solidFill>
                      </a:endParaRPr>
                    </a:p>
                  </a:txBody>
                  <a:tcPr>
                    <a:solidFill>
                      <a:schemeClr val="accent4"/>
                    </a:solidFill>
                  </a:tcPr>
                </a:tc>
                <a:tc>
                  <a:txBody>
                    <a:bodyPr/>
                    <a:lstStyle/>
                    <a:p>
                      <a:pPr algn="ctr"/>
                      <a:r>
                        <a:rPr lang="en-US" sz="1000" dirty="0">
                          <a:solidFill>
                            <a:schemeClr val="tx1"/>
                          </a:solidFill>
                          <a:hlinkClick r:id="rId8"/>
                        </a:rPr>
                        <a:t>8</a:t>
                      </a:r>
                      <a:r>
                        <a:rPr lang="en-US" sz="1000" baseline="30000" dirty="0">
                          <a:solidFill>
                            <a:schemeClr val="tx1"/>
                          </a:solidFill>
                          <a:hlinkClick r:id="rId8"/>
                        </a:rPr>
                        <a:t>th</a:t>
                      </a:r>
                      <a:r>
                        <a:rPr lang="en-US" sz="1000" dirty="0">
                          <a:solidFill>
                            <a:schemeClr val="tx1"/>
                          </a:solidFill>
                          <a:hlinkClick r:id="rId8"/>
                        </a:rPr>
                        <a:t> Wall</a:t>
                      </a:r>
                      <a:endParaRPr lang="en-US" sz="1000" dirty="0">
                        <a:solidFill>
                          <a:schemeClr val="tx1"/>
                        </a:solidFill>
                      </a:endParaRPr>
                    </a:p>
                  </a:txBody>
                  <a:tcPr>
                    <a:solidFill>
                      <a:schemeClr val="accent4"/>
                    </a:solidFill>
                  </a:tcPr>
                </a:tc>
                <a:tc>
                  <a:txBody>
                    <a:bodyPr/>
                    <a:lstStyle/>
                    <a:p>
                      <a:pPr algn="ctr"/>
                      <a:r>
                        <a:rPr lang="en-US" sz="1000" dirty="0" err="1">
                          <a:solidFill>
                            <a:schemeClr val="tx1"/>
                          </a:solidFill>
                          <a:hlinkClick r:id="rId9"/>
                        </a:rPr>
                        <a:t>ZapWorks</a:t>
                      </a:r>
                      <a:endParaRPr lang="en-US" sz="1000" dirty="0">
                        <a:solidFill>
                          <a:schemeClr val="tx1"/>
                        </a:solidFill>
                      </a:endParaRPr>
                    </a:p>
                  </a:txBody>
                  <a:tcPr>
                    <a:solidFill>
                      <a:schemeClr val="accent4"/>
                    </a:solidFill>
                  </a:tcPr>
                </a:tc>
                <a:tc>
                  <a:txBody>
                    <a:bodyPr/>
                    <a:lstStyle/>
                    <a:p>
                      <a:pPr algn="ctr"/>
                      <a:r>
                        <a:rPr lang="en-US" sz="1000" dirty="0">
                          <a:solidFill>
                            <a:schemeClr val="tx1"/>
                          </a:solidFill>
                          <a:hlinkClick r:id="rId10"/>
                        </a:rPr>
                        <a:t>Lightship</a:t>
                      </a:r>
                      <a:r>
                        <a:rPr lang="en-US" sz="1000" dirty="0">
                          <a:solidFill>
                            <a:schemeClr val="tx1"/>
                          </a:solidFill>
                        </a:rPr>
                        <a:t> (2021)</a:t>
                      </a:r>
                    </a:p>
                  </a:txBody>
                  <a:tcPr>
                    <a:solidFill>
                      <a:schemeClr val="accent4"/>
                    </a:solidFill>
                  </a:tcPr>
                </a:tc>
                <a:tc>
                  <a:txBody>
                    <a:bodyPr/>
                    <a:lstStyle/>
                    <a:p>
                      <a:pPr algn="ctr"/>
                      <a:r>
                        <a:rPr lang="en-US" sz="1000" dirty="0">
                          <a:solidFill>
                            <a:schemeClr val="tx1"/>
                          </a:solidFill>
                          <a:hlinkClick r:id="rId11"/>
                        </a:rPr>
                        <a:t>Vuforia</a:t>
                      </a:r>
                      <a:r>
                        <a:rPr lang="en-US" sz="1000" dirty="0">
                          <a:solidFill>
                            <a:schemeClr val="tx1"/>
                          </a:solidFill>
                        </a:rPr>
                        <a:t> (2011)</a:t>
                      </a:r>
                    </a:p>
                  </a:txBody>
                  <a:tcPr>
                    <a:solidFill>
                      <a:schemeClr val="accent4"/>
                    </a:solidFill>
                  </a:tcPr>
                </a:tc>
                <a:tc>
                  <a:txBody>
                    <a:bodyPr/>
                    <a:lstStyle/>
                    <a:p>
                      <a:pPr algn="ctr"/>
                      <a:r>
                        <a:rPr lang="en-US" sz="1000" dirty="0">
                          <a:solidFill>
                            <a:schemeClr val="tx1"/>
                          </a:solidFill>
                        </a:rPr>
                        <a:t>here</a:t>
                      </a:r>
                    </a:p>
                  </a:txBody>
                  <a:tcPr>
                    <a:solidFill>
                      <a:schemeClr val="accent4"/>
                    </a:solidFill>
                  </a:tcPr>
                </a:tc>
                <a:tc>
                  <a:txBody>
                    <a:bodyPr/>
                    <a:lstStyle/>
                    <a:p>
                      <a:pPr algn="ctr"/>
                      <a:r>
                        <a:rPr lang="en-US" sz="1000" dirty="0" err="1">
                          <a:solidFill>
                            <a:schemeClr val="tx1"/>
                          </a:solidFill>
                          <a:hlinkClick r:id="rId12"/>
                        </a:rPr>
                        <a:t>ARCore</a:t>
                      </a:r>
                      <a:r>
                        <a:rPr lang="en-US" sz="1000" dirty="0">
                          <a:solidFill>
                            <a:schemeClr val="tx1"/>
                          </a:solidFill>
                        </a:rPr>
                        <a:t> (2018)</a:t>
                      </a:r>
                    </a:p>
                  </a:txBody>
                  <a:tcPr>
                    <a:solidFill>
                      <a:schemeClr val="accent4"/>
                    </a:solidFill>
                  </a:tcPr>
                </a:tc>
                <a:tc>
                  <a:txBody>
                    <a:bodyPr/>
                    <a:lstStyle/>
                    <a:p>
                      <a:pPr algn="ctr"/>
                      <a:r>
                        <a:rPr lang="en-US" sz="1000" dirty="0" err="1">
                          <a:solidFill>
                            <a:schemeClr val="tx1"/>
                          </a:solidFill>
                          <a:hlinkClick r:id="rId13"/>
                        </a:rPr>
                        <a:t>ARKit</a:t>
                      </a:r>
                      <a:r>
                        <a:rPr lang="en-US" sz="1000" dirty="0">
                          <a:solidFill>
                            <a:schemeClr val="tx1"/>
                          </a:solidFill>
                        </a:rPr>
                        <a:t> (2017)</a:t>
                      </a:r>
                    </a:p>
                  </a:txBody>
                  <a:tcPr>
                    <a:solidFill>
                      <a:schemeClr val="accent4"/>
                    </a:solidFill>
                  </a:tcPr>
                </a:tc>
                <a:tc>
                  <a:txBody>
                    <a:bodyPr/>
                    <a:lstStyle/>
                    <a:p>
                      <a:pPr algn="ctr"/>
                      <a:r>
                        <a:rPr lang="en-US" sz="1000" dirty="0">
                          <a:solidFill>
                            <a:schemeClr val="tx1"/>
                          </a:solidFill>
                          <a:hlinkClick r:id="rId14"/>
                        </a:rPr>
                        <a:t>Three.js</a:t>
                      </a:r>
                      <a:endParaRPr lang="en-US" sz="1000" dirty="0">
                        <a:solidFill>
                          <a:schemeClr val="tx1"/>
                        </a:solidFill>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hlinkClick r:id="rId15"/>
                        </a:rPr>
                        <a:t>A-frame</a:t>
                      </a:r>
                      <a:endParaRPr lang="en-US" sz="1000" dirty="0">
                        <a:solidFill>
                          <a:schemeClr val="tx1"/>
                        </a:solidFill>
                      </a:endParaRPr>
                    </a:p>
                  </a:txBody>
                  <a:tcPr>
                    <a:solidFill>
                      <a:schemeClr val="accent6">
                        <a:lumMod val="60000"/>
                        <a:lumOff val="40000"/>
                      </a:schemeClr>
                    </a:solidFill>
                  </a:tcPr>
                </a:tc>
                <a:tc>
                  <a:txBody>
                    <a:bodyPr/>
                    <a:lstStyle/>
                    <a:p>
                      <a:pPr algn="ctr"/>
                      <a:r>
                        <a:rPr lang="en-US" sz="1000" dirty="0">
                          <a:solidFill>
                            <a:schemeClr val="bg1"/>
                          </a:solidFill>
                          <a:hlinkClick r:id="rId16"/>
                        </a:rPr>
                        <a:t>Unity</a:t>
                      </a:r>
                      <a:endParaRPr lang="en-US" sz="1000" dirty="0">
                        <a:solidFill>
                          <a:schemeClr val="bg1"/>
                        </a:solidFill>
                      </a:endParaRPr>
                    </a:p>
                  </a:txBody>
                  <a:tcPr>
                    <a:solidFill>
                      <a:schemeClr val="accent6">
                        <a:lumMod val="60000"/>
                        <a:lumOff val="40000"/>
                      </a:schemeClr>
                    </a:solidFill>
                  </a:tcPr>
                </a:tc>
                <a:tc>
                  <a:txBody>
                    <a:bodyPr/>
                    <a:lstStyle/>
                    <a:p>
                      <a:pPr algn="ctr"/>
                      <a:r>
                        <a:rPr lang="en-US" sz="1000" dirty="0">
                          <a:solidFill>
                            <a:schemeClr val="tx1"/>
                          </a:solidFill>
                          <a:hlinkClick r:id="rId17"/>
                        </a:rPr>
                        <a:t>Unreal</a:t>
                      </a:r>
                      <a:endParaRPr lang="en-US" sz="1000" dirty="0">
                        <a:solidFill>
                          <a:schemeClr val="tx1"/>
                        </a:solidFill>
                      </a:endParaRPr>
                    </a:p>
                  </a:txBody>
                  <a:tcPr>
                    <a:solidFill>
                      <a:schemeClr val="accent6">
                        <a:lumMod val="60000"/>
                        <a:lumOff val="40000"/>
                      </a:schemeClr>
                    </a:solidFill>
                  </a:tcPr>
                </a:tc>
                <a:tc>
                  <a:txBody>
                    <a:bodyPr/>
                    <a:lstStyle/>
                    <a:p>
                      <a:pPr algn="ctr"/>
                      <a:r>
                        <a:rPr lang="en-US" sz="1000" dirty="0" err="1">
                          <a:solidFill>
                            <a:schemeClr val="tx1"/>
                          </a:solidFill>
                          <a:hlinkClick r:id="rId18"/>
                        </a:rPr>
                        <a:t>Wikitude</a:t>
                      </a:r>
                      <a:r>
                        <a:rPr lang="en-US" sz="1000" dirty="0">
                          <a:solidFill>
                            <a:schemeClr val="tx1"/>
                          </a:solidFill>
                        </a:rPr>
                        <a:t> (2008)</a:t>
                      </a:r>
                    </a:p>
                  </a:txBody>
                  <a:tcPr>
                    <a:solidFill>
                      <a:schemeClr val="accent5">
                        <a:lumMod val="60000"/>
                        <a:lumOff val="40000"/>
                      </a:schemeClr>
                    </a:solidFill>
                  </a:tcPr>
                </a:tc>
                <a:extLst>
                  <a:ext uri="{0D108BD9-81ED-4DB2-BD59-A6C34878D82A}">
                    <a16:rowId xmlns:a16="http://schemas.microsoft.com/office/drawing/2014/main" val="762842845"/>
                  </a:ext>
                </a:extLst>
              </a:tr>
              <a:tr h="455206">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1200" dirty="0"/>
                        <a:t>Web 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p>
                      <a:pPr algn="ctr"/>
                      <a:endParaRPr lang="en-US" sz="1200" dirty="0"/>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p>
                      <a:pPr algn="ctr"/>
                      <a:endParaRPr lang="en-US" sz="12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Native AR</a:t>
                      </a:r>
                      <a:endParaRPr lang="en-US" sz="700" dirty="0"/>
                    </a:p>
                  </a:txBody>
                  <a:tcPr>
                    <a:solidFill>
                      <a:schemeClr val="bg1"/>
                    </a:solidFill>
                  </a:tcPr>
                </a:tc>
                <a:tc>
                  <a:txBody>
                    <a:bodyPr/>
                    <a:lstStyle/>
                    <a:p>
                      <a:pPr algn="ctr"/>
                      <a:r>
                        <a:rPr lang="en-US" sz="1200" dirty="0"/>
                        <a:t>Native AR, </a:t>
                      </a:r>
                    </a:p>
                    <a:p>
                      <a:pPr algn="ctr"/>
                      <a:r>
                        <a:rPr lang="en-US" sz="1200" dirty="0"/>
                        <a:t>AR headset </a:t>
                      </a:r>
                      <a:r>
                        <a:rPr lang="en-US" sz="700" dirty="0"/>
                        <a:t>(HoloLens, Magic Leap, Vuzix)</a:t>
                      </a:r>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Native AR </a:t>
                      </a:r>
                      <a:r>
                        <a:rPr lang="en-US" sz="700" dirty="0"/>
                        <a:t>(Android)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Native AR </a:t>
                      </a:r>
                      <a:r>
                        <a:rPr lang="en-US" sz="700" dirty="0"/>
                        <a:t>(iOS)</a:t>
                      </a:r>
                    </a:p>
                    <a:p>
                      <a:pPr algn="ctr"/>
                      <a:endParaRPr lang="en-US" sz="12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solidFill>
                  </a:tcPr>
                </a:tc>
                <a:tc>
                  <a:txBody>
                    <a:bodyPr/>
                    <a:lstStyle/>
                    <a:p>
                      <a:pPr algn="ctr"/>
                      <a:r>
                        <a:rPr lang="en-US" sz="1200" dirty="0"/>
                        <a:t>Native AR, </a:t>
                      </a:r>
                    </a:p>
                    <a:p>
                      <a:pPr algn="ctr"/>
                      <a:r>
                        <a:rPr lang="en-US" sz="1200" dirty="0"/>
                        <a:t>AR headset</a:t>
                      </a:r>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Native AR,</a:t>
                      </a:r>
                    </a:p>
                    <a:p>
                      <a:pPr algn="ctr"/>
                      <a:r>
                        <a:rPr lang="en-US" sz="1200" dirty="0"/>
                        <a:t>AR headset </a:t>
                      </a:r>
                      <a:r>
                        <a:rPr lang="en-US" sz="700" dirty="0"/>
                        <a:t>(HoloLens, Vuzix)</a:t>
                      </a:r>
                    </a:p>
                  </a:txBody>
                  <a:tcPr>
                    <a:solidFill>
                      <a:schemeClr val="bg1"/>
                    </a:solidFill>
                  </a:tcPr>
                </a:tc>
                <a:extLst>
                  <a:ext uri="{0D108BD9-81ED-4DB2-BD59-A6C34878D82A}">
                    <a16:rowId xmlns:a16="http://schemas.microsoft.com/office/drawing/2014/main" val="4053690211"/>
                  </a:ext>
                </a:extLst>
              </a:tr>
              <a:tr h="455206">
                <a:tc rowSpan="7">
                  <a:txBody>
                    <a:bodyPr/>
                    <a:lstStyle/>
                    <a:p>
                      <a:r>
                        <a:rPr lang="en-US" sz="1200" b="1" u="sng" dirty="0"/>
                        <a:t>TR1.</a:t>
                      </a:r>
                      <a:r>
                        <a:rPr lang="en-US" sz="1200" dirty="0"/>
                        <a:t> Tracking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1. Fiduciary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endParaRPr lang="en-US" sz="1200" dirty="0"/>
                    </a:p>
                  </a:txBody>
                  <a:tcPr>
                    <a:solidFill>
                      <a:schemeClr val="bg1"/>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r>
                        <a:rPr lang="en-US" sz="1200" dirty="0"/>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algn="ctr"/>
                      <a:endParaRPr lang="en-US" sz="1200" dirty="0"/>
                    </a:p>
                  </a:txBody>
                  <a:tcPr>
                    <a:solidFill>
                      <a:srgbClr val="FF0000"/>
                    </a:solidFill>
                  </a:tcPr>
                </a:tc>
                <a:extLst>
                  <a:ext uri="{0D108BD9-81ED-4DB2-BD59-A6C34878D82A}">
                    <a16:rowId xmlns:a16="http://schemas.microsoft.com/office/drawing/2014/main" val="3781750143"/>
                  </a:ext>
                </a:extLst>
              </a:tr>
              <a:tr h="331748">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bg1"/>
                          </a:solidFill>
                        </a:rPr>
                        <a:t>2. Image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1200" dirty="0"/>
                        <a:t>X</a:t>
                      </a:r>
                    </a:p>
                  </a:txBody>
                  <a:tcPr>
                    <a:solidFill>
                      <a:schemeClr val="bg1"/>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X</a:t>
                      </a:r>
                    </a:p>
                  </a:txBody>
                  <a:tcPr>
                    <a:solidFill>
                      <a:schemeClr val="bg1"/>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algn="ctr"/>
                      <a:endParaRPr lang="en-US" sz="1200" dirty="0"/>
                    </a:p>
                  </a:txBody>
                  <a:tcPr>
                    <a:solidFill>
                      <a:srgbClr val="FF0000"/>
                    </a:solidFill>
                  </a:tcPr>
                </a:tc>
                <a:extLst>
                  <a:ext uri="{0D108BD9-81ED-4DB2-BD59-A6C34878D82A}">
                    <a16:rowId xmlns:a16="http://schemas.microsoft.com/office/drawing/2014/main" val="3635094896"/>
                  </a:ext>
                </a:extLst>
              </a:tr>
              <a:tr h="331748">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bg1"/>
                          </a:solidFill>
                        </a:rPr>
                        <a:t>3. 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algn="ctr"/>
                      <a:endParaRPr lang="en-US" sz="1200" dirty="0"/>
                    </a:p>
                  </a:txBody>
                  <a:tcPr>
                    <a:solidFill>
                      <a:srgbClr val="FF0000"/>
                    </a:solidFill>
                  </a:tcPr>
                </a:tc>
                <a:extLst>
                  <a:ext uri="{0D108BD9-81ED-4DB2-BD59-A6C34878D82A}">
                    <a16:rowId xmlns:a16="http://schemas.microsoft.com/office/drawing/2014/main" val="1968509739"/>
                  </a:ext>
                </a:extLst>
              </a:tr>
              <a:tr h="455206">
                <a:tc vMerge="1">
                  <a:txBody>
                    <a:bodyPr/>
                    <a:lstStyle/>
                    <a:p>
                      <a:endParaRPr lang="en-US"/>
                    </a:p>
                  </a:txBody>
                  <a:tcPr/>
                </a:tc>
                <a:tc>
                  <a:txBody>
                    <a:bodyPr/>
                    <a:lstStyle/>
                    <a:p>
                      <a:r>
                        <a:rPr lang="en-US" sz="1200" dirty="0">
                          <a:solidFill>
                            <a:schemeClr val="bg1"/>
                          </a:solidFill>
                        </a:rPr>
                        <a:t>4. Location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X</a:t>
                      </a:r>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algn="ctr"/>
                      <a:endParaRPr lang="en-US" sz="1200" dirty="0"/>
                    </a:p>
                  </a:txBody>
                  <a:tcPr>
                    <a:solidFill>
                      <a:srgbClr val="FF0000"/>
                    </a:solidFill>
                  </a:tcPr>
                </a:tc>
                <a:extLst>
                  <a:ext uri="{0D108BD9-81ED-4DB2-BD59-A6C34878D82A}">
                    <a16:rowId xmlns:a16="http://schemas.microsoft.com/office/drawing/2014/main" val="4268244579"/>
                  </a:ext>
                </a:extLst>
              </a:tr>
              <a:tr h="455206">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solidFill>
                            <a:schemeClr val="bg1"/>
                          </a:solidFill>
                        </a:rPr>
                        <a:t>5. Natural feature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algn="ctr"/>
                      <a:endParaRPr lang="en-US" sz="1200" dirty="0"/>
                    </a:p>
                  </a:txBody>
                  <a:tcPr>
                    <a:solidFill>
                      <a:srgbClr val="FF0000"/>
                    </a:solidFill>
                  </a:tcPr>
                </a:tc>
                <a:extLst>
                  <a:ext uri="{0D108BD9-81ED-4DB2-BD59-A6C34878D82A}">
                    <a16:rowId xmlns:a16="http://schemas.microsoft.com/office/drawing/2014/main" val="2928177257"/>
                  </a:ext>
                </a:extLst>
              </a:tr>
              <a:tr h="331748">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200" dirty="0">
                          <a:solidFill>
                            <a:schemeClr val="bg1"/>
                          </a:solidFill>
                        </a:rPr>
                        <a:t>6. World tracking (planar)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r>
                        <a:rPr lang="en-US" sz="1200" dirty="0"/>
                        <a:t>X</a:t>
                      </a:r>
                    </a:p>
                  </a:txBody>
                  <a:tcPr>
                    <a:solidFill>
                      <a:srgbClr val="FF0000"/>
                    </a:solidFill>
                  </a:tcPr>
                </a:tc>
                <a:tc>
                  <a:txBody>
                    <a:bodyPr/>
                    <a:lstStyle/>
                    <a:p>
                      <a:pPr algn="ctr"/>
                      <a:endParaRPr lang="en-US" sz="1200" dirty="0"/>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algn="ctr"/>
                      <a:endParaRPr lang="en-US" sz="1200" dirty="0"/>
                    </a:p>
                  </a:txBody>
                  <a:tcPr>
                    <a:solidFill>
                      <a:srgbClr val="FF0000"/>
                    </a:solidFill>
                  </a:tcPr>
                </a:tc>
                <a:extLst>
                  <a:ext uri="{0D108BD9-81ED-4DB2-BD59-A6C34878D82A}">
                    <a16:rowId xmlns:a16="http://schemas.microsoft.com/office/drawing/2014/main" val="793984239"/>
                  </a:ext>
                </a:extLst>
              </a:tr>
              <a:tr h="331748">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7. Spatial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lumMod val="85000"/>
                      </a:schemeClr>
                    </a:solidFill>
                  </a:tcPr>
                </a:tc>
                <a:tc>
                  <a:txBody>
                    <a:bodyPr/>
                    <a:lstStyle/>
                    <a:p>
                      <a:pPr algn="ctr"/>
                      <a:endParaRPr lang="en-US" sz="1200" dirty="0"/>
                    </a:p>
                  </a:txBody>
                  <a:tcPr>
                    <a:solidFill>
                      <a:srgbClr val="FF0000"/>
                    </a:solidFill>
                  </a:tcPr>
                </a:tc>
                <a:extLst>
                  <a:ext uri="{0D108BD9-81ED-4DB2-BD59-A6C34878D82A}">
                    <a16:rowId xmlns:a16="http://schemas.microsoft.com/office/drawing/2014/main" val="722597527"/>
                  </a:ext>
                </a:extLst>
              </a:tr>
            </a:tbl>
          </a:graphicData>
        </a:graphic>
      </p:graphicFrame>
      <p:grpSp>
        <p:nvGrpSpPr>
          <p:cNvPr id="21" name="Group 20">
            <a:extLst>
              <a:ext uri="{FF2B5EF4-FFF2-40B4-BE49-F238E27FC236}">
                <a16:creationId xmlns:a16="http://schemas.microsoft.com/office/drawing/2014/main" id="{A29C70BC-B510-DAA4-A6CE-31E6AC2E1F04}"/>
              </a:ext>
            </a:extLst>
          </p:cNvPr>
          <p:cNvGrpSpPr/>
          <p:nvPr/>
        </p:nvGrpSpPr>
        <p:grpSpPr>
          <a:xfrm>
            <a:off x="162172" y="1194549"/>
            <a:ext cx="756000" cy="1109669"/>
            <a:chOff x="109785" y="1392855"/>
            <a:chExt cx="756000" cy="1109669"/>
          </a:xfrm>
        </p:grpSpPr>
        <p:sp>
          <p:nvSpPr>
            <p:cNvPr id="23" name="Rectangle 22">
              <a:extLst>
                <a:ext uri="{FF2B5EF4-FFF2-40B4-BE49-F238E27FC236}">
                  <a16:creationId xmlns:a16="http://schemas.microsoft.com/office/drawing/2014/main" id="{AEAB9413-8F59-8913-D72D-F69287051E3A}"/>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Tracking engine</a:t>
              </a:r>
            </a:p>
          </p:txBody>
        </p:sp>
        <p:sp>
          <p:nvSpPr>
            <p:cNvPr id="24" name="Rectangle 23">
              <a:extLst>
                <a:ext uri="{FF2B5EF4-FFF2-40B4-BE49-F238E27FC236}">
                  <a16:creationId xmlns:a16="http://schemas.microsoft.com/office/drawing/2014/main" id="{89177CCE-0DFE-E58F-91FC-D600CF2DA80A}"/>
                </a:ext>
              </a:extLst>
            </p:cNvPr>
            <p:cNvSpPr/>
            <p:nvPr/>
          </p:nvSpPr>
          <p:spPr>
            <a:xfrm>
              <a:off x="109785" y="1785689"/>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Rendering engine</a:t>
              </a:r>
            </a:p>
          </p:txBody>
        </p:sp>
        <p:sp>
          <p:nvSpPr>
            <p:cNvPr id="25" name="Rectangle 24">
              <a:extLst>
                <a:ext uri="{FF2B5EF4-FFF2-40B4-BE49-F238E27FC236}">
                  <a16:creationId xmlns:a16="http://schemas.microsoft.com/office/drawing/2014/main" id="{2EA87619-C271-0DE1-9667-750FA771FEE4}"/>
                </a:ext>
              </a:extLst>
            </p:cNvPr>
            <p:cNvSpPr/>
            <p:nvPr/>
          </p:nvSpPr>
          <p:spPr>
            <a:xfrm>
              <a:off x="109785" y="2178524"/>
              <a:ext cx="756000" cy="324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Tracking + Rendering</a:t>
              </a:r>
            </a:p>
          </p:txBody>
        </p:sp>
      </p:grpSp>
    </p:spTree>
    <p:extLst>
      <p:ext uri="{BB962C8B-B14F-4D97-AF65-F5344CB8AC3E}">
        <p14:creationId xmlns:p14="http://schemas.microsoft.com/office/powerpoint/2010/main" val="2507731427"/>
      </p:ext>
    </p:extLst>
  </p:cSld>
  <p:clrMapOvr>
    <a:masterClrMapping/>
  </p:clrMapOvr>
  <p:extLst>
    <p:ext uri="{6950BFC3-D8DA-4A85-94F7-54DA5524770B}">
      <p188:commentRel xmlns:p188="http://schemas.microsoft.com/office/powerpoint/2018/8/main" r:id="rId2"/>
    </p:ext>
  </p:extLs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1" name="TextBox 30">
            <a:extLst>
              <a:ext uri="{FF2B5EF4-FFF2-40B4-BE49-F238E27FC236}">
                <a16:creationId xmlns:a16="http://schemas.microsoft.com/office/drawing/2014/main" id="{B0F72B5F-582A-363F-4336-4F2539895D5D}"/>
              </a:ext>
            </a:extLst>
          </p:cNvPr>
          <p:cNvSpPr txBox="1"/>
          <p:nvPr/>
        </p:nvSpPr>
        <p:spPr>
          <a:xfrm>
            <a:off x="232362" y="380199"/>
            <a:ext cx="7834902" cy="769441"/>
          </a:xfrm>
          <a:prstGeom prst="rect">
            <a:avLst/>
          </a:prstGeom>
          <a:noFill/>
        </p:spPr>
        <p:txBody>
          <a:bodyPr wrap="none" rtlCol="0">
            <a:spAutoFit/>
          </a:bodyPr>
          <a:lstStyle/>
          <a:p>
            <a:r>
              <a:rPr lang="en-US" sz="2800" b="1" dirty="0">
                <a:solidFill>
                  <a:srgbClr val="A100FF"/>
                </a:solidFill>
              </a:rPr>
              <a:t>Design: AR Dev. Tool Suitability Decision Matrix 2/</a:t>
            </a:r>
            <a:r>
              <a:rPr lang="en-US" sz="2800" b="1" dirty="0">
                <a:solidFill>
                  <a:srgbClr val="FF0000"/>
                </a:solidFill>
              </a:rPr>
              <a:t>X</a:t>
            </a:r>
          </a:p>
          <a:p>
            <a:r>
              <a:rPr lang="en-US" sz="1600" i="1" dirty="0"/>
              <a:t>Assist in choosing appropriate AR development tools (non-exhaustive).</a:t>
            </a:r>
            <a:endParaRPr lang="en-US" sz="1600" b="1" dirty="0">
              <a:solidFill>
                <a:srgbClr val="A100FF"/>
              </a:solidFill>
            </a:endParaRPr>
          </a:p>
        </p:txBody>
      </p:sp>
      <p:grpSp>
        <p:nvGrpSpPr>
          <p:cNvPr id="45" name="Group 44">
            <a:extLst>
              <a:ext uri="{FF2B5EF4-FFF2-40B4-BE49-F238E27FC236}">
                <a16:creationId xmlns:a16="http://schemas.microsoft.com/office/drawing/2014/main" id="{3ED7A37C-9BB1-4391-D71A-A2273E6589A9}"/>
              </a:ext>
            </a:extLst>
          </p:cNvPr>
          <p:cNvGrpSpPr/>
          <p:nvPr/>
        </p:nvGrpSpPr>
        <p:grpSpPr>
          <a:xfrm>
            <a:off x="8720918" y="292414"/>
            <a:ext cx="3395091" cy="699633"/>
            <a:chOff x="8714035" y="403485"/>
            <a:chExt cx="3395091" cy="699633"/>
          </a:xfrm>
        </p:grpSpPr>
        <p:sp>
          <p:nvSpPr>
            <p:cNvPr id="46" name="Rectangle 45">
              <a:extLst>
                <a:ext uri="{FF2B5EF4-FFF2-40B4-BE49-F238E27FC236}">
                  <a16:creationId xmlns:a16="http://schemas.microsoft.com/office/drawing/2014/main" id="{2F27AEDE-4871-539E-6B02-43A78423EED5}"/>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01CA7956-BEFE-56A8-2A1E-6DB19A08E977}"/>
                </a:ext>
              </a:extLst>
            </p:cNvPr>
            <p:cNvGrpSpPr/>
            <p:nvPr/>
          </p:nvGrpSpPr>
          <p:grpSpPr>
            <a:xfrm>
              <a:off x="8771860" y="731651"/>
              <a:ext cx="3180903" cy="320300"/>
              <a:chOff x="8771860" y="821796"/>
              <a:chExt cx="3180903" cy="320300"/>
            </a:xfrm>
          </p:grpSpPr>
          <p:sp>
            <p:nvSpPr>
              <p:cNvPr id="49" name="Rectangle 48">
                <a:extLst>
                  <a:ext uri="{FF2B5EF4-FFF2-40B4-BE49-F238E27FC236}">
                    <a16:creationId xmlns:a16="http://schemas.microsoft.com/office/drawing/2014/main" id="{08E9F1EF-DC01-CFA4-3447-C93F3F720945}"/>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50" name="Rectangle 49">
                <a:extLst>
                  <a:ext uri="{FF2B5EF4-FFF2-40B4-BE49-F238E27FC236}">
                    <a16:creationId xmlns:a16="http://schemas.microsoft.com/office/drawing/2014/main" id="{3A075C8C-1CD3-896D-DA93-E12288CF55F7}"/>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51" name="Rectangle 50">
                <a:extLst>
                  <a:ext uri="{FF2B5EF4-FFF2-40B4-BE49-F238E27FC236}">
                    <a16:creationId xmlns:a16="http://schemas.microsoft.com/office/drawing/2014/main" id="{86FD357A-5DC3-A8A4-7B62-310B353BB5EE}"/>
                  </a:ext>
                </a:extLst>
              </p:cNvPr>
              <p:cNvSpPr/>
              <p:nvPr/>
            </p:nvSpPr>
            <p:spPr>
              <a:xfrm>
                <a:off x="10910771"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dev. tool suitability</a:t>
                </a:r>
              </a:p>
            </p:txBody>
          </p:sp>
        </p:grpSp>
        <p:sp>
          <p:nvSpPr>
            <p:cNvPr id="48" name="TextBox 47">
              <a:extLst>
                <a:ext uri="{FF2B5EF4-FFF2-40B4-BE49-F238E27FC236}">
                  <a16:creationId xmlns:a16="http://schemas.microsoft.com/office/drawing/2014/main" id="{F0466DE3-20BD-12BE-D4D3-4A9EC7794AF4}"/>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aphicFrame>
        <p:nvGraphicFramePr>
          <p:cNvPr id="61" name="Table 12">
            <a:extLst>
              <a:ext uri="{FF2B5EF4-FFF2-40B4-BE49-F238E27FC236}">
                <a16:creationId xmlns:a16="http://schemas.microsoft.com/office/drawing/2014/main" id="{970405A7-7541-7D69-7443-E98E22716BF5}"/>
              </a:ext>
            </a:extLst>
          </p:cNvPr>
          <p:cNvGraphicFramePr>
            <a:graphicFrameLocks noGrp="1"/>
          </p:cNvGraphicFramePr>
          <p:nvPr/>
        </p:nvGraphicFramePr>
        <p:xfrm>
          <a:off x="155998" y="1134331"/>
          <a:ext cx="11880002" cy="3560249"/>
        </p:xfrm>
        <a:graphic>
          <a:graphicData uri="http://schemas.openxmlformats.org/drawingml/2006/table">
            <a:tbl>
              <a:tblPr firstRow="1" bandRow="1">
                <a:tableStyleId>{5940675A-B579-460E-94D1-54222C63F5DA}</a:tableStyleId>
              </a:tblPr>
              <a:tblGrid>
                <a:gridCol w="884984">
                  <a:extLst>
                    <a:ext uri="{9D8B030D-6E8A-4147-A177-3AD203B41FA5}">
                      <a16:colId xmlns:a16="http://schemas.microsoft.com/office/drawing/2014/main" val="2323611179"/>
                    </a:ext>
                  </a:extLst>
                </a:gridCol>
                <a:gridCol w="940683">
                  <a:extLst>
                    <a:ext uri="{9D8B030D-6E8A-4147-A177-3AD203B41FA5}">
                      <a16:colId xmlns:a16="http://schemas.microsoft.com/office/drawing/2014/main" val="4120118734"/>
                    </a:ext>
                  </a:extLst>
                </a:gridCol>
                <a:gridCol w="600485">
                  <a:extLst>
                    <a:ext uri="{9D8B030D-6E8A-4147-A177-3AD203B41FA5}">
                      <a16:colId xmlns:a16="http://schemas.microsoft.com/office/drawing/2014/main" val="794994967"/>
                    </a:ext>
                  </a:extLst>
                </a:gridCol>
                <a:gridCol w="675275">
                  <a:extLst>
                    <a:ext uri="{9D8B030D-6E8A-4147-A177-3AD203B41FA5}">
                      <a16:colId xmlns:a16="http://schemas.microsoft.com/office/drawing/2014/main" val="187081944"/>
                    </a:ext>
                  </a:extLst>
                </a:gridCol>
                <a:gridCol w="675275">
                  <a:extLst>
                    <a:ext uri="{9D8B030D-6E8A-4147-A177-3AD203B41FA5}">
                      <a16:colId xmlns:a16="http://schemas.microsoft.com/office/drawing/2014/main" val="2093929946"/>
                    </a:ext>
                  </a:extLst>
                </a:gridCol>
                <a:gridCol w="675275">
                  <a:extLst>
                    <a:ext uri="{9D8B030D-6E8A-4147-A177-3AD203B41FA5}">
                      <a16:colId xmlns:a16="http://schemas.microsoft.com/office/drawing/2014/main" val="3110558412"/>
                    </a:ext>
                  </a:extLst>
                </a:gridCol>
                <a:gridCol w="675275">
                  <a:extLst>
                    <a:ext uri="{9D8B030D-6E8A-4147-A177-3AD203B41FA5}">
                      <a16:colId xmlns:a16="http://schemas.microsoft.com/office/drawing/2014/main" val="2507871209"/>
                    </a:ext>
                  </a:extLst>
                </a:gridCol>
                <a:gridCol w="675275">
                  <a:extLst>
                    <a:ext uri="{9D8B030D-6E8A-4147-A177-3AD203B41FA5}">
                      <a16:colId xmlns:a16="http://schemas.microsoft.com/office/drawing/2014/main" val="406122392"/>
                    </a:ext>
                  </a:extLst>
                </a:gridCol>
                <a:gridCol w="675275">
                  <a:extLst>
                    <a:ext uri="{9D8B030D-6E8A-4147-A177-3AD203B41FA5}">
                      <a16:colId xmlns:a16="http://schemas.microsoft.com/office/drawing/2014/main" val="2628517794"/>
                    </a:ext>
                  </a:extLst>
                </a:gridCol>
                <a:gridCol w="675275">
                  <a:extLst>
                    <a:ext uri="{9D8B030D-6E8A-4147-A177-3AD203B41FA5}">
                      <a16:colId xmlns:a16="http://schemas.microsoft.com/office/drawing/2014/main" val="2358411173"/>
                    </a:ext>
                  </a:extLst>
                </a:gridCol>
                <a:gridCol w="675275">
                  <a:extLst>
                    <a:ext uri="{9D8B030D-6E8A-4147-A177-3AD203B41FA5}">
                      <a16:colId xmlns:a16="http://schemas.microsoft.com/office/drawing/2014/main" val="3833381831"/>
                    </a:ext>
                  </a:extLst>
                </a:gridCol>
                <a:gridCol w="675275">
                  <a:extLst>
                    <a:ext uri="{9D8B030D-6E8A-4147-A177-3AD203B41FA5}">
                      <a16:colId xmlns:a16="http://schemas.microsoft.com/office/drawing/2014/main" val="812468683"/>
                    </a:ext>
                  </a:extLst>
                </a:gridCol>
                <a:gridCol w="675275">
                  <a:extLst>
                    <a:ext uri="{9D8B030D-6E8A-4147-A177-3AD203B41FA5}">
                      <a16:colId xmlns:a16="http://schemas.microsoft.com/office/drawing/2014/main" val="743037752"/>
                    </a:ext>
                  </a:extLst>
                </a:gridCol>
                <a:gridCol w="675275">
                  <a:extLst>
                    <a:ext uri="{9D8B030D-6E8A-4147-A177-3AD203B41FA5}">
                      <a16:colId xmlns:a16="http://schemas.microsoft.com/office/drawing/2014/main" val="2135979661"/>
                    </a:ext>
                  </a:extLst>
                </a:gridCol>
                <a:gridCol w="675275">
                  <a:extLst>
                    <a:ext uri="{9D8B030D-6E8A-4147-A177-3AD203B41FA5}">
                      <a16:colId xmlns:a16="http://schemas.microsoft.com/office/drawing/2014/main" val="3855223192"/>
                    </a:ext>
                  </a:extLst>
                </a:gridCol>
                <a:gridCol w="675275">
                  <a:extLst>
                    <a:ext uri="{9D8B030D-6E8A-4147-A177-3AD203B41FA5}">
                      <a16:colId xmlns:a16="http://schemas.microsoft.com/office/drawing/2014/main" val="4038558119"/>
                    </a:ext>
                  </a:extLst>
                </a:gridCol>
                <a:gridCol w="675275">
                  <a:extLst>
                    <a:ext uri="{9D8B030D-6E8A-4147-A177-3AD203B41FA5}">
                      <a16:colId xmlns:a16="http://schemas.microsoft.com/office/drawing/2014/main" val="2856167367"/>
                    </a:ext>
                  </a:extLst>
                </a:gridCol>
              </a:tblGrid>
              <a:tr h="293681">
                <a:tc>
                  <a:txBody>
                    <a:bodyPr/>
                    <a:lstStyle/>
                    <a:p>
                      <a:endParaRPr lang="en-US" sz="12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hlinkClick r:id="rId5"/>
                        </a:rPr>
                        <a:t>MindAR</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1000" dirty="0">
                          <a:solidFill>
                            <a:schemeClr val="tx1"/>
                          </a:solidFill>
                          <a:hlinkClick r:id="rId6"/>
                        </a:rPr>
                        <a:t>AR.js</a:t>
                      </a:r>
                      <a:endParaRPr lang="en-US" sz="1000" dirty="0">
                        <a:solidFill>
                          <a:schemeClr val="tx1"/>
                        </a:solidFill>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1000" dirty="0" err="1">
                          <a:solidFill>
                            <a:schemeClr val="tx1"/>
                          </a:solidFill>
                          <a:hlinkClick r:id="rId7"/>
                        </a:rPr>
                        <a:t>WebXR</a:t>
                      </a:r>
                      <a:endParaRPr lang="en-US" sz="1000" dirty="0">
                        <a:solidFill>
                          <a:schemeClr val="tx1"/>
                        </a:solidFill>
                      </a:endParaRPr>
                    </a:p>
                  </a:txBody>
                  <a:tcPr>
                    <a:solidFill>
                      <a:schemeClr val="accent4"/>
                    </a:solidFill>
                  </a:tcPr>
                </a:tc>
                <a:tc>
                  <a:txBody>
                    <a:bodyPr/>
                    <a:lstStyle/>
                    <a:p>
                      <a:pPr algn="ctr"/>
                      <a:r>
                        <a:rPr lang="en-US" sz="1000" dirty="0">
                          <a:solidFill>
                            <a:schemeClr val="tx1"/>
                          </a:solidFill>
                          <a:hlinkClick r:id="rId8"/>
                        </a:rPr>
                        <a:t>8</a:t>
                      </a:r>
                      <a:r>
                        <a:rPr lang="en-US" sz="1000" baseline="30000" dirty="0">
                          <a:solidFill>
                            <a:schemeClr val="tx1"/>
                          </a:solidFill>
                          <a:hlinkClick r:id="rId8"/>
                        </a:rPr>
                        <a:t>th</a:t>
                      </a:r>
                      <a:r>
                        <a:rPr lang="en-US" sz="1000" dirty="0">
                          <a:solidFill>
                            <a:schemeClr val="tx1"/>
                          </a:solidFill>
                          <a:hlinkClick r:id="rId8"/>
                        </a:rPr>
                        <a:t> Wall</a:t>
                      </a:r>
                      <a:endParaRPr lang="en-US" sz="1000" dirty="0">
                        <a:solidFill>
                          <a:schemeClr val="tx1"/>
                        </a:solidFill>
                      </a:endParaRPr>
                    </a:p>
                  </a:txBody>
                  <a:tcPr>
                    <a:solidFill>
                      <a:schemeClr val="accent4"/>
                    </a:solidFill>
                  </a:tcPr>
                </a:tc>
                <a:tc>
                  <a:txBody>
                    <a:bodyPr/>
                    <a:lstStyle/>
                    <a:p>
                      <a:pPr algn="ctr"/>
                      <a:r>
                        <a:rPr lang="en-US" sz="1000" dirty="0" err="1">
                          <a:solidFill>
                            <a:schemeClr val="tx1"/>
                          </a:solidFill>
                          <a:hlinkClick r:id="rId9"/>
                        </a:rPr>
                        <a:t>ZapWorks</a:t>
                      </a:r>
                      <a:endParaRPr lang="en-US" sz="1000" dirty="0">
                        <a:solidFill>
                          <a:schemeClr val="tx1"/>
                        </a:solidFill>
                      </a:endParaRPr>
                    </a:p>
                  </a:txBody>
                  <a:tcPr>
                    <a:solidFill>
                      <a:schemeClr val="accent4"/>
                    </a:solidFill>
                  </a:tcPr>
                </a:tc>
                <a:tc>
                  <a:txBody>
                    <a:bodyPr/>
                    <a:lstStyle/>
                    <a:p>
                      <a:pPr algn="ctr"/>
                      <a:r>
                        <a:rPr lang="en-US" sz="1000" dirty="0">
                          <a:solidFill>
                            <a:schemeClr val="tx1"/>
                          </a:solidFill>
                          <a:hlinkClick r:id="rId10"/>
                        </a:rPr>
                        <a:t>Lightship</a:t>
                      </a:r>
                      <a:r>
                        <a:rPr lang="en-US" sz="1000" dirty="0">
                          <a:solidFill>
                            <a:schemeClr val="tx1"/>
                          </a:solidFill>
                        </a:rPr>
                        <a:t> (2021)</a:t>
                      </a:r>
                    </a:p>
                  </a:txBody>
                  <a:tcPr>
                    <a:solidFill>
                      <a:schemeClr val="accent4"/>
                    </a:solidFill>
                  </a:tcPr>
                </a:tc>
                <a:tc>
                  <a:txBody>
                    <a:bodyPr/>
                    <a:lstStyle/>
                    <a:p>
                      <a:pPr algn="ctr"/>
                      <a:r>
                        <a:rPr lang="en-US" sz="1000" dirty="0">
                          <a:solidFill>
                            <a:schemeClr val="tx1"/>
                          </a:solidFill>
                          <a:hlinkClick r:id="rId11"/>
                        </a:rPr>
                        <a:t>Vuforia</a:t>
                      </a:r>
                      <a:r>
                        <a:rPr lang="en-US" sz="1000" dirty="0">
                          <a:solidFill>
                            <a:schemeClr val="tx1"/>
                          </a:solidFill>
                        </a:rPr>
                        <a:t> (2011)</a:t>
                      </a:r>
                    </a:p>
                  </a:txBody>
                  <a:tcPr>
                    <a:solidFill>
                      <a:schemeClr val="accent4"/>
                    </a:solidFill>
                  </a:tcPr>
                </a:tc>
                <a:tc>
                  <a:txBody>
                    <a:bodyPr/>
                    <a:lstStyle/>
                    <a:p>
                      <a:pPr algn="ctr"/>
                      <a:endParaRPr lang="en-US" sz="1000" dirty="0">
                        <a:solidFill>
                          <a:schemeClr val="tx1"/>
                        </a:solidFill>
                      </a:endParaRPr>
                    </a:p>
                  </a:txBody>
                  <a:tcPr>
                    <a:solidFill>
                      <a:schemeClr val="accent4"/>
                    </a:solidFill>
                  </a:tcPr>
                </a:tc>
                <a:tc>
                  <a:txBody>
                    <a:bodyPr/>
                    <a:lstStyle/>
                    <a:p>
                      <a:pPr algn="ctr"/>
                      <a:r>
                        <a:rPr lang="en-US" sz="1000" dirty="0" err="1">
                          <a:solidFill>
                            <a:schemeClr val="tx1"/>
                          </a:solidFill>
                          <a:hlinkClick r:id="rId12"/>
                        </a:rPr>
                        <a:t>ARCore</a:t>
                      </a:r>
                      <a:r>
                        <a:rPr lang="en-US" sz="1000" dirty="0">
                          <a:solidFill>
                            <a:schemeClr val="tx1"/>
                          </a:solidFill>
                        </a:rPr>
                        <a:t> (2018)</a:t>
                      </a:r>
                    </a:p>
                  </a:txBody>
                  <a:tcPr>
                    <a:solidFill>
                      <a:schemeClr val="accent4"/>
                    </a:solidFill>
                  </a:tcPr>
                </a:tc>
                <a:tc>
                  <a:txBody>
                    <a:bodyPr/>
                    <a:lstStyle/>
                    <a:p>
                      <a:pPr algn="ctr"/>
                      <a:r>
                        <a:rPr lang="en-US" sz="1000" dirty="0" err="1">
                          <a:solidFill>
                            <a:schemeClr val="tx1"/>
                          </a:solidFill>
                          <a:hlinkClick r:id="rId13"/>
                        </a:rPr>
                        <a:t>ARKit</a:t>
                      </a:r>
                      <a:r>
                        <a:rPr lang="en-US" sz="1000" dirty="0">
                          <a:solidFill>
                            <a:schemeClr val="tx1"/>
                          </a:solidFill>
                        </a:rPr>
                        <a:t> (2017)</a:t>
                      </a:r>
                    </a:p>
                  </a:txBody>
                  <a:tcPr>
                    <a:solidFill>
                      <a:schemeClr val="accent4"/>
                    </a:solidFill>
                  </a:tcPr>
                </a:tc>
                <a:tc>
                  <a:txBody>
                    <a:bodyPr/>
                    <a:lstStyle/>
                    <a:p>
                      <a:pPr algn="ctr"/>
                      <a:r>
                        <a:rPr lang="en-US" sz="1000" dirty="0">
                          <a:solidFill>
                            <a:schemeClr val="tx1"/>
                          </a:solidFill>
                          <a:hlinkClick r:id="rId14"/>
                        </a:rPr>
                        <a:t>Three.js</a:t>
                      </a:r>
                      <a:endParaRPr lang="en-US" sz="1000" dirty="0">
                        <a:solidFill>
                          <a:schemeClr val="tx1"/>
                        </a:solidFill>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hlinkClick r:id="rId15"/>
                        </a:rPr>
                        <a:t>A-frame</a:t>
                      </a:r>
                      <a:endParaRPr lang="en-US" sz="1000" dirty="0">
                        <a:solidFill>
                          <a:schemeClr val="tx1"/>
                        </a:solidFill>
                      </a:endParaRPr>
                    </a:p>
                  </a:txBody>
                  <a:tcPr>
                    <a:solidFill>
                      <a:schemeClr val="accent6">
                        <a:lumMod val="60000"/>
                        <a:lumOff val="40000"/>
                      </a:schemeClr>
                    </a:solidFill>
                  </a:tcPr>
                </a:tc>
                <a:tc>
                  <a:txBody>
                    <a:bodyPr/>
                    <a:lstStyle/>
                    <a:p>
                      <a:pPr algn="ctr"/>
                      <a:r>
                        <a:rPr lang="en-US" sz="1000" dirty="0">
                          <a:solidFill>
                            <a:schemeClr val="bg1"/>
                          </a:solidFill>
                          <a:hlinkClick r:id="rId16"/>
                        </a:rPr>
                        <a:t>Unity</a:t>
                      </a:r>
                      <a:endParaRPr lang="en-US" sz="1000" dirty="0">
                        <a:solidFill>
                          <a:schemeClr val="bg1"/>
                        </a:solidFill>
                      </a:endParaRPr>
                    </a:p>
                  </a:txBody>
                  <a:tcPr>
                    <a:solidFill>
                      <a:schemeClr val="accent6">
                        <a:lumMod val="60000"/>
                        <a:lumOff val="40000"/>
                      </a:schemeClr>
                    </a:solidFill>
                  </a:tcPr>
                </a:tc>
                <a:tc>
                  <a:txBody>
                    <a:bodyPr/>
                    <a:lstStyle/>
                    <a:p>
                      <a:pPr algn="ctr"/>
                      <a:r>
                        <a:rPr lang="en-US" sz="1000" dirty="0">
                          <a:solidFill>
                            <a:schemeClr val="tx1"/>
                          </a:solidFill>
                          <a:hlinkClick r:id="rId17"/>
                        </a:rPr>
                        <a:t>Unreal</a:t>
                      </a:r>
                      <a:endParaRPr lang="en-US" sz="1000" dirty="0">
                        <a:solidFill>
                          <a:schemeClr val="tx1"/>
                        </a:solidFill>
                      </a:endParaRPr>
                    </a:p>
                    <a:p>
                      <a:pPr algn="ctr"/>
                      <a:r>
                        <a:rPr lang="en-US" sz="1000" dirty="0">
                          <a:solidFill>
                            <a:schemeClr val="tx1"/>
                          </a:solidFill>
                        </a:rPr>
                        <a:t>(2022)</a:t>
                      </a:r>
                    </a:p>
                  </a:txBody>
                  <a:tcPr>
                    <a:solidFill>
                      <a:schemeClr val="accent6">
                        <a:lumMod val="60000"/>
                        <a:lumOff val="40000"/>
                      </a:schemeClr>
                    </a:solidFill>
                  </a:tcPr>
                </a:tc>
                <a:tc>
                  <a:txBody>
                    <a:bodyPr/>
                    <a:lstStyle/>
                    <a:p>
                      <a:pPr algn="ctr"/>
                      <a:r>
                        <a:rPr lang="en-US" sz="1000" dirty="0" err="1">
                          <a:solidFill>
                            <a:schemeClr val="tx1"/>
                          </a:solidFill>
                          <a:hlinkClick r:id="rId18"/>
                        </a:rPr>
                        <a:t>Wikitude</a:t>
                      </a:r>
                      <a:r>
                        <a:rPr lang="en-US" sz="1000" dirty="0">
                          <a:solidFill>
                            <a:schemeClr val="tx1"/>
                          </a:solidFill>
                        </a:rPr>
                        <a:t> (2008)</a:t>
                      </a:r>
                    </a:p>
                  </a:txBody>
                  <a:tcPr>
                    <a:solidFill>
                      <a:schemeClr val="accent5">
                        <a:lumMod val="60000"/>
                        <a:lumOff val="40000"/>
                      </a:schemeClr>
                    </a:solidFill>
                  </a:tcPr>
                </a:tc>
                <a:extLst>
                  <a:ext uri="{0D108BD9-81ED-4DB2-BD59-A6C34878D82A}">
                    <a16:rowId xmlns:a16="http://schemas.microsoft.com/office/drawing/2014/main" val="762842845"/>
                  </a:ext>
                </a:extLst>
              </a:tr>
              <a:tr h="329369">
                <a:tc>
                  <a:txBody>
                    <a:bodyPr/>
                    <a:lstStyle/>
                    <a:p>
                      <a:endParaRPr lang="en-US" sz="12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1200" dirty="0"/>
                        <a:t>Web 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p>
                      <a:pPr algn="ctr"/>
                      <a:endParaRPr lang="en-US" sz="12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Native AR</a:t>
                      </a:r>
                      <a:endParaRPr lang="en-US" sz="700" dirty="0"/>
                    </a:p>
                  </a:txBody>
                  <a:tcPr>
                    <a:solidFill>
                      <a:schemeClr val="bg1"/>
                    </a:solidFill>
                  </a:tcPr>
                </a:tc>
                <a:tc>
                  <a:txBody>
                    <a:bodyPr/>
                    <a:lstStyle/>
                    <a:p>
                      <a:pPr algn="ctr"/>
                      <a:r>
                        <a:rPr lang="en-US" sz="1200" dirty="0"/>
                        <a:t>Native AR, </a:t>
                      </a:r>
                    </a:p>
                    <a:p>
                      <a:pPr algn="ctr"/>
                      <a:r>
                        <a:rPr lang="en-US" sz="1200" dirty="0"/>
                        <a:t>AR headset </a:t>
                      </a:r>
                      <a:r>
                        <a:rPr lang="en-US" sz="700" dirty="0"/>
                        <a:t>(HoloLens, Magic Leap, Vuzix)</a:t>
                      </a:r>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Native AR </a:t>
                      </a:r>
                      <a:r>
                        <a:rPr lang="en-US" sz="700" dirty="0"/>
                        <a:t>(Android)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Native AR </a:t>
                      </a:r>
                      <a:r>
                        <a:rPr lang="en-US" sz="700" dirty="0"/>
                        <a:t>(iOS)</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solidFill>
                      <a:schemeClr val="bg1"/>
                    </a:solidFill>
                  </a:tcPr>
                </a:tc>
                <a:tc>
                  <a:txBody>
                    <a:bodyPr/>
                    <a:lstStyle/>
                    <a:p>
                      <a:pPr algn="ctr"/>
                      <a:r>
                        <a:rPr lang="en-US" sz="1200" dirty="0"/>
                        <a:t>Native AR, </a:t>
                      </a:r>
                    </a:p>
                    <a:p>
                      <a:pPr algn="ctr"/>
                      <a:r>
                        <a:rPr lang="en-US" sz="1200" dirty="0"/>
                        <a:t>AR headset</a:t>
                      </a:r>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Native AR,</a:t>
                      </a:r>
                    </a:p>
                    <a:p>
                      <a:pPr algn="ctr"/>
                      <a:r>
                        <a:rPr lang="en-US" sz="1200" dirty="0"/>
                        <a:t>AR headset </a:t>
                      </a:r>
                      <a:r>
                        <a:rPr lang="en-US" sz="700" dirty="0"/>
                        <a:t>(HoloLens, Vuzix)</a:t>
                      </a:r>
                    </a:p>
                  </a:txBody>
                  <a:tcPr>
                    <a:solidFill>
                      <a:schemeClr val="bg1"/>
                    </a:solidFill>
                  </a:tcPr>
                </a:tc>
                <a:extLst>
                  <a:ext uri="{0D108BD9-81ED-4DB2-BD59-A6C34878D82A}">
                    <a16:rowId xmlns:a16="http://schemas.microsoft.com/office/drawing/2014/main" val="1803213290"/>
                  </a:ext>
                </a:extLst>
              </a:tr>
              <a:tr h="329369">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TR1.</a:t>
                      </a:r>
                      <a:r>
                        <a:rPr lang="en-US" sz="1200" dirty="0"/>
                        <a:t> Tracking engine</a:t>
                      </a:r>
                    </a:p>
                    <a:p>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8. Multi-marker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1200" dirty="0"/>
                    </a:p>
                  </a:txBody>
                  <a:tcPr>
                    <a:solidFill>
                      <a:srgbClr val="FF0000"/>
                    </a:solidFill>
                  </a:tcPr>
                </a:tc>
                <a:tc>
                  <a:txBody>
                    <a:bodyPr/>
                    <a:lstStyle/>
                    <a:p>
                      <a:pPr algn="ctr"/>
                      <a:r>
                        <a:rPr lang="en-US" sz="1200" dirty="0"/>
                        <a:t>X</a:t>
                      </a:r>
                    </a:p>
                  </a:txBody>
                  <a:tcPr>
                    <a:no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0000"/>
                    </a:solidFill>
                  </a:tcPr>
                </a:tc>
                <a:tc>
                  <a:txBody>
                    <a:bodyPr/>
                    <a:lstStyle/>
                    <a:p>
                      <a:pPr algn="ctr"/>
                      <a:endParaRPr lang="en-US" sz="1200" dirty="0"/>
                    </a:p>
                  </a:txBody>
                  <a:tcPr>
                    <a:solidFill>
                      <a:srgbClr val="FF0000"/>
                    </a:solidFill>
                  </a:tcPr>
                </a:tc>
                <a:extLst>
                  <a:ext uri="{0D108BD9-81ED-4DB2-BD59-A6C34878D82A}">
                    <a16:rowId xmlns:a16="http://schemas.microsoft.com/office/drawing/2014/main" val="2564801851"/>
                  </a:ext>
                </a:extLst>
              </a:tr>
              <a:tr h="329369">
                <a:tc vMerge="1">
                  <a:txBody>
                    <a:bodyPr/>
                    <a:lstStyle/>
                    <a:p>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9 Multi-user AR sessions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algn="ctr"/>
                      <a:endParaRPr lang="en-US" sz="1200" dirty="0"/>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0000"/>
                    </a:solidFill>
                  </a:tcPr>
                </a:tc>
                <a:tc>
                  <a:txBody>
                    <a:bodyPr/>
                    <a:lstStyle/>
                    <a:p>
                      <a:pPr algn="ctr"/>
                      <a:endParaRPr lang="en-US" sz="1200" dirty="0"/>
                    </a:p>
                  </a:txBody>
                  <a:tcPr>
                    <a:solidFill>
                      <a:srgbClr val="FF0000"/>
                    </a:solidFill>
                  </a:tcPr>
                </a:tc>
                <a:extLst>
                  <a:ext uri="{0D108BD9-81ED-4DB2-BD59-A6C34878D82A}">
                    <a16:rowId xmlns:a16="http://schemas.microsoft.com/office/drawing/2014/main" val="3234981647"/>
                  </a:ext>
                </a:extLst>
              </a:tr>
              <a:tr h="329369">
                <a:tc rowSpan="2">
                  <a:txBody>
                    <a:bodyPr/>
                    <a:lstStyle/>
                    <a:p>
                      <a:r>
                        <a:rPr lang="en-US" sz="1200" b="1" u="sng" dirty="0">
                          <a:solidFill>
                            <a:schemeClr val="tx1"/>
                          </a:solidFill>
                        </a:rPr>
                        <a:t>TR2.</a:t>
                      </a:r>
                      <a:r>
                        <a:rPr lang="en-US" sz="1200" dirty="0">
                          <a:solidFill>
                            <a:schemeClr val="tx1"/>
                          </a:solidFill>
                        </a:rPr>
                        <a:t> Rendering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1. Light estimation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X</a:t>
                      </a:r>
                    </a:p>
                  </a:txBody>
                  <a:tcPr>
                    <a:solidFill>
                      <a:schemeClr val="bg1"/>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extLst>
                  <a:ext uri="{0D108BD9-81ED-4DB2-BD59-A6C34878D82A}">
                    <a16:rowId xmlns:a16="http://schemas.microsoft.com/office/drawing/2014/main" val="3439069937"/>
                  </a:ext>
                </a:extLst>
              </a:tr>
              <a:tr h="329369">
                <a:tc vMerge="1">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rgbClr val="FF0000"/>
                          </a:solidFill>
                        </a:rPr>
                        <a:t>2. Occlusion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extLst>
                  <a:ext uri="{0D108BD9-81ED-4DB2-BD59-A6C34878D82A}">
                    <a16:rowId xmlns:a16="http://schemas.microsoft.com/office/drawing/2014/main" val="2162181385"/>
                  </a:ext>
                </a:extLst>
              </a:tr>
            </a:tbl>
          </a:graphicData>
        </a:graphic>
      </p:graphicFrame>
    </p:spTree>
    <p:extLst>
      <p:ext uri="{BB962C8B-B14F-4D97-AF65-F5344CB8AC3E}">
        <p14:creationId xmlns:p14="http://schemas.microsoft.com/office/powerpoint/2010/main" val="8956914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31" name="TextBox 30">
            <a:extLst>
              <a:ext uri="{FF2B5EF4-FFF2-40B4-BE49-F238E27FC236}">
                <a16:creationId xmlns:a16="http://schemas.microsoft.com/office/drawing/2014/main" id="{B0F72B5F-582A-363F-4336-4F2539895D5D}"/>
              </a:ext>
            </a:extLst>
          </p:cNvPr>
          <p:cNvSpPr txBox="1"/>
          <p:nvPr/>
        </p:nvSpPr>
        <p:spPr>
          <a:xfrm>
            <a:off x="232362" y="380199"/>
            <a:ext cx="8096191" cy="769441"/>
          </a:xfrm>
          <a:prstGeom prst="rect">
            <a:avLst/>
          </a:prstGeom>
          <a:noFill/>
        </p:spPr>
        <p:txBody>
          <a:bodyPr wrap="none" rtlCol="0">
            <a:spAutoFit/>
          </a:bodyPr>
          <a:lstStyle/>
          <a:p>
            <a:r>
              <a:rPr lang="en-US" sz="2800" b="1" dirty="0">
                <a:solidFill>
                  <a:srgbClr val="A100FF"/>
                </a:solidFill>
              </a:rPr>
              <a:t>Design: AR Dev. Tool Suitability Decision Matrix 3/</a:t>
            </a:r>
            <a:r>
              <a:rPr lang="en-US" sz="2800" b="1" dirty="0">
                <a:solidFill>
                  <a:srgbClr val="FF0000"/>
                </a:solidFill>
              </a:rPr>
              <a:t>X</a:t>
            </a:r>
          </a:p>
          <a:p>
            <a:r>
              <a:rPr lang="en-US" sz="1600" i="1" dirty="0"/>
              <a:t>Assist in choosing appropriate AR development tools (non-exhaustive).</a:t>
            </a:r>
            <a:endParaRPr lang="en-US" sz="1600" b="1" dirty="0">
              <a:solidFill>
                <a:srgbClr val="A100FF"/>
              </a:solidFill>
            </a:endParaRPr>
          </a:p>
        </p:txBody>
      </p:sp>
      <p:grpSp>
        <p:nvGrpSpPr>
          <p:cNvPr id="45" name="Group 44">
            <a:extLst>
              <a:ext uri="{FF2B5EF4-FFF2-40B4-BE49-F238E27FC236}">
                <a16:creationId xmlns:a16="http://schemas.microsoft.com/office/drawing/2014/main" id="{3ED7A37C-9BB1-4391-D71A-A2273E6589A9}"/>
              </a:ext>
            </a:extLst>
          </p:cNvPr>
          <p:cNvGrpSpPr/>
          <p:nvPr/>
        </p:nvGrpSpPr>
        <p:grpSpPr>
          <a:xfrm>
            <a:off x="8720918" y="292414"/>
            <a:ext cx="3395091" cy="699633"/>
            <a:chOff x="8714035" y="403485"/>
            <a:chExt cx="3395091" cy="699633"/>
          </a:xfrm>
        </p:grpSpPr>
        <p:sp>
          <p:nvSpPr>
            <p:cNvPr id="46" name="Rectangle 45">
              <a:extLst>
                <a:ext uri="{FF2B5EF4-FFF2-40B4-BE49-F238E27FC236}">
                  <a16:creationId xmlns:a16="http://schemas.microsoft.com/office/drawing/2014/main" id="{2F27AEDE-4871-539E-6B02-43A78423EED5}"/>
                </a:ext>
              </a:extLst>
            </p:cNvPr>
            <p:cNvSpPr/>
            <p:nvPr/>
          </p:nvSpPr>
          <p:spPr>
            <a:xfrm>
              <a:off x="8714035" y="680485"/>
              <a:ext cx="3297603" cy="4226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01CA7956-BEFE-56A8-2A1E-6DB19A08E977}"/>
                </a:ext>
              </a:extLst>
            </p:cNvPr>
            <p:cNvGrpSpPr/>
            <p:nvPr/>
          </p:nvGrpSpPr>
          <p:grpSpPr>
            <a:xfrm>
              <a:off x="8771860" y="731651"/>
              <a:ext cx="3180903" cy="320300"/>
              <a:chOff x="8771860" y="821796"/>
              <a:chExt cx="3180903" cy="320300"/>
            </a:xfrm>
          </p:grpSpPr>
          <p:sp>
            <p:nvSpPr>
              <p:cNvPr id="49" name="Rectangle 48">
                <a:extLst>
                  <a:ext uri="{FF2B5EF4-FFF2-40B4-BE49-F238E27FC236}">
                    <a16:creationId xmlns:a16="http://schemas.microsoft.com/office/drawing/2014/main" id="{08E9F1EF-DC01-CFA4-3447-C93F3F720945}"/>
                  </a:ext>
                </a:extLst>
              </p:cNvPr>
              <p:cNvSpPr/>
              <p:nvPr/>
            </p:nvSpPr>
            <p:spPr>
              <a:xfrm>
                <a:off x="8771860"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Process suitability for AR</a:t>
                </a:r>
              </a:p>
            </p:txBody>
          </p:sp>
          <p:sp>
            <p:nvSpPr>
              <p:cNvPr id="50" name="Rectangle 49">
                <a:extLst>
                  <a:ext uri="{FF2B5EF4-FFF2-40B4-BE49-F238E27FC236}">
                    <a16:creationId xmlns:a16="http://schemas.microsoft.com/office/drawing/2014/main" id="{3A075C8C-1CD3-896D-DA93-E12288CF55F7}"/>
                  </a:ext>
                </a:extLst>
              </p:cNvPr>
              <p:cNvSpPr/>
              <p:nvPr/>
            </p:nvSpPr>
            <p:spPr>
              <a:xfrm>
                <a:off x="9841315" y="821796"/>
                <a:ext cx="1041992" cy="3203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AR platform suitability</a:t>
                </a:r>
              </a:p>
            </p:txBody>
          </p:sp>
          <p:sp>
            <p:nvSpPr>
              <p:cNvPr id="51" name="Rectangle 50">
                <a:extLst>
                  <a:ext uri="{FF2B5EF4-FFF2-40B4-BE49-F238E27FC236}">
                    <a16:creationId xmlns:a16="http://schemas.microsoft.com/office/drawing/2014/main" id="{86FD357A-5DC3-A8A4-7B62-310B353BB5EE}"/>
                  </a:ext>
                </a:extLst>
              </p:cNvPr>
              <p:cNvSpPr/>
              <p:nvPr/>
            </p:nvSpPr>
            <p:spPr>
              <a:xfrm>
                <a:off x="10910771" y="821796"/>
                <a:ext cx="1041992" cy="3203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AR dev. tool suitability</a:t>
                </a:r>
              </a:p>
            </p:txBody>
          </p:sp>
        </p:grpSp>
        <p:sp>
          <p:nvSpPr>
            <p:cNvPr id="48" name="TextBox 47">
              <a:extLst>
                <a:ext uri="{FF2B5EF4-FFF2-40B4-BE49-F238E27FC236}">
                  <a16:creationId xmlns:a16="http://schemas.microsoft.com/office/drawing/2014/main" id="{F0466DE3-20BD-12BE-D4D3-4A9EC7794AF4}"/>
                </a:ext>
              </a:extLst>
            </p:cNvPr>
            <p:cNvSpPr txBox="1"/>
            <p:nvPr/>
          </p:nvSpPr>
          <p:spPr>
            <a:xfrm>
              <a:off x="11071663" y="403485"/>
              <a:ext cx="1037463" cy="276999"/>
            </a:xfrm>
            <a:prstGeom prst="rect">
              <a:avLst/>
            </a:prstGeom>
            <a:noFill/>
          </p:spPr>
          <p:txBody>
            <a:bodyPr wrap="none" rtlCol="0">
              <a:spAutoFit/>
            </a:bodyPr>
            <a:lstStyle/>
            <a:p>
              <a:r>
                <a:rPr lang="en-US" sz="1200" b="1" i="1" dirty="0"/>
                <a:t>Design phase</a:t>
              </a:r>
            </a:p>
          </p:txBody>
        </p:sp>
      </p:grpSp>
      <p:graphicFrame>
        <p:nvGraphicFramePr>
          <p:cNvPr id="61" name="Table 12">
            <a:extLst>
              <a:ext uri="{FF2B5EF4-FFF2-40B4-BE49-F238E27FC236}">
                <a16:creationId xmlns:a16="http://schemas.microsoft.com/office/drawing/2014/main" id="{970405A7-7541-7D69-7443-E98E22716BF5}"/>
              </a:ext>
            </a:extLst>
          </p:cNvPr>
          <p:cNvGraphicFramePr>
            <a:graphicFrameLocks noGrp="1"/>
          </p:cNvGraphicFramePr>
          <p:nvPr/>
        </p:nvGraphicFramePr>
        <p:xfrm>
          <a:off x="155998" y="1134331"/>
          <a:ext cx="11880003" cy="5608320"/>
        </p:xfrm>
        <a:graphic>
          <a:graphicData uri="http://schemas.openxmlformats.org/drawingml/2006/table">
            <a:tbl>
              <a:tblPr firstRow="1" bandRow="1">
                <a:tableStyleId>{5940675A-B579-460E-94D1-54222C63F5DA}</a:tableStyleId>
              </a:tblPr>
              <a:tblGrid>
                <a:gridCol w="884984">
                  <a:extLst>
                    <a:ext uri="{9D8B030D-6E8A-4147-A177-3AD203B41FA5}">
                      <a16:colId xmlns:a16="http://schemas.microsoft.com/office/drawing/2014/main" val="2323611179"/>
                    </a:ext>
                  </a:extLst>
                </a:gridCol>
                <a:gridCol w="940683">
                  <a:extLst>
                    <a:ext uri="{9D8B030D-6E8A-4147-A177-3AD203B41FA5}">
                      <a16:colId xmlns:a16="http://schemas.microsoft.com/office/drawing/2014/main" val="4120118734"/>
                    </a:ext>
                  </a:extLst>
                </a:gridCol>
                <a:gridCol w="600486">
                  <a:extLst>
                    <a:ext uri="{9D8B030D-6E8A-4147-A177-3AD203B41FA5}">
                      <a16:colId xmlns:a16="http://schemas.microsoft.com/office/drawing/2014/main" val="794994967"/>
                    </a:ext>
                  </a:extLst>
                </a:gridCol>
                <a:gridCol w="675275">
                  <a:extLst>
                    <a:ext uri="{9D8B030D-6E8A-4147-A177-3AD203B41FA5}">
                      <a16:colId xmlns:a16="http://schemas.microsoft.com/office/drawing/2014/main" val="187081944"/>
                    </a:ext>
                  </a:extLst>
                </a:gridCol>
                <a:gridCol w="675275">
                  <a:extLst>
                    <a:ext uri="{9D8B030D-6E8A-4147-A177-3AD203B41FA5}">
                      <a16:colId xmlns:a16="http://schemas.microsoft.com/office/drawing/2014/main" val="2093929946"/>
                    </a:ext>
                  </a:extLst>
                </a:gridCol>
                <a:gridCol w="675275">
                  <a:extLst>
                    <a:ext uri="{9D8B030D-6E8A-4147-A177-3AD203B41FA5}">
                      <a16:colId xmlns:a16="http://schemas.microsoft.com/office/drawing/2014/main" val="3110558412"/>
                    </a:ext>
                  </a:extLst>
                </a:gridCol>
                <a:gridCol w="675275">
                  <a:extLst>
                    <a:ext uri="{9D8B030D-6E8A-4147-A177-3AD203B41FA5}">
                      <a16:colId xmlns:a16="http://schemas.microsoft.com/office/drawing/2014/main" val="2507871209"/>
                    </a:ext>
                  </a:extLst>
                </a:gridCol>
                <a:gridCol w="675275">
                  <a:extLst>
                    <a:ext uri="{9D8B030D-6E8A-4147-A177-3AD203B41FA5}">
                      <a16:colId xmlns:a16="http://schemas.microsoft.com/office/drawing/2014/main" val="406122392"/>
                    </a:ext>
                  </a:extLst>
                </a:gridCol>
                <a:gridCol w="675275">
                  <a:extLst>
                    <a:ext uri="{9D8B030D-6E8A-4147-A177-3AD203B41FA5}">
                      <a16:colId xmlns:a16="http://schemas.microsoft.com/office/drawing/2014/main" val="2628517794"/>
                    </a:ext>
                  </a:extLst>
                </a:gridCol>
                <a:gridCol w="675275">
                  <a:extLst>
                    <a:ext uri="{9D8B030D-6E8A-4147-A177-3AD203B41FA5}">
                      <a16:colId xmlns:a16="http://schemas.microsoft.com/office/drawing/2014/main" val="3833381831"/>
                    </a:ext>
                  </a:extLst>
                </a:gridCol>
                <a:gridCol w="675275">
                  <a:extLst>
                    <a:ext uri="{9D8B030D-6E8A-4147-A177-3AD203B41FA5}">
                      <a16:colId xmlns:a16="http://schemas.microsoft.com/office/drawing/2014/main" val="812468683"/>
                    </a:ext>
                  </a:extLst>
                </a:gridCol>
                <a:gridCol w="675275">
                  <a:extLst>
                    <a:ext uri="{9D8B030D-6E8A-4147-A177-3AD203B41FA5}">
                      <a16:colId xmlns:a16="http://schemas.microsoft.com/office/drawing/2014/main" val="743037752"/>
                    </a:ext>
                  </a:extLst>
                </a:gridCol>
                <a:gridCol w="675275">
                  <a:extLst>
                    <a:ext uri="{9D8B030D-6E8A-4147-A177-3AD203B41FA5}">
                      <a16:colId xmlns:a16="http://schemas.microsoft.com/office/drawing/2014/main" val="2135979661"/>
                    </a:ext>
                  </a:extLst>
                </a:gridCol>
                <a:gridCol w="675275">
                  <a:extLst>
                    <a:ext uri="{9D8B030D-6E8A-4147-A177-3AD203B41FA5}">
                      <a16:colId xmlns:a16="http://schemas.microsoft.com/office/drawing/2014/main" val="3855223192"/>
                    </a:ext>
                  </a:extLst>
                </a:gridCol>
                <a:gridCol w="675275">
                  <a:extLst>
                    <a:ext uri="{9D8B030D-6E8A-4147-A177-3AD203B41FA5}">
                      <a16:colId xmlns:a16="http://schemas.microsoft.com/office/drawing/2014/main" val="2856167367"/>
                    </a:ext>
                  </a:extLst>
                </a:gridCol>
                <a:gridCol w="675275">
                  <a:extLst>
                    <a:ext uri="{9D8B030D-6E8A-4147-A177-3AD203B41FA5}">
                      <a16:colId xmlns:a16="http://schemas.microsoft.com/office/drawing/2014/main" val="3037390833"/>
                    </a:ext>
                  </a:extLst>
                </a:gridCol>
                <a:gridCol w="675275">
                  <a:extLst>
                    <a:ext uri="{9D8B030D-6E8A-4147-A177-3AD203B41FA5}">
                      <a16:colId xmlns:a16="http://schemas.microsoft.com/office/drawing/2014/main" val="2682050551"/>
                    </a:ext>
                  </a:extLst>
                </a:gridCol>
              </a:tblGrid>
              <a:tr h="293681">
                <a:tc>
                  <a:txBody>
                    <a:bodyPr/>
                    <a:lstStyle/>
                    <a:p>
                      <a:endParaRPr lang="en-US" sz="12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hlinkClick r:id="rId5"/>
                        </a:rPr>
                        <a:t>MindAR</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1000" dirty="0">
                          <a:solidFill>
                            <a:schemeClr val="tx1"/>
                          </a:solidFill>
                          <a:hlinkClick r:id="rId6"/>
                        </a:rPr>
                        <a:t>AR.js</a:t>
                      </a:r>
                      <a:endParaRPr lang="en-US" sz="1000" dirty="0">
                        <a:solidFill>
                          <a:schemeClr val="tx1"/>
                        </a:solidFill>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1000" dirty="0" err="1">
                          <a:solidFill>
                            <a:schemeClr val="tx1"/>
                          </a:solidFill>
                          <a:hlinkClick r:id="rId7"/>
                        </a:rPr>
                        <a:t>WebXR</a:t>
                      </a:r>
                      <a:endParaRPr lang="en-US" sz="1000" dirty="0">
                        <a:solidFill>
                          <a:schemeClr val="tx1"/>
                        </a:solidFill>
                      </a:endParaRPr>
                    </a:p>
                  </a:txBody>
                  <a:tcPr>
                    <a:solidFill>
                      <a:schemeClr val="accent4"/>
                    </a:solidFill>
                  </a:tcPr>
                </a:tc>
                <a:tc>
                  <a:txBody>
                    <a:bodyPr/>
                    <a:lstStyle/>
                    <a:p>
                      <a:pPr algn="ctr"/>
                      <a:r>
                        <a:rPr lang="en-US" sz="1000" dirty="0">
                          <a:solidFill>
                            <a:schemeClr val="tx1"/>
                          </a:solidFill>
                          <a:hlinkClick r:id="rId8"/>
                        </a:rPr>
                        <a:t>8</a:t>
                      </a:r>
                      <a:r>
                        <a:rPr lang="en-US" sz="1000" baseline="30000" dirty="0">
                          <a:solidFill>
                            <a:schemeClr val="tx1"/>
                          </a:solidFill>
                          <a:hlinkClick r:id="rId8"/>
                        </a:rPr>
                        <a:t>th</a:t>
                      </a:r>
                      <a:r>
                        <a:rPr lang="en-US" sz="1000" dirty="0">
                          <a:solidFill>
                            <a:schemeClr val="tx1"/>
                          </a:solidFill>
                          <a:hlinkClick r:id="rId8"/>
                        </a:rPr>
                        <a:t> Wall</a:t>
                      </a:r>
                      <a:endParaRPr lang="en-US" sz="1000" dirty="0">
                        <a:solidFill>
                          <a:schemeClr val="tx1"/>
                        </a:solidFill>
                      </a:endParaRPr>
                    </a:p>
                  </a:txBody>
                  <a:tcPr>
                    <a:solidFill>
                      <a:schemeClr val="accent4"/>
                    </a:solidFill>
                  </a:tcPr>
                </a:tc>
                <a:tc>
                  <a:txBody>
                    <a:bodyPr/>
                    <a:lstStyle/>
                    <a:p>
                      <a:pPr algn="ctr"/>
                      <a:r>
                        <a:rPr lang="en-US" sz="1000" dirty="0" err="1">
                          <a:solidFill>
                            <a:schemeClr val="tx1"/>
                          </a:solidFill>
                          <a:hlinkClick r:id="rId9"/>
                        </a:rPr>
                        <a:t>ZapWorks</a:t>
                      </a:r>
                      <a:endParaRPr lang="en-US" sz="1000" dirty="0">
                        <a:solidFill>
                          <a:schemeClr val="tx1"/>
                        </a:solidFill>
                      </a:endParaRPr>
                    </a:p>
                  </a:txBody>
                  <a:tcPr>
                    <a:solidFill>
                      <a:schemeClr val="accent4"/>
                    </a:solidFill>
                  </a:tcPr>
                </a:tc>
                <a:tc>
                  <a:txBody>
                    <a:bodyPr/>
                    <a:lstStyle/>
                    <a:p>
                      <a:pPr algn="ctr"/>
                      <a:r>
                        <a:rPr lang="en-US" sz="1000" dirty="0">
                          <a:solidFill>
                            <a:schemeClr val="tx1"/>
                          </a:solidFill>
                          <a:hlinkClick r:id="rId10"/>
                        </a:rPr>
                        <a:t>Lightship</a:t>
                      </a:r>
                      <a:r>
                        <a:rPr lang="en-US" sz="1000" dirty="0">
                          <a:solidFill>
                            <a:schemeClr val="tx1"/>
                          </a:solidFill>
                        </a:rPr>
                        <a:t> (2021)</a:t>
                      </a:r>
                    </a:p>
                  </a:txBody>
                  <a:tcPr>
                    <a:solidFill>
                      <a:schemeClr val="accent4"/>
                    </a:solidFill>
                  </a:tcPr>
                </a:tc>
                <a:tc>
                  <a:txBody>
                    <a:bodyPr/>
                    <a:lstStyle/>
                    <a:p>
                      <a:pPr algn="ctr"/>
                      <a:r>
                        <a:rPr lang="en-US" sz="1000" dirty="0">
                          <a:solidFill>
                            <a:schemeClr val="tx1"/>
                          </a:solidFill>
                          <a:hlinkClick r:id="rId11"/>
                        </a:rPr>
                        <a:t>Vuforia</a:t>
                      </a:r>
                      <a:r>
                        <a:rPr lang="en-US" sz="1000" dirty="0">
                          <a:solidFill>
                            <a:schemeClr val="tx1"/>
                          </a:solidFill>
                        </a:rPr>
                        <a:t> (2011)</a:t>
                      </a:r>
                    </a:p>
                  </a:txBody>
                  <a:tcPr>
                    <a:solidFill>
                      <a:schemeClr val="accent4"/>
                    </a:solidFill>
                  </a:tcPr>
                </a:tc>
                <a:tc>
                  <a:txBody>
                    <a:bodyPr/>
                    <a:lstStyle/>
                    <a:p>
                      <a:pPr algn="ctr"/>
                      <a:endParaRPr lang="en-US" sz="1000" dirty="0">
                        <a:solidFill>
                          <a:schemeClr val="tx1"/>
                        </a:solidFill>
                      </a:endParaRPr>
                    </a:p>
                  </a:txBody>
                  <a:tcPr>
                    <a:solidFill>
                      <a:schemeClr val="accent4"/>
                    </a:solidFill>
                  </a:tcPr>
                </a:tc>
                <a:tc>
                  <a:txBody>
                    <a:bodyPr/>
                    <a:lstStyle/>
                    <a:p>
                      <a:pPr algn="ctr"/>
                      <a:r>
                        <a:rPr lang="en-US" sz="1000" dirty="0" err="1">
                          <a:solidFill>
                            <a:schemeClr val="tx1"/>
                          </a:solidFill>
                          <a:hlinkClick r:id="rId12"/>
                        </a:rPr>
                        <a:t>ARCore</a:t>
                      </a:r>
                      <a:r>
                        <a:rPr lang="en-US" sz="1000" dirty="0">
                          <a:solidFill>
                            <a:schemeClr val="tx1"/>
                          </a:solidFill>
                        </a:rPr>
                        <a:t> (2018)</a:t>
                      </a:r>
                    </a:p>
                  </a:txBody>
                  <a:tcPr>
                    <a:solidFill>
                      <a:schemeClr val="accent4"/>
                    </a:solidFill>
                  </a:tcPr>
                </a:tc>
                <a:tc>
                  <a:txBody>
                    <a:bodyPr/>
                    <a:lstStyle/>
                    <a:p>
                      <a:pPr algn="ctr"/>
                      <a:r>
                        <a:rPr lang="en-US" sz="1000" dirty="0" err="1">
                          <a:solidFill>
                            <a:schemeClr val="tx1"/>
                          </a:solidFill>
                          <a:hlinkClick r:id="rId13"/>
                        </a:rPr>
                        <a:t>ARKit</a:t>
                      </a:r>
                      <a:r>
                        <a:rPr lang="en-US" sz="1000" dirty="0">
                          <a:solidFill>
                            <a:schemeClr val="tx1"/>
                          </a:solidFill>
                        </a:rPr>
                        <a:t> (2017)</a:t>
                      </a:r>
                    </a:p>
                  </a:txBody>
                  <a:tcPr>
                    <a:solidFill>
                      <a:schemeClr val="accent4"/>
                    </a:solidFill>
                  </a:tcPr>
                </a:tc>
                <a:tc>
                  <a:txBody>
                    <a:bodyPr/>
                    <a:lstStyle/>
                    <a:p>
                      <a:pPr algn="ctr"/>
                      <a:r>
                        <a:rPr lang="en-US" sz="1000" dirty="0">
                          <a:solidFill>
                            <a:schemeClr val="tx1"/>
                          </a:solidFill>
                          <a:hlinkClick r:id="rId14"/>
                        </a:rPr>
                        <a:t>Three.js</a:t>
                      </a:r>
                      <a:endParaRPr lang="en-US" sz="1000" dirty="0">
                        <a:solidFill>
                          <a:schemeClr val="tx1"/>
                        </a:solidFill>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hlinkClick r:id="rId15"/>
                        </a:rPr>
                        <a:t>A-frame</a:t>
                      </a:r>
                      <a:endParaRPr lang="en-US" sz="1000" dirty="0">
                        <a:solidFill>
                          <a:schemeClr val="tx1"/>
                        </a:solidFill>
                      </a:endParaRPr>
                    </a:p>
                  </a:txBody>
                  <a:tcPr>
                    <a:solidFill>
                      <a:schemeClr val="accent6">
                        <a:lumMod val="60000"/>
                        <a:lumOff val="40000"/>
                      </a:schemeClr>
                    </a:solidFill>
                  </a:tcPr>
                </a:tc>
                <a:tc>
                  <a:txBody>
                    <a:bodyPr/>
                    <a:lstStyle/>
                    <a:p>
                      <a:pPr algn="ctr"/>
                      <a:r>
                        <a:rPr lang="en-US" sz="1000" dirty="0">
                          <a:solidFill>
                            <a:schemeClr val="bg1"/>
                          </a:solidFill>
                          <a:hlinkClick r:id="rId16"/>
                        </a:rPr>
                        <a:t>Unity</a:t>
                      </a:r>
                      <a:endParaRPr lang="en-US" sz="1000" dirty="0">
                        <a:solidFill>
                          <a:schemeClr val="bg1"/>
                        </a:solidFill>
                      </a:endParaRPr>
                    </a:p>
                  </a:txBody>
                  <a:tcPr>
                    <a:solidFill>
                      <a:schemeClr val="accent6">
                        <a:lumMod val="60000"/>
                        <a:lumOff val="40000"/>
                      </a:schemeClr>
                    </a:solidFill>
                  </a:tcPr>
                </a:tc>
                <a:tc>
                  <a:txBody>
                    <a:bodyPr/>
                    <a:lstStyle/>
                    <a:p>
                      <a:pPr algn="ctr"/>
                      <a:r>
                        <a:rPr lang="en-US" sz="1000" dirty="0">
                          <a:solidFill>
                            <a:schemeClr val="tx1"/>
                          </a:solidFill>
                          <a:hlinkClick r:id="rId17"/>
                        </a:rPr>
                        <a:t>Unreal</a:t>
                      </a:r>
                      <a:endParaRPr lang="en-US" sz="1000" dirty="0">
                        <a:solidFill>
                          <a:schemeClr val="tx1"/>
                        </a:solidFill>
                      </a:endParaRPr>
                    </a:p>
                    <a:p>
                      <a:pPr algn="ctr"/>
                      <a:r>
                        <a:rPr lang="en-US" sz="1000" dirty="0">
                          <a:solidFill>
                            <a:schemeClr val="tx1"/>
                          </a:solidFill>
                        </a:rPr>
                        <a:t>(2022)</a:t>
                      </a:r>
                    </a:p>
                  </a:txBody>
                  <a:tcPr>
                    <a:solidFill>
                      <a:schemeClr val="accent6">
                        <a:lumMod val="60000"/>
                        <a:lumOff val="40000"/>
                      </a:schemeClr>
                    </a:solidFill>
                  </a:tcPr>
                </a:tc>
                <a:tc>
                  <a:txBody>
                    <a:bodyPr/>
                    <a:lstStyle/>
                    <a:p>
                      <a:pPr algn="ctr"/>
                      <a:r>
                        <a:rPr lang="en-US" sz="1000" dirty="0" err="1">
                          <a:solidFill>
                            <a:schemeClr val="tx1"/>
                          </a:solidFill>
                          <a:hlinkClick r:id="rId18"/>
                        </a:rPr>
                        <a:t>Wikitude</a:t>
                      </a:r>
                      <a:r>
                        <a:rPr lang="en-US" sz="1000" dirty="0">
                          <a:solidFill>
                            <a:schemeClr val="tx1"/>
                          </a:solidFill>
                        </a:rPr>
                        <a:t> (2008)</a:t>
                      </a:r>
                    </a:p>
                  </a:txBody>
                  <a:tcPr>
                    <a:solidFill>
                      <a:schemeClr val="accent5">
                        <a:lumMod val="60000"/>
                        <a:lumOff val="40000"/>
                      </a:schemeClr>
                    </a:solidFill>
                  </a:tcPr>
                </a:tc>
                <a:extLst>
                  <a:ext uri="{0D108BD9-81ED-4DB2-BD59-A6C34878D82A}">
                    <a16:rowId xmlns:a16="http://schemas.microsoft.com/office/drawing/2014/main" val="762842845"/>
                  </a:ext>
                </a:extLst>
              </a:tr>
              <a:tr h="329369">
                <a:tc>
                  <a:txBody>
                    <a:bodyPr/>
                    <a:lstStyle/>
                    <a:p>
                      <a:endParaRPr lang="en-US" sz="120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1200" dirty="0"/>
                        <a:t>Web 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sz="1200" dirty="0"/>
                        <a:t>Web 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Native AR</a:t>
                      </a:r>
                      <a:endParaRPr lang="en-US" sz="700" dirty="0"/>
                    </a:p>
                  </a:txBody>
                  <a:tcPr>
                    <a:solidFill>
                      <a:schemeClr val="bg1"/>
                    </a:solidFill>
                  </a:tcPr>
                </a:tc>
                <a:tc>
                  <a:txBody>
                    <a:bodyPr/>
                    <a:lstStyle/>
                    <a:p>
                      <a:pPr algn="ctr"/>
                      <a:r>
                        <a:rPr lang="en-US" sz="1200" dirty="0"/>
                        <a:t>Native AR, </a:t>
                      </a:r>
                    </a:p>
                    <a:p>
                      <a:pPr algn="ctr"/>
                      <a:r>
                        <a:rPr lang="en-US" sz="1200" dirty="0"/>
                        <a:t>AR headset </a:t>
                      </a:r>
                      <a:r>
                        <a:rPr lang="en-US" sz="700" dirty="0"/>
                        <a:t>(HoloLens, Magic Leap, Vuzix)</a:t>
                      </a:r>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Native AR </a:t>
                      </a:r>
                      <a:r>
                        <a:rPr lang="en-US" sz="700" dirty="0"/>
                        <a:t>(Android)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Native AR </a:t>
                      </a:r>
                      <a:r>
                        <a:rPr lang="en-US" sz="700" dirty="0"/>
                        <a:t>(iOS)</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Web AR</a:t>
                      </a:r>
                    </a:p>
                  </a:txBody>
                  <a:tcPr>
                    <a:solidFill>
                      <a:schemeClr val="bg1"/>
                    </a:solidFill>
                  </a:tcPr>
                </a:tc>
                <a:tc>
                  <a:txBody>
                    <a:bodyPr/>
                    <a:lstStyle/>
                    <a:p>
                      <a:pPr algn="ctr"/>
                      <a:r>
                        <a:rPr lang="en-US" sz="1200" dirty="0"/>
                        <a:t>Native AR, </a:t>
                      </a:r>
                    </a:p>
                    <a:p>
                      <a:pPr algn="ctr"/>
                      <a:r>
                        <a:rPr lang="en-US" sz="1200" dirty="0"/>
                        <a:t>AR headset</a:t>
                      </a:r>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Native AR,</a:t>
                      </a:r>
                    </a:p>
                    <a:p>
                      <a:pPr algn="ctr"/>
                      <a:r>
                        <a:rPr lang="en-US" sz="1200" dirty="0"/>
                        <a:t>AR headset </a:t>
                      </a:r>
                      <a:r>
                        <a:rPr lang="en-US" sz="700" dirty="0"/>
                        <a:t>(HoloLens, Vuzix)</a:t>
                      </a:r>
                    </a:p>
                  </a:txBody>
                  <a:tcPr>
                    <a:solidFill>
                      <a:schemeClr val="bg1"/>
                    </a:solidFill>
                  </a:tcPr>
                </a:tc>
                <a:extLst>
                  <a:ext uri="{0D108BD9-81ED-4DB2-BD59-A6C34878D82A}">
                    <a16:rowId xmlns:a16="http://schemas.microsoft.com/office/drawing/2014/main" val="1803213290"/>
                  </a:ext>
                </a:extLst>
              </a:tr>
              <a:tr h="329369">
                <a:tc rowSpan="4">
                  <a:txBody>
                    <a:bodyPr/>
                    <a:lstStyle/>
                    <a:p>
                      <a:r>
                        <a:rPr lang="en-US" sz="1200" b="1" u="sng" dirty="0"/>
                        <a:t>TR3.</a:t>
                      </a:r>
                      <a:r>
                        <a:rPr lang="en-US" sz="1200" b="0" u="none" dirty="0"/>
                        <a:t> </a:t>
                      </a:r>
                    </a:p>
                    <a:p>
                      <a:r>
                        <a:rPr lang="en-US" sz="1200" b="0" u="none" dirty="0"/>
                        <a:t>Ease of development</a:t>
                      </a:r>
                    </a:p>
                    <a:p>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1. Graphic design interface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r>
                        <a:rPr lang="en-US" sz="1200" dirty="0"/>
                        <a:t>X</a:t>
                      </a:r>
                    </a:p>
                  </a:txBody>
                  <a:tcPr>
                    <a:solidFill>
                      <a:schemeClr val="bg1"/>
                    </a:solidFill>
                  </a:tcPr>
                </a:tc>
                <a:tc>
                  <a:txBody>
                    <a:bodyPr/>
                    <a:lstStyle/>
                    <a:p>
                      <a:pPr algn="ctr"/>
                      <a:r>
                        <a:rPr lang="en-US" sz="1200" dirty="0"/>
                        <a:t>X</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X</a:t>
                      </a:r>
                    </a:p>
                  </a:txBody>
                  <a:tcPr>
                    <a:solidFill>
                      <a:schemeClr val="bg1"/>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solidFill>
                  </a:tcPr>
                </a:tc>
                <a:tc>
                  <a:txBody>
                    <a:bodyPr/>
                    <a:lstStyle/>
                    <a:p>
                      <a:pPr algn="ctr"/>
                      <a:r>
                        <a:rPr lang="en-US" sz="1200" dirty="0"/>
                        <a:t>X</a:t>
                      </a:r>
                    </a:p>
                  </a:txBody>
                  <a:tcPr>
                    <a:solidFill>
                      <a:schemeClr val="bg1"/>
                    </a:solidFill>
                  </a:tcPr>
                </a:tc>
                <a:tc>
                  <a:txBody>
                    <a:bodyPr/>
                    <a:lstStyle/>
                    <a:p>
                      <a:pPr algn="ctr"/>
                      <a:r>
                        <a:rPr lang="en-US" sz="1200" dirty="0"/>
                        <a:t>X</a:t>
                      </a:r>
                    </a:p>
                  </a:txBody>
                  <a:tcPr>
                    <a:solidFill>
                      <a:schemeClr val="bg1"/>
                    </a:solidFill>
                  </a:tcPr>
                </a:tc>
                <a:tc>
                  <a:txBody>
                    <a:bodyPr/>
                    <a:lstStyle/>
                    <a:p>
                      <a:pPr algn="ctr"/>
                      <a:endParaRPr lang="en-US" sz="1200" dirty="0"/>
                    </a:p>
                  </a:txBody>
                  <a:tcPr>
                    <a:solidFill>
                      <a:schemeClr val="bg1"/>
                    </a:solidFill>
                  </a:tcPr>
                </a:tc>
                <a:extLst>
                  <a:ext uri="{0D108BD9-81ED-4DB2-BD59-A6C34878D82A}">
                    <a16:rowId xmlns:a16="http://schemas.microsoft.com/office/drawing/2014/main" val="2564801851"/>
                  </a:ext>
                </a:extLst>
              </a:tr>
              <a:tr h="329369">
                <a:tc vMerge="1">
                  <a:txBody>
                    <a:bodyPr/>
                    <a:lstStyle/>
                    <a:p>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2. Simulator testing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1200" dirty="0"/>
                        <a:t>No</a:t>
                      </a:r>
                    </a:p>
                  </a:txBody>
                  <a:tcPr>
                    <a:solidFill>
                      <a:schemeClr val="bg1"/>
                    </a:solidFill>
                  </a:tcPr>
                </a:tc>
                <a:tc>
                  <a:txBody>
                    <a:bodyPr/>
                    <a:lstStyle/>
                    <a:p>
                      <a:pPr algn="ctr"/>
                      <a:r>
                        <a:rPr lang="en-US" sz="1200" dirty="0"/>
                        <a:t>No</a:t>
                      </a:r>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extLst>
                  <a:ext uri="{0D108BD9-81ED-4DB2-BD59-A6C34878D82A}">
                    <a16:rowId xmlns:a16="http://schemas.microsoft.com/office/drawing/2014/main" val="3234981647"/>
                  </a:ext>
                </a:extLst>
              </a:tr>
              <a:tr h="329369">
                <a:tc vMerge="1">
                  <a:txBody>
                    <a:bodyPr/>
                    <a:lstStyle/>
                    <a:p>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3. Integration with rendering engine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14"/>
                        </a:rPr>
                        <a:t>Three.js</a:t>
                      </a:r>
                      <a:r>
                        <a:rPr lang="en-US" sz="1200" dirty="0">
                          <a:solidFill>
                            <a:schemeClr val="tx1"/>
                          </a:solidFill>
                        </a:rPr>
                        <a:t> </a:t>
                      </a:r>
                      <a:r>
                        <a:rPr lang="en-US" sz="1200" dirty="0">
                          <a:solidFill>
                            <a:schemeClr val="tx1"/>
                          </a:solidFill>
                          <a:hlinkClick r:id="rId15"/>
                        </a:rPr>
                        <a:t>A-frame</a:t>
                      </a:r>
                      <a:endParaRPr lang="en-US" sz="1200" dirty="0">
                        <a:solidFill>
                          <a:schemeClr val="tx1"/>
                        </a:solidFill>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14"/>
                        </a:rPr>
                        <a:t>Three.js</a:t>
                      </a:r>
                      <a:r>
                        <a:rPr lang="en-US" sz="1200" dirty="0">
                          <a:solidFill>
                            <a:schemeClr val="tx1"/>
                          </a:solidFill>
                        </a:rPr>
                        <a:t>, </a:t>
                      </a:r>
                      <a:r>
                        <a:rPr lang="en-US" sz="1200" dirty="0">
                          <a:solidFill>
                            <a:schemeClr val="tx1"/>
                          </a:solidFill>
                          <a:hlinkClick r:id="rId15"/>
                        </a:rPr>
                        <a:t>A-frame</a:t>
                      </a:r>
                      <a:endParaRPr lang="en-US" sz="1200" dirty="0">
                        <a:solidFill>
                          <a:schemeClr val="tx1"/>
                        </a:solidFill>
                      </a:endParaRPr>
                    </a:p>
                  </a:txBody>
                  <a:tcPr>
                    <a:solidFill>
                      <a:schemeClr val="bg1"/>
                    </a:solidFill>
                  </a:tcPr>
                </a:tc>
                <a:tc>
                  <a:txBody>
                    <a:bodyPr/>
                    <a:lstStyle/>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14"/>
                        </a:rPr>
                        <a:t>Three.js</a:t>
                      </a:r>
                      <a:r>
                        <a:rPr lang="en-US" sz="1200" dirty="0">
                          <a:solidFill>
                            <a:schemeClr val="tx1"/>
                          </a:solidFill>
                        </a:rPr>
                        <a:t>, </a:t>
                      </a:r>
                      <a:r>
                        <a:rPr lang="en-US" sz="1200" dirty="0">
                          <a:solidFill>
                            <a:schemeClr val="tx1"/>
                          </a:solidFill>
                          <a:hlinkClick r:id="rId15"/>
                        </a:rPr>
                        <a:t>A-frame</a:t>
                      </a:r>
                      <a:endParaRPr lang="en-US" sz="1200" dirty="0">
                        <a:solidFill>
                          <a:schemeClr val="tx1"/>
                        </a:solidFill>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14"/>
                        </a:rPr>
                        <a:t>Three.js</a:t>
                      </a:r>
                      <a:r>
                        <a:rPr lang="en-US" sz="1200" dirty="0">
                          <a:solidFill>
                            <a:schemeClr val="tx1"/>
                          </a:solidFill>
                        </a:rPr>
                        <a:t>, </a:t>
                      </a:r>
                      <a:r>
                        <a:rPr lang="en-US" sz="1200" dirty="0">
                          <a:solidFill>
                            <a:schemeClr val="tx1"/>
                          </a:solidFill>
                          <a:hlinkClick r:id="rId15"/>
                        </a:rPr>
                        <a:t>A-frame</a:t>
                      </a:r>
                      <a:r>
                        <a:rPr lang="en-US" sz="1200" dirty="0">
                          <a:solidFill>
                            <a:schemeClr val="tx1"/>
                          </a:solidFill>
                        </a:rPr>
                        <a:t>, </a:t>
                      </a:r>
                      <a:r>
                        <a:rPr lang="en-US" sz="1200" dirty="0">
                          <a:solidFill>
                            <a:schemeClr val="bg1"/>
                          </a:solidFill>
                          <a:hlinkClick r:id="rId16"/>
                        </a:rPr>
                        <a:t>Unity</a:t>
                      </a:r>
                      <a:endParaRPr lang="en-US" sz="1200" dirty="0">
                        <a:solidFill>
                          <a:schemeClr val="bg1"/>
                        </a:solidFill>
                      </a:endParaRPr>
                    </a:p>
                  </a:txBody>
                  <a:tcPr>
                    <a:solidFill>
                      <a:schemeClr val="bg1"/>
                    </a:solidFill>
                  </a:tcPr>
                </a:tc>
                <a:tc>
                  <a:txBody>
                    <a:bodyPr/>
                    <a:lstStyle/>
                    <a:p>
                      <a:pPr algn="l"/>
                      <a:r>
                        <a:rPr lang="en-US" sz="1200" dirty="0">
                          <a:solidFill>
                            <a:schemeClr val="bg1"/>
                          </a:solidFill>
                          <a:hlinkClick r:id="rId16"/>
                        </a:rPr>
                        <a:t>Unity</a:t>
                      </a:r>
                      <a:endParaRPr lang="en-US" sz="1200" dirty="0">
                        <a:solidFill>
                          <a:schemeClr val="bg1"/>
                        </a:solidFill>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tx1"/>
                          </a:solidFill>
                          <a:hlinkClick r:id="rId12"/>
                        </a:rPr>
                        <a:t>ARCore</a:t>
                      </a:r>
                      <a:r>
                        <a:rPr lang="en-US" sz="1200" dirty="0">
                          <a:solidFill>
                            <a:schemeClr val="tx1"/>
                          </a:solidFill>
                        </a:rPr>
                        <a:t>, </a:t>
                      </a:r>
                      <a:r>
                        <a:rPr lang="en-US" sz="1200" dirty="0" err="1">
                          <a:solidFill>
                            <a:schemeClr val="tx1"/>
                          </a:solidFill>
                          <a:hlinkClick r:id="rId13"/>
                        </a:rPr>
                        <a:t>ARKit</a:t>
                      </a:r>
                      <a:r>
                        <a:rPr lang="en-US" sz="1200" dirty="0">
                          <a:solidFill>
                            <a:schemeClr val="tx1"/>
                          </a:solidFill>
                        </a:rPr>
                        <a:t>, </a:t>
                      </a:r>
                      <a:r>
                        <a:rPr lang="en-US" sz="1200" dirty="0">
                          <a:solidFill>
                            <a:schemeClr val="bg1"/>
                          </a:solidFill>
                          <a:hlinkClick r:id="rId16"/>
                        </a:rPr>
                        <a:t>Unity</a:t>
                      </a:r>
                      <a:r>
                        <a:rPr lang="en-US" sz="1200" dirty="0">
                          <a:solidFill>
                            <a:schemeClr val="tx1"/>
                          </a:solidFill>
                        </a:rPr>
                        <a:t>,</a:t>
                      </a:r>
                      <a:r>
                        <a:rPr lang="en-US" sz="1200" dirty="0">
                          <a:solidFill>
                            <a:schemeClr val="tx1"/>
                          </a:solidFill>
                          <a:hlinkClick r:id="rId17"/>
                        </a:rPr>
                        <a:t> Unreal</a:t>
                      </a:r>
                      <a:endParaRPr lang="en-US" sz="1200" dirty="0">
                        <a:solidFill>
                          <a:schemeClr val="tx1"/>
                        </a:solidFill>
                      </a:endParaRPr>
                    </a:p>
                  </a:txBody>
                  <a:tcPr>
                    <a:solidFill>
                      <a:schemeClr val="bg1"/>
                    </a:solidFill>
                  </a:tcPr>
                </a:tc>
                <a:tc>
                  <a:txBody>
                    <a:bodyPr/>
                    <a:lstStyle/>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11"/>
                        </a:rPr>
                        <a:t>Vuforia</a:t>
                      </a:r>
                      <a:r>
                        <a:rPr lang="en-US" sz="1200" dirty="0"/>
                        <a:t>, </a:t>
                      </a:r>
                      <a:r>
                        <a:rPr lang="en-US" sz="1200" dirty="0">
                          <a:solidFill>
                            <a:schemeClr val="bg1"/>
                          </a:solidFill>
                          <a:hlinkClick r:id="rId16"/>
                        </a:rPr>
                        <a:t>Unity</a:t>
                      </a:r>
                      <a:endParaRPr lang="en-US" sz="1200" dirty="0">
                        <a:solidFill>
                          <a:schemeClr val="bg1"/>
                        </a:solidFill>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11"/>
                        </a:rPr>
                        <a:t>Vuforia</a:t>
                      </a:r>
                      <a:r>
                        <a:rPr lang="en-US" sz="1200" dirty="0"/>
                        <a:t>, </a:t>
                      </a:r>
                      <a:r>
                        <a:rPr lang="en-US" sz="1200" dirty="0">
                          <a:solidFill>
                            <a:schemeClr val="bg1"/>
                          </a:solidFill>
                          <a:hlinkClick r:id="rId16"/>
                        </a:rPr>
                        <a:t>Unity</a:t>
                      </a:r>
                      <a:endParaRPr lang="en-US" sz="1200" dirty="0">
                        <a:solidFill>
                          <a:schemeClr val="bg1"/>
                        </a:solidFill>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N/A</a:t>
                      </a:r>
                    </a:p>
                    <a:p>
                      <a:endParaRPr lang="en-US" sz="1200" dirty="0"/>
                    </a:p>
                  </a:txBody>
                  <a:tcPr>
                    <a:solidFill>
                      <a:schemeClr val="bg1"/>
                    </a:solidFill>
                  </a:tcPr>
                </a:tc>
                <a:tc>
                  <a:txBody>
                    <a:bodyPr/>
                    <a:lstStyle/>
                    <a:p>
                      <a:endParaRPr lang="en-US" sz="1200" dirty="0"/>
                    </a:p>
                  </a:txBody>
                  <a:tcPr>
                    <a:solidFill>
                      <a:schemeClr val="bg1"/>
                    </a:solidFill>
                  </a:tcPr>
                </a:tc>
                <a:tc>
                  <a:txBody>
                    <a:bodyPr/>
                    <a:lstStyle/>
                    <a:p>
                      <a:r>
                        <a:rPr lang="en-US" sz="1200" dirty="0">
                          <a:solidFill>
                            <a:schemeClr val="bg1"/>
                          </a:solidFill>
                          <a:hlinkClick r:id="rId16"/>
                        </a:rPr>
                        <a:t>Unity</a:t>
                      </a:r>
                      <a:endParaRPr lang="en-US" sz="1200" dirty="0"/>
                    </a:p>
                  </a:txBody>
                  <a:tcPr>
                    <a:solidFill>
                      <a:schemeClr val="bg1"/>
                    </a:solidFill>
                  </a:tcPr>
                </a:tc>
                <a:extLst>
                  <a:ext uri="{0D108BD9-81ED-4DB2-BD59-A6C34878D82A}">
                    <a16:rowId xmlns:a16="http://schemas.microsoft.com/office/drawing/2014/main" val="461172266"/>
                  </a:ext>
                </a:extLst>
              </a:tr>
              <a:tr h="329369">
                <a:tc vMerge="1">
                  <a:txBody>
                    <a:bodyPr/>
                    <a:lstStyle/>
                    <a:p>
                      <a:endParaRPr 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4. Integration with other AR dev. tools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solidFill>
                      <a:schemeClr val="bg1"/>
                    </a:solidFill>
                  </a:tcPr>
                </a:tc>
                <a:tc>
                  <a:txBody>
                    <a:bodyPr/>
                    <a:lstStyle/>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txBody>
                  <a:tcPr>
                    <a:solidFill>
                      <a:schemeClr val="bg1"/>
                    </a:solidFill>
                  </a:tcPr>
                </a:tc>
                <a:tc>
                  <a:txBody>
                    <a:bodyPr/>
                    <a:lstStyle/>
                    <a:p>
                      <a:pPr algn="l"/>
                      <a:endParaRPr lang="en-US" sz="1200" dirty="0">
                        <a:solidFill>
                          <a:schemeClr val="bg1"/>
                        </a:solidFill>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19"/>
                        </a:rPr>
                        <a:t>Mixed Reality Toolkit</a:t>
                      </a:r>
                      <a:r>
                        <a:rPr lang="en-US" sz="1200" dirty="0">
                          <a:solidFill>
                            <a:schemeClr val="tx1"/>
                          </a:solidFill>
                        </a:rPr>
                        <a:t>, </a:t>
                      </a:r>
                      <a:r>
                        <a:rPr lang="en-US" sz="1200" dirty="0">
                          <a:solidFill>
                            <a:schemeClr val="tx1"/>
                          </a:solidFill>
                          <a:hlinkClick r:id="rId20"/>
                        </a:rPr>
                        <a:t>Magic Leap OS</a:t>
                      </a:r>
                      <a:endParaRPr lang="en-US" sz="1200" dirty="0">
                        <a:solidFill>
                          <a:schemeClr val="tx1"/>
                        </a:solidFill>
                      </a:endParaRPr>
                    </a:p>
                  </a:txBody>
                  <a:tcPr>
                    <a:noFill/>
                  </a:tcPr>
                </a:tc>
                <a:tc>
                  <a:txBody>
                    <a:bodyPr/>
                    <a:lstStyle/>
                    <a:p>
                      <a:endParaRPr lang="en-US"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19"/>
                        </a:rPr>
                        <a:t>Mixed Reality Toolkit</a:t>
                      </a:r>
                      <a:endParaRPr lang="en-US" sz="1200" dirty="0">
                        <a:solidFill>
                          <a:schemeClr val="tx1"/>
                        </a:solidFill>
                      </a:endParaRPr>
                    </a:p>
                    <a:p>
                      <a:endParaRPr lang="en-US" sz="1200" dirty="0"/>
                    </a:p>
                  </a:txBody>
                  <a:tcPr>
                    <a:solidFill>
                      <a:schemeClr val="bg1"/>
                    </a:solidFill>
                  </a:tcPr>
                </a:tc>
                <a:tc>
                  <a:txBody>
                    <a:bodyPr/>
                    <a:lstStyle/>
                    <a:p>
                      <a:endParaRPr lang="en-US" sz="1200" dirty="0"/>
                    </a:p>
                  </a:txBody>
                  <a:tcPr>
                    <a:solidFill>
                      <a:schemeClr val="bg1"/>
                    </a:solidFill>
                  </a:tcPr>
                </a:tc>
                <a:tc>
                  <a:txBody>
                    <a:bodyPr/>
                    <a:lstStyle/>
                    <a:p>
                      <a:endParaRPr lang="en-US" sz="1200" dirty="0"/>
                    </a:p>
                  </a:txBody>
                  <a:tcPr>
                    <a:solidFill>
                      <a:schemeClr val="bg1"/>
                    </a:solidFill>
                  </a:tcPr>
                </a:tc>
                <a:extLst>
                  <a:ext uri="{0D108BD9-81ED-4DB2-BD59-A6C34878D82A}">
                    <a16:rowId xmlns:a16="http://schemas.microsoft.com/office/drawing/2014/main" val="479695"/>
                  </a:ext>
                </a:extLst>
              </a:tr>
              <a:tr h="329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TR4.</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Licensing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chemeClr val="bg1"/>
                          </a:solidFill>
                        </a:rPr>
                        <a:t>1. Open-source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r>
                        <a:rPr lang="en-US" sz="1200" dirty="0"/>
                        <a:t>X</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X</a:t>
                      </a:r>
                    </a:p>
                    <a:p>
                      <a:pPr algn="ctr"/>
                      <a:endParaRPr lang="en-US" sz="12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X</a:t>
                      </a:r>
                    </a:p>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X</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X</a:t>
                      </a:r>
                    </a:p>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tc>
                  <a:txBody>
                    <a:bodyPr/>
                    <a:lstStyle/>
                    <a:p>
                      <a:pPr algn="ctr"/>
                      <a:endParaRPr lang="en-US" sz="1200" dirty="0"/>
                    </a:p>
                  </a:txBody>
                  <a:tcPr>
                    <a:solidFill>
                      <a:schemeClr val="bg1"/>
                    </a:solidFill>
                  </a:tcPr>
                </a:tc>
                <a:extLst>
                  <a:ext uri="{0D108BD9-81ED-4DB2-BD59-A6C34878D82A}">
                    <a16:rowId xmlns:a16="http://schemas.microsoft.com/office/drawing/2014/main" val="3439069937"/>
                  </a:ext>
                </a:extLst>
              </a:tr>
            </a:tbl>
          </a:graphicData>
        </a:graphic>
      </p:graphicFrame>
    </p:spTree>
    <p:extLst>
      <p:ext uri="{BB962C8B-B14F-4D97-AF65-F5344CB8AC3E}">
        <p14:creationId xmlns:p14="http://schemas.microsoft.com/office/powerpoint/2010/main" val="1341896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8B2AFC8-2B86-29DC-25CD-32D7060D4592}"/>
              </a:ext>
            </a:extLst>
          </p:cNvPr>
          <p:cNvSpPr/>
          <p:nvPr/>
        </p:nvSpPr>
        <p:spPr>
          <a:xfrm>
            <a:off x="4468446" y="336347"/>
            <a:ext cx="5099091" cy="609179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4" name="Picture 10" descr="AWS IoT 1-Click - Apps on Google Play">
            <a:extLst>
              <a:ext uri="{FF2B5EF4-FFF2-40B4-BE49-F238E27FC236}">
                <a16:creationId xmlns:a16="http://schemas.microsoft.com/office/drawing/2014/main" id="{579E0BB4-9208-BF63-619B-9D3ADA98D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214" y="526328"/>
            <a:ext cx="675277" cy="67527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52BFC82F-DEE3-E20F-CF08-08730171E958}"/>
              </a:ext>
            </a:extLst>
          </p:cNvPr>
          <p:cNvPicPr>
            <a:picLocks noChangeAspect="1"/>
          </p:cNvPicPr>
          <p:nvPr/>
        </p:nvPicPr>
        <p:blipFill>
          <a:blip r:embed="rId3"/>
          <a:stretch>
            <a:fillRect/>
          </a:stretch>
        </p:blipFill>
        <p:spPr>
          <a:xfrm>
            <a:off x="1928576" y="887596"/>
            <a:ext cx="601504" cy="479395"/>
          </a:xfrm>
          <a:prstGeom prst="rect">
            <a:avLst/>
          </a:prstGeom>
        </p:spPr>
      </p:pic>
      <p:sp>
        <p:nvSpPr>
          <p:cNvPr id="3" name="TextBox 2">
            <a:extLst>
              <a:ext uri="{FF2B5EF4-FFF2-40B4-BE49-F238E27FC236}">
                <a16:creationId xmlns:a16="http://schemas.microsoft.com/office/drawing/2014/main" id="{607EB2B1-36C1-5137-E932-B7EB343D4F8C}"/>
              </a:ext>
            </a:extLst>
          </p:cNvPr>
          <p:cNvSpPr txBox="1"/>
          <p:nvPr/>
        </p:nvSpPr>
        <p:spPr>
          <a:xfrm>
            <a:off x="887621" y="5356709"/>
            <a:ext cx="2633298" cy="553998"/>
          </a:xfrm>
          <a:prstGeom prst="rect">
            <a:avLst/>
          </a:prstGeom>
          <a:noFill/>
        </p:spPr>
        <p:txBody>
          <a:bodyPr wrap="square" rtlCol="0">
            <a:spAutoFit/>
          </a:bodyPr>
          <a:lstStyle/>
          <a:p>
            <a:r>
              <a:rPr lang="en-US" sz="1000" dirty="0">
                <a:solidFill>
                  <a:schemeClr val="bg1">
                    <a:lumMod val="50000"/>
                  </a:schemeClr>
                </a:solidFill>
              </a:rPr>
              <a:t>(1) Developer commits code to Azure DevOps which runs CI/ CD pipelines to test and deploy to AWS using AWS CloudFormation</a:t>
            </a:r>
          </a:p>
        </p:txBody>
      </p:sp>
      <p:pic>
        <p:nvPicPr>
          <p:cNvPr id="13" name="Picture 8" descr="Developer - Free seo and web icons">
            <a:extLst>
              <a:ext uri="{FF2B5EF4-FFF2-40B4-BE49-F238E27FC236}">
                <a16:creationId xmlns:a16="http://schemas.microsoft.com/office/drawing/2014/main" id="{A5956162-5E3A-23F6-ED8D-7D006C4BB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130" y="4482760"/>
            <a:ext cx="552926" cy="552926"/>
          </a:xfrm>
          <a:prstGeom prst="rect">
            <a:avLst/>
          </a:prstGeom>
          <a:noFill/>
          <a:extLst>
            <a:ext uri="{909E8E84-426E-40DD-AFC4-6F175D3DCCD1}">
              <a14:hiddenFill xmlns:a14="http://schemas.microsoft.com/office/drawing/2010/main">
                <a:solidFill>
                  <a:srgbClr val="FFFFFF"/>
                </a:solidFill>
              </a14:hiddenFill>
            </a:ext>
          </a:extLst>
        </p:spPr>
      </p:pic>
      <p:grpSp>
        <p:nvGrpSpPr>
          <p:cNvPr id="1092" name="Group 1091">
            <a:extLst>
              <a:ext uri="{FF2B5EF4-FFF2-40B4-BE49-F238E27FC236}">
                <a16:creationId xmlns:a16="http://schemas.microsoft.com/office/drawing/2014/main" id="{DE893789-7475-7212-9FFA-077A1D605E39}"/>
              </a:ext>
            </a:extLst>
          </p:cNvPr>
          <p:cNvGrpSpPr/>
          <p:nvPr/>
        </p:nvGrpSpPr>
        <p:grpSpPr>
          <a:xfrm>
            <a:off x="306749" y="128180"/>
            <a:ext cx="1327000" cy="1328680"/>
            <a:chOff x="115080" y="1273097"/>
            <a:chExt cx="1327000" cy="1328680"/>
          </a:xfrm>
        </p:grpSpPr>
        <p:pic>
          <p:nvPicPr>
            <p:cNvPr id="39" name="Picture 38">
              <a:extLst>
                <a:ext uri="{FF2B5EF4-FFF2-40B4-BE49-F238E27FC236}">
                  <a16:creationId xmlns:a16="http://schemas.microsoft.com/office/drawing/2014/main" id="{18E58E48-D1B8-633F-07CD-1515550E5B27}"/>
                </a:ext>
              </a:extLst>
            </p:cNvPr>
            <p:cNvPicPr>
              <a:picLocks noChangeAspect="1"/>
            </p:cNvPicPr>
            <p:nvPr/>
          </p:nvPicPr>
          <p:blipFill>
            <a:blip r:embed="rId5"/>
            <a:stretch>
              <a:fillRect/>
            </a:stretch>
          </p:blipFill>
          <p:spPr>
            <a:xfrm>
              <a:off x="115080" y="1273097"/>
              <a:ext cx="1071517" cy="1328680"/>
            </a:xfrm>
            <a:prstGeom prst="rect">
              <a:avLst/>
            </a:prstGeom>
          </p:spPr>
        </p:pic>
        <p:pic>
          <p:nvPicPr>
            <p:cNvPr id="15" name="Picture 10" descr="Free Certificate SVG, PNG Icon, Symbol. Download Image.">
              <a:extLst>
                <a:ext uri="{FF2B5EF4-FFF2-40B4-BE49-F238E27FC236}">
                  <a16:creationId xmlns:a16="http://schemas.microsoft.com/office/drawing/2014/main" id="{C86608F5-C64D-ECA6-8E98-ED6BAA0160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4080" y="1412774"/>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Browser - Free seo and web icons">
            <a:extLst>
              <a:ext uri="{FF2B5EF4-FFF2-40B4-BE49-F238E27FC236}">
                <a16:creationId xmlns:a16="http://schemas.microsoft.com/office/drawing/2014/main" id="{AEE140B3-F575-8686-1723-DCDD40EFE6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223" y="3299170"/>
            <a:ext cx="845762" cy="84576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9EB2C4EB-A811-3504-B43E-2D0140ECC46F}"/>
              </a:ext>
            </a:extLst>
          </p:cNvPr>
          <p:cNvCxnSpPr>
            <a:cxnSpLocks/>
            <a:endCxn id="1034" idx="1"/>
          </p:cNvCxnSpPr>
          <p:nvPr/>
        </p:nvCxnSpPr>
        <p:spPr>
          <a:xfrm>
            <a:off x="1359214" y="863967"/>
            <a:ext cx="3439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F879ED-121B-2D45-4496-84F2897D8E3F}"/>
              </a:ext>
            </a:extLst>
          </p:cNvPr>
          <p:cNvSpPr txBox="1"/>
          <p:nvPr/>
        </p:nvSpPr>
        <p:spPr>
          <a:xfrm>
            <a:off x="4360553" y="-32986"/>
            <a:ext cx="4002338" cy="369332"/>
          </a:xfrm>
          <a:prstGeom prst="rect">
            <a:avLst/>
          </a:prstGeom>
          <a:noFill/>
        </p:spPr>
        <p:txBody>
          <a:bodyPr wrap="square" rtlCol="0">
            <a:spAutoFit/>
          </a:bodyPr>
          <a:lstStyle/>
          <a:p>
            <a:r>
              <a:rPr lang="en-US" b="1" dirty="0">
                <a:solidFill>
                  <a:srgbClr val="4472C4"/>
                </a:solidFill>
              </a:rPr>
              <a:t>AWS Virtual Private Cloud (VPC)</a:t>
            </a:r>
          </a:p>
        </p:txBody>
      </p:sp>
      <p:cxnSp>
        <p:nvCxnSpPr>
          <p:cNvPr id="33" name="Connector: Elbow 32">
            <a:extLst>
              <a:ext uri="{FF2B5EF4-FFF2-40B4-BE49-F238E27FC236}">
                <a16:creationId xmlns:a16="http://schemas.microsoft.com/office/drawing/2014/main" id="{EC0F0D89-3025-B7D5-7C6D-E5B639429E9D}"/>
              </a:ext>
            </a:extLst>
          </p:cNvPr>
          <p:cNvCxnSpPr>
            <a:cxnSpLocks/>
            <a:stCxn id="1034" idx="3"/>
            <a:endCxn id="1033" idx="0"/>
          </p:cNvCxnSpPr>
          <p:nvPr/>
        </p:nvCxnSpPr>
        <p:spPr>
          <a:xfrm>
            <a:off x="5473491" y="863967"/>
            <a:ext cx="3401100" cy="183205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5842CA73-7666-C5C8-9B53-F896973186FC}"/>
              </a:ext>
            </a:extLst>
          </p:cNvPr>
          <p:cNvCxnSpPr>
            <a:cxnSpLocks/>
            <a:stCxn id="1028" idx="3"/>
            <a:endCxn id="1069" idx="2"/>
          </p:cNvCxnSpPr>
          <p:nvPr/>
        </p:nvCxnSpPr>
        <p:spPr>
          <a:xfrm flipV="1">
            <a:off x="7366226" y="5299337"/>
            <a:ext cx="1487512" cy="474912"/>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3F05BDD-98FD-BB27-989C-8EA39817C0BD}"/>
              </a:ext>
            </a:extLst>
          </p:cNvPr>
          <p:cNvCxnSpPr>
            <a:cxnSpLocks/>
            <a:stCxn id="1036" idx="3"/>
            <a:endCxn id="23" idx="1"/>
          </p:cNvCxnSpPr>
          <p:nvPr/>
        </p:nvCxnSpPr>
        <p:spPr>
          <a:xfrm flipV="1">
            <a:off x="1227985" y="3120214"/>
            <a:ext cx="5331782" cy="601837"/>
          </a:xfrm>
          <a:prstGeom prst="bentConnector3">
            <a:avLst>
              <a:gd name="adj1" fmla="val 56236"/>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0BE34271-29E1-8D0D-CA2E-9D9078E3A0B3}"/>
              </a:ext>
            </a:extLst>
          </p:cNvPr>
          <p:cNvCxnSpPr>
            <a:cxnSpLocks/>
            <a:stCxn id="1036" idx="3"/>
            <a:endCxn id="26" idx="1"/>
          </p:cNvCxnSpPr>
          <p:nvPr/>
        </p:nvCxnSpPr>
        <p:spPr>
          <a:xfrm>
            <a:off x="1227985" y="3722051"/>
            <a:ext cx="5308139" cy="812217"/>
          </a:xfrm>
          <a:prstGeom prst="bentConnector3">
            <a:avLst>
              <a:gd name="adj1" fmla="val 5661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CE0502-C3C1-BD4B-2911-1F35A1F78F0D}"/>
              </a:ext>
            </a:extLst>
          </p:cNvPr>
          <p:cNvCxnSpPr>
            <a:cxnSpLocks/>
            <a:stCxn id="1036" idx="3"/>
            <a:endCxn id="1028" idx="1"/>
          </p:cNvCxnSpPr>
          <p:nvPr/>
        </p:nvCxnSpPr>
        <p:spPr>
          <a:xfrm>
            <a:off x="1227985" y="3722051"/>
            <a:ext cx="5310241" cy="2052198"/>
          </a:xfrm>
          <a:prstGeom prst="bentConnector3">
            <a:avLst>
              <a:gd name="adj1" fmla="val 5661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B6E83D1-1041-F8D1-899D-203EFFFCEB83}"/>
              </a:ext>
            </a:extLst>
          </p:cNvPr>
          <p:cNvCxnSpPr>
            <a:cxnSpLocks/>
            <a:stCxn id="13" idx="3"/>
            <a:endCxn id="8" idx="1"/>
          </p:cNvCxnSpPr>
          <p:nvPr/>
        </p:nvCxnSpPr>
        <p:spPr>
          <a:xfrm>
            <a:off x="1119056" y="4759223"/>
            <a:ext cx="730439" cy="2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3F26E6B-DA7B-B207-EBD9-D9D200018215}"/>
              </a:ext>
            </a:extLst>
          </p:cNvPr>
          <p:cNvSpPr txBox="1"/>
          <p:nvPr/>
        </p:nvSpPr>
        <p:spPr>
          <a:xfrm>
            <a:off x="5473491" y="584364"/>
            <a:ext cx="3296371" cy="261610"/>
          </a:xfrm>
          <a:prstGeom prst="rect">
            <a:avLst/>
          </a:prstGeom>
          <a:noFill/>
        </p:spPr>
        <p:txBody>
          <a:bodyPr wrap="square" rtlCol="0">
            <a:spAutoFit/>
          </a:bodyPr>
          <a:lstStyle/>
          <a:p>
            <a:r>
              <a:rPr lang="en-US" sz="1100" dirty="0">
                <a:solidFill>
                  <a:schemeClr val="bg1">
                    <a:lumMod val="50000"/>
                  </a:schemeClr>
                </a:solidFill>
              </a:rPr>
              <a:t>(3) IAM role with policy to write to sensor data table</a:t>
            </a:r>
          </a:p>
        </p:txBody>
      </p:sp>
      <p:sp>
        <p:nvSpPr>
          <p:cNvPr id="60" name="TextBox 59">
            <a:extLst>
              <a:ext uri="{FF2B5EF4-FFF2-40B4-BE49-F238E27FC236}">
                <a16:creationId xmlns:a16="http://schemas.microsoft.com/office/drawing/2014/main" id="{7C3FAE23-2B68-2EEF-F2A2-901D20E6C7D0}"/>
              </a:ext>
            </a:extLst>
          </p:cNvPr>
          <p:cNvSpPr txBox="1"/>
          <p:nvPr/>
        </p:nvSpPr>
        <p:spPr>
          <a:xfrm>
            <a:off x="1694577" y="247645"/>
            <a:ext cx="2737928" cy="600164"/>
          </a:xfrm>
          <a:prstGeom prst="rect">
            <a:avLst/>
          </a:prstGeom>
          <a:noFill/>
        </p:spPr>
        <p:txBody>
          <a:bodyPr wrap="square" rtlCol="0">
            <a:spAutoFit/>
          </a:bodyPr>
          <a:lstStyle/>
          <a:p>
            <a:r>
              <a:rPr lang="en-US" sz="1100" dirty="0">
                <a:solidFill>
                  <a:schemeClr val="bg1">
                    <a:lumMod val="50000"/>
                  </a:schemeClr>
                </a:solidFill>
              </a:rPr>
              <a:t>(2) Microcontroller uses sensor’s device certificate to authenticate + publish to </a:t>
            </a:r>
          </a:p>
          <a:p>
            <a:r>
              <a:rPr lang="en-US" sz="1100" dirty="0">
                <a:solidFill>
                  <a:schemeClr val="bg1">
                    <a:lumMod val="50000"/>
                  </a:schemeClr>
                </a:solidFill>
              </a:rPr>
              <a:t>AWS IoT’s MQTTS broker</a:t>
            </a:r>
          </a:p>
        </p:txBody>
      </p:sp>
      <p:sp>
        <p:nvSpPr>
          <p:cNvPr id="61" name="TextBox 60">
            <a:extLst>
              <a:ext uri="{FF2B5EF4-FFF2-40B4-BE49-F238E27FC236}">
                <a16:creationId xmlns:a16="http://schemas.microsoft.com/office/drawing/2014/main" id="{976033A5-380C-8D8E-E135-A182FA4A67D8}"/>
              </a:ext>
            </a:extLst>
          </p:cNvPr>
          <p:cNvSpPr txBox="1"/>
          <p:nvPr/>
        </p:nvSpPr>
        <p:spPr>
          <a:xfrm>
            <a:off x="4549361" y="4526096"/>
            <a:ext cx="1942428" cy="261610"/>
          </a:xfrm>
          <a:prstGeom prst="rect">
            <a:avLst/>
          </a:prstGeom>
          <a:noFill/>
        </p:spPr>
        <p:txBody>
          <a:bodyPr wrap="square" rtlCol="0">
            <a:spAutoFit/>
          </a:bodyPr>
          <a:lstStyle/>
          <a:p>
            <a:r>
              <a:rPr lang="en-US" sz="1100" dirty="0">
                <a:solidFill>
                  <a:schemeClr val="bg1">
                    <a:lumMod val="50000"/>
                  </a:schemeClr>
                </a:solidFill>
              </a:rPr>
              <a:t>(9) Write watering record</a:t>
            </a:r>
          </a:p>
        </p:txBody>
      </p:sp>
      <p:sp>
        <p:nvSpPr>
          <p:cNvPr id="62" name="TextBox 61">
            <a:extLst>
              <a:ext uri="{FF2B5EF4-FFF2-40B4-BE49-F238E27FC236}">
                <a16:creationId xmlns:a16="http://schemas.microsoft.com/office/drawing/2014/main" id="{355B670E-8F6D-7C4F-C165-C3F62131807B}"/>
              </a:ext>
            </a:extLst>
          </p:cNvPr>
          <p:cNvSpPr txBox="1"/>
          <p:nvPr/>
        </p:nvSpPr>
        <p:spPr>
          <a:xfrm>
            <a:off x="4549361" y="5807761"/>
            <a:ext cx="2195669" cy="261610"/>
          </a:xfrm>
          <a:prstGeom prst="rect">
            <a:avLst/>
          </a:prstGeom>
          <a:noFill/>
        </p:spPr>
        <p:txBody>
          <a:bodyPr wrap="square" rtlCol="0">
            <a:spAutoFit/>
          </a:bodyPr>
          <a:lstStyle/>
          <a:p>
            <a:r>
              <a:rPr lang="en-US" sz="1100" dirty="0">
                <a:solidFill>
                  <a:schemeClr val="bg1">
                    <a:lumMod val="50000"/>
                  </a:schemeClr>
                </a:solidFill>
              </a:rPr>
              <a:t>(11) Read watering record</a:t>
            </a:r>
          </a:p>
        </p:txBody>
      </p:sp>
      <p:sp>
        <p:nvSpPr>
          <p:cNvPr id="63" name="TextBox 62">
            <a:extLst>
              <a:ext uri="{FF2B5EF4-FFF2-40B4-BE49-F238E27FC236}">
                <a16:creationId xmlns:a16="http://schemas.microsoft.com/office/drawing/2014/main" id="{D243405A-B474-D45F-9DF9-6C5474893A35}"/>
              </a:ext>
            </a:extLst>
          </p:cNvPr>
          <p:cNvSpPr txBox="1"/>
          <p:nvPr/>
        </p:nvSpPr>
        <p:spPr>
          <a:xfrm>
            <a:off x="4555470" y="3110710"/>
            <a:ext cx="1935305" cy="261610"/>
          </a:xfrm>
          <a:prstGeom prst="rect">
            <a:avLst/>
          </a:prstGeom>
          <a:noFill/>
        </p:spPr>
        <p:txBody>
          <a:bodyPr wrap="square" rtlCol="0">
            <a:spAutoFit/>
          </a:bodyPr>
          <a:lstStyle/>
          <a:p>
            <a:r>
              <a:rPr lang="en-US" sz="1100" dirty="0">
                <a:solidFill>
                  <a:schemeClr val="bg1">
                    <a:lumMod val="50000"/>
                  </a:schemeClr>
                </a:solidFill>
              </a:rPr>
              <a:t>(7) Read sensor data</a:t>
            </a:r>
          </a:p>
        </p:txBody>
      </p:sp>
      <p:sp>
        <p:nvSpPr>
          <p:cNvPr id="1024" name="TextBox 1023">
            <a:extLst>
              <a:ext uri="{FF2B5EF4-FFF2-40B4-BE49-F238E27FC236}">
                <a16:creationId xmlns:a16="http://schemas.microsoft.com/office/drawing/2014/main" id="{5B27A0E5-F397-4272-EB9A-5BCCCC9C21F1}"/>
              </a:ext>
            </a:extLst>
          </p:cNvPr>
          <p:cNvSpPr txBox="1"/>
          <p:nvPr/>
        </p:nvSpPr>
        <p:spPr>
          <a:xfrm>
            <a:off x="7438717" y="3055767"/>
            <a:ext cx="1028035" cy="600164"/>
          </a:xfrm>
          <a:prstGeom prst="rect">
            <a:avLst/>
          </a:prstGeom>
          <a:noFill/>
        </p:spPr>
        <p:txBody>
          <a:bodyPr wrap="square" rtlCol="0">
            <a:spAutoFit/>
          </a:bodyPr>
          <a:lstStyle/>
          <a:p>
            <a:r>
              <a:rPr lang="en-US" sz="1100" dirty="0">
                <a:solidFill>
                  <a:schemeClr val="bg1">
                    <a:lumMod val="50000"/>
                  </a:schemeClr>
                </a:solidFill>
              </a:rPr>
              <a:t>(8) IAM role to query sensor data table</a:t>
            </a:r>
          </a:p>
        </p:txBody>
      </p:sp>
      <p:sp>
        <p:nvSpPr>
          <p:cNvPr id="1025" name="TextBox 1024">
            <a:extLst>
              <a:ext uri="{FF2B5EF4-FFF2-40B4-BE49-F238E27FC236}">
                <a16:creationId xmlns:a16="http://schemas.microsoft.com/office/drawing/2014/main" id="{CBAD3A82-318B-67D9-E40D-8875BEBB4458}"/>
              </a:ext>
            </a:extLst>
          </p:cNvPr>
          <p:cNvSpPr txBox="1"/>
          <p:nvPr/>
        </p:nvSpPr>
        <p:spPr>
          <a:xfrm>
            <a:off x="7448557" y="4531416"/>
            <a:ext cx="1081182" cy="769441"/>
          </a:xfrm>
          <a:prstGeom prst="rect">
            <a:avLst/>
          </a:prstGeom>
          <a:noFill/>
        </p:spPr>
        <p:txBody>
          <a:bodyPr wrap="square" rtlCol="0">
            <a:spAutoFit/>
          </a:bodyPr>
          <a:lstStyle/>
          <a:p>
            <a:r>
              <a:rPr lang="en-US" sz="1100" dirty="0">
                <a:solidFill>
                  <a:schemeClr val="bg1">
                    <a:lumMod val="50000"/>
                  </a:schemeClr>
                </a:solidFill>
              </a:rPr>
              <a:t>(10) IAM role to write to watering history table</a:t>
            </a:r>
          </a:p>
        </p:txBody>
      </p:sp>
      <p:sp>
        <p:nvSpPr>
          <p:cNvPr id="1027" name="TextBox 1026">
            <a:extLst>
              <a:ext uri="{FF2B5EF4-FFF2-40B4-BE49-F238E27FC236}">
                <a16:creationId xmlns:a16="http://schemas.microsoft.com/office/drawing/2014/main" id="{81E89C57-D66A-677A-FB6D-6F09FC9D6ED8}"/>
              </a:ext>
            </a:extLst>
          </p:cNvPr>
          <p:cNvSpPr txBox="1"/>
          <p:nvPr/>
        </p:nvSpPr>
        <p:spPr>
          <a:xfrm>
            <a:off x="7506188" y="5800720"/>
            <a:ext cx="1549044" cy="430887"/>
          </a:xfrm>
          <a:prstGeom prst="rect">
            <a:avLst/>
          </a:prstGeom>
          <a:noFill/>
        </p:spPr>
        <p:txBody>
          <a:bodyPr wrap="square" rtlCol="0">
            <a:spAutoFit/>
          </a:bodyPr>
          <a:lstStyle/>
          <a:p>
            <a:r>
              <a:rPr lang="en-US" sz="1100" dirty="0">
                <a:solidFill>
                  <a:schemeClr val="bg1">
                    <a:lumMod val="50000"/>
                  </a:schemeClr>
                </a:solidFill>
              </a:rPr>
              <a:t>(12) IAM role to query watering history table</a:t>
            </a:r>
          </a:p>
        </p:txBody>
      </p:sp>
      <p:sp>
        <p:nvSpPr>
          <p:cNvPr id="1029" name="TextBox 1028">
            <a:extLst>
              <a:ext uri="{FF2B5EF4-FFF2-40B4-BE49-F238E27FC236}">
                <a16:creationId xmlns:a16="http://schemas.microsoft.com/office/drawing/2014/main" id="{65BEC863-6B55-B13B-B5B7-F7A2203E8CEC}"/>
              </a:ext>
            </a:extLst>
          </p:cNvPr>
          <p:cNvSpPr txBox="1"/>
          <p:nvPr/>
        </p:nvSpPr>
        <p:spPr>
          <a:xfrm>
            <a:off x="1615578" y="1916668"/>
            <a:ext cx="1454210" cy="938719"/>
          </a:xfrm>
          <a:prstGeom prst="rect">
            <a:avLst/>
          </a:prstGeom>
          <a:noFill/>
        </p:spPr>
        <p:txBody>
          <a:bodyPr wrap="square" rtlCol="0">
            <a:spAutoFit/>
          </a:bodyPr>
          <a:lstStyle/>
          <a:p>
            <a:r>
              <a:rPr lang="en-US" sz="1100" dirty="0">
                <a:solidFill>
                  <a:schemeClr val="bg1">
                    <a:lumMod val="50000"/>
                  </a:schemeClr>
                </a:solidFill>
              </a:rPr>
              <a:t>(4) Browser hits CloudFront endpoint. CloudFront returns static HTML, CSS, JS to browser </a:t>
            </a:r>
            <a:r>
              <a:rPr lang="en-US" sz="1100">
                <a:solidFill>
                  <a:schemeClr val="bg1">
                    <a:lumMod val="50000"/>
                  </a:schemeClr>
                </a:solidFill>
              </a:rPr>
              <a:t>via HTTPS</a:t>
            </a:r>
            <a:endParaRPr lang="en-US" sz="1100" dirty="0">
              <a:solidFill>
                <a:schemeClr val="bg1">
                  <a:lumMod val="50000"/>
                </a:schemeClr>
              </a:solidFill>
            </a:endParaRPr>
          </a:p>
        </p:txBody>
      </p:sp>
      <p:grpSp>
        <p:nvGrpSpPr>
          <p:cNvPr id="1073" name="Group 1072">
            <a:extLst>
              <a:ext uri="{FF2B5EF4-FFF2-40B4-BE49-F238E27FC236}">
                <a16:creationId xmlns:a16="http://schemas.microsoft.com/office/drawing/2014/main" id="{B57628CA-9755-6FC0-3879-4471896F174B}"/>
              </a:ext>
            </a:extLst>
          </p:cNvPr>
          <p:cNvGrpSpPr/>
          <p:nvPr/>
        </p:nvGrpSpPr>
        <p:grpSpPr>
          <a:xfrm>
            <a:off x="8319393" y="2696022"/>
            <a:ext cx="1153553" cy="1391293"/>
            <a:chOff x="8319393" y="2308103"/>
            <a:chExt cx="1153553" cy="1391293"/>
          </a:xfrm>
        </p:grpSpPr>
        <p:pic>
          <p:nvPicPr>
            <p:cNvPr id="1033" name="Picture 1032">
              <a:extLst>
                <a:ext uri="{FF2B5EF4-FFF2-40B4-BE49-F238E27FC236}">
                  <a16:creationId xmlns:a16="http://schemas.microsoft.com/office/drawing/2014/main" id="{C0BBE78E-2CF9-B7BE-6F59-ED6387B11C1A}"/>
                </a:ext>
              </a:extLst>
            </p:cNvPr>
            <p:cNvPicPr>
              <a:picLocks noChangeAspect="1"/>
            </p:cNvPicPr>
            <p:nvPr/>
          </p:nvPicPr>
          <p:blipFill>
            <a:blip r:embed="rId8"/>
            <a:stretch>
              <a:fillRect/>
            </a:stretch>
          </p:blipFill>
          <p:spPr>
            <a:xfrm>
              <a:off x="8550591" y="2308103"/>
              <a:ext cx="648000" cy="884660"/>
            </a:xfrm>
            <a:prstGeom prst="rect">
              <a:avLst/>
            </a:prstGeom>
          </p:spPr>
        </p:pic>
        <p:sp>
          <p:nvSpPr>
            <p:cNvPr id="1068" name="TextBox 1067">
              <a:extLst>
                <a:ext uri="{FF2B5EF4-FFF2-40B4-BE49-F238E27FC236}">
                  <a16:creationId xmlns:a16="http://schemas.microsoft.com/office/drawing/2014/main" id="{F39D6E11-33B0-619A-39D5-229CD843B688}"/>
                </a:ext>
              </a:extLst>
            </p:cNvPr>
            <p:cNvSpPr txBox="1"/>
            <p:nvPr/>
          </p:nvSpPr>
          <p:spPr>
            <a:xfrm>
              <a:off x="8319393" y="3145398"/>
              <a:ext cx="1153553" cy="553998"/>
            </a:xfrm>
            <a:prstGeom prst="rect">
              <a:avLst/>
            </a:prstGeom>
            <a:noFill/>
          </p:spPr>
          <p:txBody>
            <a:bodyPr wrap="square" rtlCol="0">
              <a:spAutoFit/>
            </a:bodyPr>
            <a:lstStyle/>
            <a:p>
              <a:pPr algn="ctr"/>
              <a:r>
                <a:rPr lang="en-US" sz="1000" b="1" dirty="0">
                  <a:solidFill>
                    <a:srgbClr val="A100FF"/>
                  </a:solidFill>
                </a:rPr>
                <a:t>Sensor data</a:t>
              </a:r>
            </a:p>
            <a:p>
              <a:pPr algn="ctr"/>
              <a:r>
                <a:rPr lang="en-US" sz="1000" b="1" dirty="0">
                  <a:solidFill>
                    <a:srgbClr val="A100FF"/>
                  </a:solidFill>
                </a:rPr>
                <a:t>(Serverless NoSQL database) </a:t>
              </a:r>
            </a:p>
          </p:txBody>
        </p:sp>
      </p:grpSp>
      <p:grpSp>
        <p:nvGrpSpPr>
          <p:cNvPr id="1065" name="Group 1064">
            <a:extLst>
              <a:ext uri="{FF2B5EF4-FFF2-40B4-BE49-F238E27FC236}">
                <a16:creationId xmlns:a16="http://schemas.microsoft.com/office/drawing/2014/main" id="{340779EB-ECCD-0053-41F7-28DE17D5B648}"/>
              </a:ext>
            </a:extLst>
          </p:cNvPr>
          <p:cNvGrpSpPr/>
          <p:nvPr/>
        </p:nvGrpSpPr>
        <p:grpSpPr>
          <a:xfrm>
            <a:off x="8300812" y="4201695"/>
            <a:ext cx="1105852" cy="1097642"/>
            <a:chOff x="8300812" y="3887660"/>
            <a:chExt cx="1105852" cy="1097642"/>
          </a:xfrm>
        </p:grpSpPr>
        <p:pic>
          <p:nvPicPr>
            <p:cNvPr id="20" name="Picture 19">
              <a:extLst>
                <a:ext uri="{FF2B5EF4-FFF2-40B4-BE49-F238E27FC236}">
                  <a16:creationId xmlns:a16="http://schemas.microsoft.com/office/drawing/2014/main" id="{5B1B1736-BD7E-7B34-B565-3E7BFCDB6854}"/>
                </a:ext>
              </a:extLst>
            </p:cNvPr>
            <p:cNvPicPr>
              <a:picLocks noChangeAspect="1"/>
            </p:cNvPicPr>
            <p:nvPr/>
          </p:nvPicPr>
          <p:blipFill>
            <a:blip r:embed="rId8"/>
            <a:stretch>
              <a:fillRect/>
            </a:stretch>
          </p:blipFill>
          <p:spPr>
            <a:xfrm>
              <a:off x="8529738" y="3887660"/>
              <a:ext cx="648000" cy="884660"/>
            </a:xfrm>
            <a:prstGeom prst="rect">
              <a:avLst/>
            </a:prstGeom>
          </p:spPr>
        </p:pic>
        <p:sp>
          <p:nvSpPr>
            <p:cNvPr id="1069" name="TextBox 1068">
              <a:extLst>
                <a:ext uri="{FF2B5EF4-FFF2-40B4-BE49-F238E27FC236}">
                  <a16:creationId xmlns:a16="http://schemas.microsoft.com/office/drawing/2014/main" id="{9DA20217-E4BF-5828-0200-681307E7055E}"/>
                </a:ext>
              </a:extLst>
            </p:cNvPr>
            <p:cNvSpPr txBox="1"/>
            <p:nvPr/>
          </p:nvSpPr>
          <p:spPr>
            <a:xfrm>
              <a:off x="8300812" y="4739081"/>
              <a:ext cx="1105852" cy="246221"/>
            </a:xfrm>
            <a:prstGeom prst="rect">
              <a:avLst/>
            </a:prstGeom>
            <a:noFill/>
          </p:spPr>
          <p:txBody>
            <a:bodyPr wrap="square" rtlCol="0">
              <a:spAutoFit/>
            </a:bodyPr>
            <a:lstStyle/>
            <a:p>
              <a:pPr algn="ctr"/>
              <a:r>
                <a:rPr lang="en-US" sz="1000" b="1" dirty="0">
                  <a:solidFill>
                    <a:srgbClr val="A100FF"/>
                  </a:solidFill>
                </a:rPr>
                <a:t>Watering history</a:t>
              </a:r>
            </a:p>
          </p:txBody>
        </p:sp>
      </p:grpSp>
      <p:cxnSp>
        <p:nvCxnSpPr>
          <p:cNvPr id="1140" name="Connector: Elbow 1139">
            <a:extLst>
              <a:ext uri="{FF2B5EF4-FFF2-40B4-BE49-F238E27FC236}">
                <a16:creationId xmlns:a16="http://schemas.microsoft.com/office/drawing/2014/main" id="{610782D7-B553-5ED7-FC99-6F6EBE615736}"/>
              </a:ext>
            </a:extLst>
          </p:cNvPr>
          <p:cNvCxnSpPr>
            <a:cxnSpLocks/>
            <a:stCxn id="1036" idx="0"/>
            <a:endCxn id="24" idx="1"/>
          </p:cNvCxnSpPr>
          <p:nvPr/>
        </p:nvCxnSpPr>
        <p:spPr>
          <a:xfrm rot="5400000" flipH="1" flipV="1">
            <a:off x="1301750" y="1421114"/>
            <a:ext cx="1381410" cy="2374702"/>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EB68CE-73A4-E782-6AFB-1C0B00B6D6A3}"/>
              </a:ext>
            </a:extLst>
          </p:cNvPr>
          <p:cNvSpPr txBox="1"/>
          <p:nvPr/>
        </p:nvSpPr>
        <p:spPr>
          <a:xfrm>
            <a:off x="1707817" y="1282733"/>
            <a:ext cx="1178571" cy="246221"/>
          </a:xfrm>
          <a:prstGeom prst="rect">
            <a:avLst/>
          </a:prstGeom>
          <a:noFill/>
        </p:spPr>
        <p:txBody>
          <a:bodyPr wrap="square" rtlCol="0">
            <a:spAutoFit/>
          </a:bodyPr>
          <a:lstStyle/>
          <a:p>
            <a:r>
              <a:rPr lang="en-US" sz="1000" b="1" dirty="0">
                <a:solidFill>
                  <a:srgbClr val="A100FF"/>
                </a:solidFill>
              </a:rPr>
              <a:t>Device gateway</a:t>
            </a:r>
          </a:p>
        </p:txBody>
      </p:sp>
      <p:sp>
        <p:nvSpPr>
          <p:cNvPr id="10" name="TextBox 9">
            <a:extLst>
              <a:ext uri="{FF2B5EF4-FFF2-40B4-BE49-F238E27FC236}">
                <a16:creationId xmlns:a16="http://schemas.microsoft.com/office/drawing/2014/main" id="{A8F0BBF6-4ECC-789B-62FF-4C6A989D02AD}"/>
              </a:ext>
            </a:extLst>
          </p:cNvPr>
          <p:cNvSpPr txBox="1"/>
          <p:nvPr/>
        </p:nvSpPr>
        <p:spPr>
          <a:xfrm>
            <a:off x="262393" y="5069809"/>
            <a:ext cx="1178571" cy="246221"/>
          </a:xfrm>
          <a:prstGeom prst="rect">
            <a:avLst/>
          </a:prstGeom>
          <a:noFill/>
        </p:spPr>
        <p:txBody>
          <a:bodyPr wrap="square" rtlCol="0">
            <a:spAutoFit/>
          </a:bodyPr>
          <a:lstStyle/>
          <a:p>
            <a:r>
              <a:rPr lang="en-US" sz="1000" b="1" dirty="0">
                <a:solidFill>
                  <a:srgbClr val="A100FF"/>
                </a:solidFill>
              </a:rPr>
              <a:t>Developer’s device</a:t>
            </a:r>
          </a:p>
        </p:txBody>
      </p:sp>
      <p:sp>
        <p:nvSpPr>
          <p:cNvPr id="11" name="TextBox 10">
            <a:extLst>
              <a:ext uri="{FF2B5EF4-FFF2-40B4-BE49-F238E27FC236}">
                <a16:creationId xmlns:a16="http://schemas.microsoft.com/office/drawing/2014/main" id="{AA52369A-4021-C621-7099-887F6A3376A9}"/>
              </a:ext>
            </a:extLst>
          </p:cNvPr>
          <p:cNvSpPr txBox="1"/>
          <p:nvPr/>
        </p:nvSpPr>
        <p:spPr>
          <a:xfrm>
            <a:off x="410705" y="4138072"/>
            <a:ext cx="1178571" cy="246221"/>
          </a:xfrm>
          <a:prstGeom prst="rect">
            <a:avLst/>
          </a:prstGeom>
          <a:noFill/>
        </p:spPr>
        <p:txBody>
          <a:bodyPr wrap="square" rtlCol="0">
            <a:spAutoFit/>
          </a:bodyPr>
          <a:lstStyle/>
          <a:p>
            <a:r>
              <a:rPr lang="en-US" sz="1000" b="1" dirty="0">
                <a:solidFill>
                  <a:srgbClr val="A100FF"/>
                </a:solidFill>
              </a:rPr>
              <a:t>User’s device</a:t>
            </a:r>
          </a:p>
        </p:txBody>
      </p:sp>
      <p:grpSp>
        <p:nvGrpSpPr>
          <p:cNvPr id="1233" name="Group 1232">
            <a:extLst>
              <a:ext uri="{FF2B5EF4-FFF2-40B4-BE49-F238E27FC236}">
                <a16:creationId xmlns:a16="http://schemas.microsoft.com/office/drawing/2014/main" id="{2A2AB94E-E43E-AF98-E89F-6283BB63D947}"/>
              </a:ext>
            </a:extLst>
          </p:cNvPr>
          <p:cNvGrpSpPr/>
          <p:nvPr/>
        </p:nvGrpSpPr>
        <p:grpSpPr>
          <a:xfrm>
            <a:off x="395801" y="5930872"/>
            <a:ext cx="2678787" cy="827119"/>
            <a:chOff x="395801" y="5678456"/>
            <a:chExt cx="2678787" cy="827119"/>
          </a:xfrm>
        </p:grpSpPr>
        <p:grpSp>
          <p:nvGrpSpPr>
            <p:cNvPr id="6" name="Group 5">
              <a:extLst>
                <a:ext uri="{FF2B5EF4-FFF2-40B4-BE49-F238E27FC236}">
                  <a16:creationId xmlns:a16="http://schemas.microsoft.com/office/drawing/2014/main" id="{19B3965E-80F3-1AA2-8300-7300DF550363}"/>
                </a:ext>
              </a:extLst>
            </p:cNvPr>
            <p:cNvGrpSpPr/>
            <p:nvPr/>
          </p:nvGrpSpPr>
          <p:grpSpPr>
            <a:xfrm>
              <a:off x="395801" y="5698309"/>
              <a:ext cx="2678787" cy="807266"/>
              <a:chOff x="287697" y="5995694"/>
              <a:chExt cx="2678787" cy="807266"/>
            </a:xfrm>
          </p:grpSpPr>
          <p:sp>
            <p:nvSpPr>
              <p:cNvPr id="17" name="Rectangle: Single Corner Snipped 16">
                <a:extLst>
                  <a:ext uri="{FF2B5EF4-FFF2-40B4-BE49-F238E27FC236}">
                    <a16:creationId xmlns:a16="http://schemas.microsoft.com/office/drawing/2014/main" id="{2225B105-8C29-75FA-B655-4280ABE4FC3C}"/>
                  </a:ext>
                </a:extLst>
              </p:cNvPr>
              <p:cNvSpPr/>
              <p:nvPr/>
            </p:nvSpPr>
            <p:spPr>
              <a:xfrm>
                <a:off x="287697" y="5995694"/>
                <a:ext cx="2678787" cy="807266"/>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pic>
            <p:nvPicPr>
              <p:cNvPr id="7" name="Picture 6">
                <a:extLst>
                  <a:ext uri="{FF2B5EF4-FFF2-40B4-BE49-F238E27FC236}">
                    <a16:creationId xmlns:a16="http://schemas.microsoft.com/office/drawing/2014/main" id="{B5428C2D-BBA4-2A43-7472-BCCC358DCD2A}"/>
                  </a:ext>
                </a:extLst>
              </p:cNvPr>
              <p:cNvPicPr>
                <a:picLocks noChangeAspect="1"/>
              </p:cNvPicPr>
              <p:nvPr/>
            </p:nvPicPr>
            <p:blipFill>
              <a:blip r:embed="rId9"/>
              <a:stretch>
                <a:fillRect/>
              </a:stretch>
            </p:blipFill>
            <p:spPr>
              <a:xfrm>
                <a:off x="368488" y="6204790"/>
                <a:ext cx="749515" cy="244317"/>
              </a:xfrm>
              <a:prstGeom prst="rect">
                <a:avLst/>
              </a:prstGeom>
            </p:spPr>
          </p:pic>
          <p:pic>
            <p:nvPicPr>
              <p:cNvPr id="12" name="Picture 11">
                <a:extLst>
                  <a:ext uri="{FF2B5EF4-FFF2-40B4-BE49-F238E27FC236}">
                    <a16:creationId xmlns:a16="http://schemas.microsoft.com/office/drawing/2014/main" id="{EC0EA0FA-048D-C58B-65EE-99142F36CB96}"/>
                  </a:ext>
                </a:extLst>
              </p:cNvPr>
              <p:cNvPicPr>
                <a:picLocks noChangeAspect="1"/>
              </p:cNvPicPr>
              <p:nvPr/>
            </p:nvPicPr>
            <p:blipFill>
              <a:blip r:embed="rId10"/>
              <a:stretch>
                <a:fillRect/>
              </a:stretch>
            </p:blipFill>
            <p:spPr>
              <a:xfrm>
                <a:off x="1155528" y="6204790"/>
                <a:ext cx="521051" cy="545966"/>
              </a:xfrm>
              <a:prstGeom prst="rect">
                <a:avLst/>
              </a:prstGeom>
            </p:spPr>
          </p:pic>
          <p:pic>
            <p:nvPicPr>
              <p:cNvPr id="14" name="Picture 4" descr="GitHub - araujocristian/webpack-exercicios">
                <a:extLst>
                  <a:ext uri="{FF2B5EF4-FFF2-40B4-BE49-F238E27FC236}">
                    <a16:creationId xmlns:a16="http://schemas.microsoft.com/office/drawing/2014/main" id="{3A4C3373-7908-9BD2-A962-A23CCC41560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319" t="8893" r="16768" b="7998"/>
              <a:stretch/>
            </p:blipFill>
            <p:spPr bwMode="auto">
              <a:xfrm>
                <a:off x="1732580" y="6204790"/>
                <a:ext cx="439037" cy="5535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ial by Data - Babel">
                <a:extLst>
                  <a:ext uri="{FF2B5EF4-FFF2-40B4-BE49-F238E27FC236}">
                    <a16:creationId xmlns:a16="http://schemas.microsoft.com/office/drawing/2014/main" id="{3FFF8BC2-96CC-0D6F-37B7-BB298A1D6A6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9691" b="28068"/>
              <a:stretch/>
            </p:blipFill>
            <p:spPr bwMode="auto">
              <a:xfrm>
                <a:off x="2230407" y="6204790"/>
                <a:ext cx="623820" cy="263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B02DC33-1940-938D-B0CA-AC00F65D3C0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9104" b="28723"/>
              <a:stretch/>
            </p:blipFill>
            <p:spPr bwMode="auto">
              <a:xfrm>
                <a:off x="2220446" y="6491089"/>
                <a:ext cx="633781" cy="2672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ke an official icon for three.js · Issue #13793 · mrdoob ...">
                <a:extLst>
                  <a:ext uri="{FF2B5EF4-FFF2-40B4-BE49-F238E27FC236}">
                    <a16:creationId xmlns:a16="http://schemas.microsoft.com/office/drawing/2014/main" id="{83059D79-3488-50BA-4F61-AFB0C8B8F66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877" y="6476892"/>
                <a:ext cx="521051" cy="263404"/>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A1FE69D3-9998-690F-352D-2BCCBD6F5723}"/>
                </a:ext>
              </a:extLst>
            </p:cNvPr>
            <p:cNvSpPr txBox="1"/>
            <p:nvPr/>
          </p:nvSpPr>
          <p:spPr>
            <a:xfrm>
              <a:off x="407264" y="5678456"/>
              <a:ext cx="2145752" cy="276999"/>
            </a:xfrm>
            <a:prstGeom prst="rect">
              <a:avLst/>
            </a:prstGeom>
            <a:noFill/>
          </p:spPr>
          <p:txBody>
            <a:bodyPr wrap="square" rtlCol="0">
              <a:spAutoFit/>
            </a:bodyPr>
            <a:lstStyle/>
            <a:p>
              <a:r>
                <a:rPr lang="en-US" sz="1200" b="1" dirty="0">
                  <a:solidFill>
                    <a:schemeClr val="tx1"/>
                  </a:solidFill>
                </a:rPr>
                <a:t>WebAR dev. tools</a:t>
              </a:r>
            </a:p>
          </p:txBody>
        </p:sp>
      </p:grpSp>
      <p:sp>
        <p:nvSpPr>
          <p:cNvPr id="18" name="TextBox 17">
            <a:extLst>
              <a:ext uri="{FF2B5EF4-FFF2-40B4-BE49-F238E27FC236}">
                <a16:creationId xmlns:a16="http://schemas.microsoft.com/office/drawing/2014/main" id="{140C8F14-DE29-51EE-2B22-C3F355DDE4C9}"/>
              </a:ext>
            </a:extLst>
          </p:cNvPr>
          <p:cNvSpPr txBox="1"/>
          <p:nvPr/>
        </p:nvSpPr>
        <p:spPr>
          <a:xfrm>
            <a:off x="391756" y="1358077"/>
            <a:ext cx="1178571" cy="246221"/>
          </a:xfrm>
          <a:prstGeom prst="rect">
            <a:avLst/>
          </a:prstGeom>
          <a:noFill/>
        </p:spPr>
        <p:txBody>
          <a:bodyPr wrap="square" rtlCol="0">
            <a:spAutoFit/>
          </a:bodyPr>
          <a:lstStyle/>
          <a:p>
            <a:r>
              <a:rPr lang="en-US" sz="1000" b="1" dirty="0">
                <a:solidFill>
                  <a:srgbClr val="A100FF"/>
                </a:solidFill>
              </a:rPr>
              <a:t>Physical plant</a:t>
            </a:r>
          </a:p>
        </p:txBody>
      </p:sp>
      <p:grpSp>
        <p:nvGrpSpPr>
          <p:cNvPr id="1040" name="Group 1039">
            <a:extLst>
              <a:ext uri="{FF2B5EF4-FFF2-40B4-BE49-F238E27FC236}">
                <a16:creationId xmlns:a16="http://schemas.microsoft.com/office/drawing/2014/main" id="{D90EC42B-FA2C-4577-07AD-0DEBBCE8C7E4}"/>
              </a:ext>
            </a:extLst>
          </p:cNvPr>
          <p:cNvGrpSpPr/>
          <p:nvPr/>
        </p:nvGrpSpPr>
        <p:grpSpPr>
          <a:xfrm>
            <a:off x="6400173" y="2711123"/>
            <a:ext cx="1236512" cy="980354"/>
            <a:chOff x="6348565" y="2250421"/>
            <a:chExt cx="1236512" cy="980354"/>
          </a:xfrm>
        </p:grpSpPr>
        <p:pic>
          <p:nvPicPr>
            <p:cNvPr id="23" name="Picture 4" descr="Serverless Optimization Workshop (Performance and Cost)">
              <a:extLst>
                <a:ext uri="{FF2B5EF4-FFF2-40B4-BE49-F238E27FC236}">
                  <a16:creationId xmlns:a16="http://schemas.microsoft.com/office/drawing/2014/main" id="{D98AC483-437D-5662-959D-56B3A5A2E32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08159" y="2250421"/>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0FC0463-14CA-E40C-9BD2-D41681EBB781}"/>
                </a:ext>
              </a:extLst>
            </p:cNvPr>
            <p:cNvSpPr txBox="1"/>
            <p:nvPr/>
          </p:nvSpPr>
          <p:spPr>
            <a:xfrm>
              <a:off x="6348565" y="2984554"/>
              <a:ext cx="1236512" cy="246221"/>
            </a:xfrm>
            <a:prstGeom prst="rect">
              <a:avLst/>
            </a:prstGeom>
            <a:noFill/>
          </p:spPr>
          <p:txBody>
            <a:bodyPr wrap="square" rtlCol="0">
              <a:spAutoFit/>
            </a:bodyPr>
            <a:lstStyle/>
            <a:p>
              <a:r>
                <a:rPr lang="en-US" sz="1000" b="1" dirty="0">
                  <a:solidFill>
                    <a:srgbClr val="A100FF"/>
                  </a:solidFill>
                </a:rPr>
                <a:t>Serverless function</a:t>
              </a:r>
            </a:p>
          </p:txBody>
        </p:sp>
      </p:grpSp>
      <p:sp>
        <p:nvSpPr>
          <p:cNvPr id="22" name="TextBox 21">
            <a:extLst>
              <a:ext uri="{FF2B5EF4-FFF2-40B4-BE49-F238E27FC236}">
                <a16:creationId xmlns:a16="http://schemas.microsoft.com/office/drawing/2014/main" id="{481F38E2-308F-49E9-D79C-E5AF95BC86C7}"/>
              </a:ext>
            </a:extLst>
          </p:cNvPr>
          <p:cNvSpPr txBox="1"/>
          <p:nvPr/>
        </p:nvSpPr>
        <p:spPr>
          <a:xfrm>
            <a:off x="4573799" y="1136889"/>
            <a:ext cx="1548572" cy="400110"/>
          </a:xfrm>
          <a:prstGeom prst="rect">
            <a:avLst/>
          </a:prstGeom>
          <a:noFill/>
        </p:spPr>
        <p:txBody>
          <a:bodyPr wrap="square" rtlCol="0">
            <a:spAutoFit/>
          </a:bodyPr>
          <a:lstStyle/>
          <a:p>
            <a:r>
              <a:rPr lang="en-US" sz="1000" b="1" dirty="0">
                <a:solidFill>
                  <a:srgbClr val="A100FF"/>
                </a:solidFill>
              </a:rPr>
              <a:t>IoT sensor mgmt and sensor data ingestion</a:t>
            </a:r>
          </a:p>
        </p:txBody>
      </p:sp>
      <p:pic>
        <p:nvPicPr>
          <p:cNvPr id="26" name="Picture 4" descr="Serverless Optimization Workshop (Performance and Cost)">
            <a:extLst>
              <a:ext uri="{FF2B5EF4-FFF2-40B4-BE49-F238E27FC236}">
                <a16:creationId xmlns:a16="http://schemas.microsoft.com/office/drawing/2014/main" id="{33797D45-19B2-B6D5-D305-7AA2677EA0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36124" y="4125177"/>
            <a:ext cx="828000" cy="8181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rverless Optimization Workshop (Performance and Cost)">
            <a:extLst>
              <a:ext uri="{FF2B5EF4-FFF2-40B4-BE49-F238E27FC236}">
                <a16:creationId xmlns:a16="http://schemas.microsoft.com/office/drawing/2014/main" id="{7B5B51A0-BFC9-7B14-D9D7-38659C78C5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38226" y="5365158"/>
            <a:ext cx="828000" cy="818182"/>
          </a:xfrm>
          <a:prstGeom prst="rect">
            <a:avLst/>
          </a:prstGeom>
          <a:noFill/>
          <a:extLst>
            <a:ext uri="{909E8E84-426E-40DD-AFC4-6F175D3DCCD1}">
              <a14:hiddenFill xmlns:a14="http://schemas.microsoft.com/office/drawing/2010/main">
                <a:solidFill>
                  <a:srgbClr val="FFFFFF"/>
                </a:solidFill>
              </a14:hiddenFill>
            </a:ext>
          </a:extLst>
        </p:spPr>
      </p:pic>
      <p:grpSp>
        <p:nvGrpSpPr>
          <p:cNvPr id="1096" name="Group 1095">
            <a:extLst>
              <a:ext uri="{FF2B5EF4-FFF2-40B4-BE49-F238E27FC236}">
                <a16:creationId xmlns:a16="http://schemas.microsoft.com/office/drawing/2014/main" id="{A3BE1F31-484F-70C3-AA77-15DFBE668B67}"/>
              </a:ext>
            </a:extLst>
          </p:cNvPr>
          <p:cNvGrpSpPr/>
          <p:nvPr/>
        </p:nvGrpSpPr>
        <p:grpSpPr>
          <a:xfrm>
            <a:off x="1659002" y="4454538"/>
            <a:ext cx="1141598" cy="861528"/>
            <a:chOff x="1483512" y="4454538"/>
            <a:chExt cx="1141598" cy="861528"/>
          </a:xfrm>
        </p:grpSpPr>
        <p:pic>
          <p:nvPicPr>
            <p:cNvPr id="8" name="Picture 2" descr="Azure DevOps - Actendo">
              <a:extLst>
                <a:ext uri="{FF2B5EF4-FFF2-40B4-BE49-F238E27FC236}">
                  <a16:creationId xmlns:a16="http://schemas.microsoft.com/office/drawing/2014/main" id="{714DFADC-887B-DCF1-5F7D-A689BF5DDCE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549" t="1141" r="10759" b="270"/>
            <a:stretch/>
          </p:blipFill>
          <p:spPr bwMode="auto">
            <a:xfrm>
              <a:off x="1674005" y="4454538"/>
              <a:ext cx="775161" cy="614785"/>
            </a:xfrm>
            <a:prstGeom prst="rect">
              <a:avLst/>
            </a:prstGeom>
            <a:noFill/>
            <a:extLst>
              <a:ext uri="{909E8E84-426E-40DD-AFC4-6F175D3DCCD1}">
                <a14:hiddenFill xmlns:a14="http://schemas.microsoft.com/office/drawing/2010/main">
                  <a:solidFill>
                    <a:srgbClr val="FFFFFF"/>
                  </a:solidFill>
                </a14:hiddenFill>
              </a:ext>
            </a:extLst>
          </p:spPr>
        </p:pic>
        <p:sp>
          <p:nvSpPr>
            <p:cNvPr id="1121" name="TextBox 1120">
              <a:extLst>
                <a:ext uri="{FF2B5EF4-FFF2-40B4-BE49-F238E27FC236}">
                  <a16:creationId xmlns:a16="http://schemas.microsoft.com/office/drawing/2014/main" id="{8661F4DB-CBCD-5507-90AE-D4C1011EC53C}"/>
                </a:ext>
              </a:extLst>
            </p:cNvPr>
            <p:cNvSpPr txBox="1"/>
            <p:nvPr/>
          </p:nvSpPr>
          <p:spPr>
            <a:xfrm>
              <a:off x="1483512" y="5069845"/>
              <a:ext cx="1141598" cy="246221"/>
            </a:xfrm>
            <a:prstGeom prst="rect">
              <a:avLst/>
            </a:prstGeom>
            <a:noFill/>
          </p:spPr>
          <p:txBody>
            <a:bodyPr wrap="square" rtlCol="0">
              <a:spAutoFit/>
            </a:bodyPr>
            <a:lstStyle/>
            <a:p>
              <a:pPr algn="ctr"/>
              <a:r>
                <a:rPr lang="en-US" sz="1000" b="1" dirty="0">
                  <a:solidFill>
                    <a:srgbClr val="A100FF"/>
                  </a:solidFill>
                </a:rPr>
                <a:t>CI/ CD</a:t>
              </a:r>
            </a:p>
          </p:txBody>
        </p:sp>
      </p:grpSp>
      <p:grpSp>
        <p:nvGrpSpPr>
          <p:cNvPr id="1094" name="Group 1093">
            <a:extLst>
              <a:ext uri="{FF2B5EF4-FFF2-40B4-BE49-F238E27FC236}">
                <a16:creationId xmlns:a16="http://schemas.microsoft.com/office/drawing/2014/main" id="{5D83590E-F796-2FE4-22B6-D8F94799DEE5}"/>
              </a:ext>
            </a:extLst>
          </p:cNvPr>
          <p:cNvGrpSpPr/>
          <p:nvPr/>
        </p:nvGrpSpPr>
        <p:grpSpPr>
          <a:xfrm>
            <a:off x="2960972" y="4415003"/>
            <a:ext cx="1227269" cy="882033"/>
            <a:chOff x="2637702" y="4433475"/>
            <a:chExt cx="1227269" cy="882033"/>
          </a:xfrm>
        </p:grpSpPr>
        <p:pic>
          <p:nvPicPr>
            <p:cNvPr id="1205" name="Picture 2" descr="Using the CloudFormation String Macros | by Eden Hare | Medium">
              <a:extLst>
                <a:ext uri="{FF2B5EF4-FFF2-40B4-BE49-F238E27FC236}">
                  <a16:creationId xmlns:a16="http://schemas.microsoft.com/office/drawing/2014/main" id="{60629AF9-F7C8-0346-BD73-E5C091C8A2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9938" t="7562" r="29962" b="4939"/>
            <a:stretch/>
          </p:blipFill>
          <p:spPr bwMode="auto">
            <a:xfrm>
              <a:off x="2895335" y="4433475"/>
              <a:ext cx="555783" cy="693534"/>
            </a:xfrm>
            <a:prstGeom prst="rect">
              <a:avLst/>
            </a:prstGeom>
            <a:noFill/>
            <a:extLst>
              <a:ext uri="{909E8E84-426E-40DD-AFC4-6F175D3DCCD1}">
                <a14:hiddenFill xmlns:a14="http://schemas.microsoft.com/office/drawing/2010/main">
                  <a:solidFill>
                    <a:srgbClr val="FFFFFF"/>
                  </a:solidFill>
                </a14:hiddenFill>
              </a:ext>
            </a:extLst>
          </p:spPr>
        </p:pic>
        <p:sp>
          <p:nvSpPr>
            <p:cNvPr id="1206" name="TextBox 1205">
              <a:extLst>
                <a:ext uri="{FF2B5EF4-FFF2-40B4-BE49-F238E27FC236}">
                  <a16:creationId xmlns:a16="http://schemas.microsoft.com/office/drawing/2014/main" id="{D53FA524-9B8B-5444-CDEF-DDD871C8B89D}"/>
                </a:ext>
              </a:extLst>
            </p:cNvPr>
            <p:cNvSpPr txBox="1"/>
            <p:nvPr/>
          </p:nvSpPr>
          <p:spPr>
            <a:xfrm>
              <a:off x="2637702" y="5069287"/>
              <a:ext cx="1227269" cy="246221"/>
            </a:xfrm>
            <a:prstGeom prst="rect">
              <a:avLst/>
            </a:prstGeom>
            <a:noFill/>
          </p:spPr>
          <p:txBody>
            <a:bodyPr wrap="square" rtlCol="0">
              <a:spAutoFit/>
            </a:bodyPr>
            <a:lstStyle/>
            <a:p>
              <a:r>
                <a:rPr lang="en-US" sz="1000" b="1" dirty="0">
                  <a:solidFill>
                    <a:srgbClr val="A100FF"/>
                  </a:solidFill>
                </a:rPr>
                <a:t>Infra-as-Code (IaC)</a:t>
              </a:r>
            </a:p>
          </p:txBody>
        </p:sp>
      </p:grpSp>
      <p:cxnSp>
        <p:nvCxnSpPr>
          <p:cNvPr id="1207" name="Straight Arrow Connector 1206">
            <a:extLst>
              <a:ext uri="{FF2B5EF4-FFF2-40B4-BE49-F238E27FC236}">
                <a16:creationId xmlns:a16="http://schemas.microsoft.com/office/drawing/2014/main" id="{83050933-621C-D0E7-56C2-6AD7A9A0DDA0}"/>
              </a:ext>
            </a:extLst>
          </p:cNvPr>
          <p:cNvCxnSpPr>
            <a:cxnSpLocks/>
            <a:stCxn id="8" idx="3"/>
            <a:endCxn id="1205" idx="1"/>
          </p:cNvCxnSpPr>
          <p:nvPr/>
        </p:nvCxnSpPr>
        <p:spPr>
          <a:xfrm flipV="1">
            <a:off x="2624656" y="4761770"/>
            <a:ext cx="593949" cy="1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1" name="Straight Arrow Connector 1210">
            <a:extLst>
              <a:ext uri="{FF2B5EF4-FFF2-40B4-BE49-F238E27FC236}">
                <a16:creationId xmlns:a16="http://schemas.microsoft.com/office/drawing/2014/main" id="{57BD3192-1CB8-F8CC-9364-FDB5A0D03F90}"/>
              </a:ext>
            </a:extLst>
          </p:cNvPr>
          <p:cNvCxnSpPr>
            <a:cxnSpLocks/>
            <a:endCxn id="10" idx="2"/>
          </p:cNvCxnSpPr>
          <p:nvPr/>
        </p:nvCxnSpPr>
        <p:spPr>
          <a:xfrm flipV="1">
            <a:off x="851679" y="5316030"/>
            <a:ext cx="0" cy="591741"/>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13" name="TextBox 1212">
            <a:extLst>
              <a:ext uri="{FF2B5EF4-FFF2-40B4-BE49-F238E27FC236}">
                <a16:creationId xmlns:a16="http://schemas.microsoft.com/office/drawing/2014/main" id="{1189CDCA-DB59-A2F6-3744-BCEAB9A61B67}"/>
              </a:ext>
            </a:extLst>
          </p:cNvPr>
          <p:cNvSpPr txBox="1"/>
          <p:nvPr/>
        </p:nvSpPr>
        <p:spPr>
          <a:xfrm>
            <a:off x="1622544" y="3281767"/>
            <a:ext cx="2153358" cy="430887"/>
          </a:xfrm>
          <a:prstGeom prst="rect">
            <a:avLst/>
          </a:prstGeom>
          <a:noFill/>
        </p:spPr>
        <p:txBody>
          <a:bodyPr wrap="square" rtlCol="0">
            <a:spAutoFit/>
          </a:bodyPr>
          <a:lstStyle/>
          <a:p>
            <a:r>
              <a:rPr lang="en-US" sz="1100" dirty="0">
                <a:solidFill>
                  <a:schemeClr val="bg1">
                    <a:lumMod val="50000"/>
                  </a:schemeClr>
                </a:solidFill>
              </a:rPr>
              <a:t>(6) Browser invokes AWS Lambda function URL</a:t>
            </a:r>
          </a:p>
        </p:txBody>
      </p:sp>
      <p:grpSp>
        <p:nvGrpSpPr>
          <p:cNvPr id="1099" name="Group 1098">
            <a:extLst>
              <a:ext uri="{FF2B5EF4-FFF2-40B4-BE49-F238E27FC236}">
                <a16:creationId xmlns:a16="http://schemas.microsoft.com/office/drawing/2014/main" id="{EF938977-2276-BFDB-7B91-92873BDF4E3B}"/>
              </a:ext>
            </a:extLst>
          </p:cNvPr>
          <p:cNvGrpSpPr/>
          <p:nvPr/>
        </p:nvGrpSpPr>
        <p:grpSpPr>
          <a:xfrm>
            <a:off x="3179806" y="1498256"/>
            <a:ext cx="645158" cy="1071462"/>
            <a:chOff x="3605465" y="1497324"/>
            <a:chExt cx="645158" cy="1071462"/>
          </a:xfrm>
        </p:grpSpPr>
        <p:sp>
          <p:nvSpPr>
            <p:cNvPr id="1074" name="TextBox 1073">
              <a:extLst>
                <a:ext uri="{FF2B5EF4-FFF2-40B4-BE49-F238E27FC236}">
                  <a16:creationId xmlns:a16="http://schemas.microsoft.com/office/drawing/2014/main" id="{BFEE07D1-DD54-FF42-F148-4F95C1127AE0}"/>
                </a:ext>
              </a:extLst>
            </p:cNvPr>
            <p:cNvSpPr txBox="1"/>
            <p:nvPr/>
          </p:nvSpPr>
          <p:spPr>
            <a:xfrm>
              <a:off x="3704662" y="2322565"/>
              <a:ext cx="452547" cy="246221"/>
            </a:xfrm>
            <a:prstGeom prst="rect">
              <a:avLst/>
            </a:prstGeom>
            <a:noFill/>
          </p:spPr>
          <p:txBody>
            <a:bodyPr wrap="square" rtlCol="0">
              <a:spAutoFit/>
            </a:bodyPr>
            <a:lstStyle/>
            <a:p>
              <a:r>
                <a:rPr lang="en-US" sz="1000" b="1" dirty="0">
                  <a:solidFill>
                    <a:srgbClr val="A100FF"/>
                  </a:solidFill>
                </a:rPr>
                <a:t>CDN</a:t>
              </a:r>
            </a:p>
          </p:txBody>
        </p:sp>
        <p:pic>
          <p:nvPicPr>
            <p:cNvPr id="24" name="Picture 23">
              <a:extLst>
                <a:ext uri="{FF2B5EF4-FFF2-40B4-BE49-F238E27FC236}">
                  <a16:creationId xmlns:a16="http://schemas.microsoft.com/office/drawing/2014/main" id="{E1DD9A9C-6309-8D76-0E72-82AE54387F8C}"/>
                </a:ext>
              </a:extLst>
            </p:cNvPr>
            <p:cNvPicPr>
              <a:picLocks noChangeAspect="1"/>
            </p:cNvPicPr>
            <p:nvPr/>
          </p:nvPicPr>
          <p:blipFill>
            <a:blip r:embed="rId18"/>
            <a:stretch>
              <a:fillRect/>
            </a:stretch>
          </p:blipFill>
          <p:spPr>
            <a:xfrm>
              <a:off x="3605465" y="1497324"/>
              <a:ext cx="645158" cy="839008"/>
            </a:xfrm>
            <a:prstGeom prst="rect">
              <a:avLst/>
            </a:prstGeom>
          </p:spPr>
        </p:pic>
      </p:grpSp>
      <p:pic>
        <p:nvPicPr>
          <p:cNvPr id="32" name="Picture 31">
            <a:extLst>
              <a:ext uri="{FF2B5EF4-FFF2-40B4-BE49-F238E27FC236}">
                <a16:creationId xmlns:a16="http://schemas.microsoft.com/office/drawing/2014/main" id="{DFD68E47-CB23-B16F-A6DA-468E35F1C4C4}"/>
              </a:ext>
            </a:extLst>
          </p:cNvPr>
          <p:cNvPicPr>
            <a:picLocks noChangeAspect="1"/>
          </p:cNvPicPr>
          <p:nvPr/>
        </p:nvPicPr>
        <p:blipFill>
          <a:blip r:embed="rId19"/>
          <a:stretch>
            <a:fillRect/>
          </a:stretch>
        </p:blipFill>
        <p:spPr>
          <a:xfrm>
            <a:off x="6611333" y="1569937"/>
            <a:ext cx="802949" cy="715155"/>
          </a:xfrm>
          <a:prstGeom prst="rect">
            <a:avLst/>
          </a:prstGeom>
        </p:spPr>
      </p:pic>
      <p:sp>
        <p:nvSpPr>
          <p:cNvPr id="36" name="TextBox 35">
            <a:extLst>
              <a:ext uri="{FF2B5EF4-FFF2-40B4-BE49-F238E27FC236}">
                <a16:creationId xmlns:a16="http://schemas.microsoft.com/office/drawing/2014/main" id="{EF33DB21-63AA-7D3B-AAB1-61D419FA1E76}"/>
              </a:ext>
            </a:extLst>
          </p:cNvPr>
          <p:cNvSpPr txBox="1"/>
          <p:nvPr/>
        </p:nvSpPr>
        <p:spPr>
          <a:xfrm>
            <a:off x="6584078" y="2244851"/>
            <a:ext cx="883177" cy="400110"/>
          </a:xfrm>
          <a:prstGeom prst="rect">
            <a:avLst/>
          </a:prstGeom>
          <a:noFill/>
        </p:spPr>
        <p:txBody>
          <a:bodyPr wrap="square" rtlCol="0">
            <a:spAutoFit/>
          </a:bodyPr>
          <a:lstStyle/>
          <a:p>
            <a:pPr algn="ctr"/>
            <a:r>
              <a:rPr lang="en-US" sz="1000" b="1" dirty="0">
                <a:solidFill>
                  <a:srgbClr val="A100FF"/>
                </a:solidFill>
              </a:rPr>
              <a:t>Front-end assets</a:t>
            </a:r>
          </a:p>
        </p:txBody>
      </p:sp>
      <p:sp>
        <p:nvSpPr>
          <p:cNvPr id="1053" name="TextBox 1052">
            <a:extLst>
              <a:ext uri="{FF2B5EF4-FFF2-40B4-BE49-F238E27FC236}">
                <a16:creationId xmlns:a16="http://schemas.microsoft.com/office/drawing/2014/main" id="{5B139088-B304-6342-E793-01658AD58906}"/>
              </a:ext>
            </a:extLst>
          </p:cNvPr>
          <p:cNvSpPr txBox="1"/>
          <p:nvPr/>
        </p:nvSpPr>
        <p:spPr>
          <a:xfrm>
            <a:off x="4505747" y="1920653"/>
            <a:ext cx="2153358" cy="600164"/>
          </a:xfrm>
          <a:prstGeom prst="rect">
            <a:avLst/>
          </a:prstGeom>
          <a:noFill/>
        </p:spPr>
        <p:txBody>
          <a:bodyPr wrap="square" rtlCol="0">
            <a:spAutoFit/>
          </a:bodyPr>
          <a:lstStyle/>
          <a:p>
            <a:r>
              <a:rPr lang="en-US" sz="1100" dirty="0">
                <a:solidFill>
                  <a:schemeClr val="bg1">
                    <a:lumMod val="50000"/>
                  </a:schemeClr>
                </a:solidFill>
              </a:rPr>
              <a:t>(5) CloudFront queries front-end assets (HTML, CSS, JS) stored in S3 and cache them at edge nodes</a:t>
            </a:r>
          </a:p>
        </p:txBody>
      </p:sp>
      <p:cxnSp>
        <p:nvCxnSpPr>
          <p:cNvPr id="1054" name="Straight Arrow Connector 1053">
            <a:extLst>
              <a:ext uri="{FF2B5EF4-FFF2-40B4-BE49-F238E27FC236}">
                <a16:creationId xmlns:a16="http://schemas.microsoft.com/office/drawing/2014/main" id="{14773582-B9AD-8EFD-0B43-3E16AC5E19F9}"/>
              </a:ext>
            </a:extLst>
          </p:cNvPr>
          <p:cNvCxnSpPr>
            <a:cxnSpLocks/>
            <a:stCxn id="24" idx="3"/>
            <a:endCxn id="32" idx="1"/>
          </p:cNvCxnSpPr>
          <p:nvPr/>
        </p:nvCxnSpPr>
        <p:spPr>
          <a:xfrm>
            <a:off x="3824964" y="1917760"/>
            <a:ext cx="2786369" cy="9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2" name="Connector: Elbow 1081">
            <a:extLst>
              <a:ext uri="{FF2B5EF4-FFF2-40B4-BE49-F238E27FC236}">
                <a16:creationId xmlns:a16="http://schemas.microsoft.com/office/drawing/2014/main" id="{6FC8F613-2E8F-8594-4C8C-DEB02867DF5C}"/>
              </a:ext>
            </a:extLst>
          </p:cNvPr>
          <p:cNvCxnSpPr>
            <a:cxnSpLocks/>
          </p:cNvCxnSpPr>
          <p:nvPr/>
        </p:nvCxnSpPr>
        <p:spPr>
          <a:xfrm flipV="1">
            <a:off x="7410660" y="4539061"/>
            <a:ext cx="1163714"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3" name="Connector: Elbow 1082">
            <a:extLst>
              <a:ext uri="{FF2B5EF4-FFF2-40B4-BE49-F238E27FC236}">
                <a16:creationId xmlns:a16="http://schemas.microsoft.com/office/drawing/2014/main" id="{FE527B02-C9C7-52AF-D111-A0E9515BE329}"/>
              </a:ext>
            </a:extLst>
          </p:cNvPr>
          <p:cNvCxnSpPr>
            <a:cxnSpLocks/>
          </p:cNvCxnSpPr>
          <p:nvPr/>
        </p:nvCxnSpPr>
        <p:spPr>
          <a:xfrm flipV="1">
            <a:off x="7386877" y="3058283"/>
            <a:ext cx="1163714"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3" name="Connector: Elbow 1102">
            <a:extLst>
              <a:ext uri="{FF2B5EF4-FFF2-40B4-BE49-F238E27FC236}">
                <a16:creationId xmlns:a16="http://schemas.microsoft.com/office/drawing/2014/main" id="{520E050F-13B2-F2A1-2EDE-799B6699AE04}"/>
              </a:ext>
            </a:extLst>
          </p:cNvPr>
          <p:cNvCxnSpPr>
            <a:cxnSpLocks/>
          </p:cNvCxnSpPr>
          <p:nvPr/>
        </p:nvCxnSpPr>
        <p:spPr>
          <a:xfrm rot="16200000" flipH="1">
            <a:off x="3510871" y="5286884"/>
            <a:ext cx="910834" cy="93113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1" name="Rectangle: Single Corner Snipped 1110">
            <a:extLst>
              <a:ext uri="{FF2B5EF4-FFF2-40B4-BE49-F238E27FC236}">
                <a16:creationId xmlns:a16="http://schemas.microsoft.com/office/drawing/2014/main" id="{04438893-D52A-B498-997E-49FFAD428B96}"/>
              </a:ext>
            </a:extLst>
          </p:cNvPr>
          <p:cNvSpPr/>
          <p:nvPr/>
        </p:nvSpPr>
        <p:spPr>
          <a:xfrm>
            <a:off x="10122137" y="916121"/>
            <a:ext cx="1912846" cy="1236749"/>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Add data config (</a:t>
            </a:r>
            <a:r>
              <a:rPr lang="en-GB" dirty="0" err="1">
                <a:solidFill>
                  <a:schemeClr val="tx1"/>
                </a:solidFill>
              </a:rPr>
              <a:t>e..g</a:t>
            </a:r>
            <a:r>
              <a:rPr lang="en-GB" dirty="0">
                <a:solidFill>
                  <a:schemeClr val="tx1"/>
                </a:solidFill>
              </a:rPr>
              <a:t>, time to live) + schema</a:t>
            </a:r>
            <a:endParaRPr lang="en-US" dirty="0">
              <a:solidFill>
                <a:schemeClr val="tx1"/>
              </a:solidFill>
            </a:endParaRPr>
          </a:p>
        </p:txBody>
      </p:sp>
      <p:sp>
        <p:nvSpPr>
          <p:cNvPr id="2" name="TextBox 1">
            <a:extLst>
              <a:ext uri="{FF2B5EF4-FFF2-40B4-BE49-F238E27FC236}">
                <a16:creationId xmlns:a16="http://schemas.microsoft.com/office/drawing/2014/main" id="{9E4D218D-3BE2-2043-B0C6-E2BDCE9CC56F}"/>
              </a:ext>
            </a:extLst>
          </p:cNvPr>
          <p:cNvSpPr txBox="1"/>
          <p:nvPr/>
        </p:nvSpPr>
        <p:spPr>
          <a:xfrm>
            <a:off x="6375136" y="4825626"/>
            <a:ext cx="1236512" cy="246221"/>
          </a:xfrm>
          <a:prstGeom prst="rect">
            <a:avLst/>
          </a:prstGeom>
          <a:noFill/>
        </p:spPr>
        <p:txBody>
          <a:bodyPr wrap="square" rtlCol="0">
            <a:spAutoFit/>
          </a:bodyPr>
          <a:lstStyle/>
          <a:p>
            <a:r>
              <a:rPr lang="en-US" sz="1000" b="1" dirty="0">
                <a:solidFill>
                  <a:srgbClr val="A100FF"/>
                </a:solidFill>
              </a:rPr>
              <a:t>Serverless function</a:t>
            </a:r>
          </a:p>
        </p:txBody>
      </p:sp>
      <p:sp>
        <p:nvSpPr>
          <p:cNvPr id="19" name="TextBox 18">
            <a:extLst>
              <a:ext uri="{FF2B5EF4-FFF2-40B4-BE49-F238E27FC236}">
                <a16:creationId xmlns:a16="http://schemas.microsoft.com/office/drawing/2014/main" id="{DC60005E-BB06-B920-0554-6F14423493CA}"/>
              </a:ext>
            </a:extLst>
          </p:cNvPr>
          <p:cNvSpPr txBox="1"/>
          <p:nvPr/>
        </p:nvSpPr>
        <p:spPr>
          <a:xfrm>
            <a:off x="6353695" y="6070421"/>
            <a:ext cx="1236512" cy="246221"/>
          </a:xfrm>
          <a:prstGeom prst="rect">
            <a:avLst/>
          </a:prstGeom>
          <a:noFill/>
        </p:spPr>
        <p:txBody>
          <a:bodyPr wrap="square" rtlCol="0">
            <a:spAutoFit/>
          </a:bodyPr>
          <a:lstStyle/>
          <a:p>
            <a:r>
              <a:rPr lang="en-US" sz="1000" b="1" dirty="0">
                <a:solidFill>
                  <a:srgbClr val="A100FF"/>
                </a:solidFill>
              </a:rPr>
              <a:t>Serverless function</a:t>
            </a:r>
          </a:p>
        </p:txBody>
      </p:sp>
      <p:sp>
        <p:nvSpPr>
          <p:cNvPr id="27" name="Rectangle: Single Corner Snipped 26">
            <a:extLst>
              <a:ext uri="{FF2B5EF4-FFF2-40B4-BE49-F238E27FC236}">
                <a16:creationId xmlns:a16="http://schemas.microsoft.com/office/drawing/2014/main" id="{4D4A0ACE-5DBB-5B41-057C-FB7B2394116C}"/>
              </a:ext>
            </a:extLst>
          </p:cNvPr>
          <p:cNvSpPr/>
          <p:nvPr/>
        </p:nvSpPr>
        <p:spPr>
          <a:xfrm>
            <a:off x="10260081" y="3133041"/>
            <a:ext cx="1912846" cy="1236749"/>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Create simplify ver. For CAN presentation</a:t>
            </a:r>
            <a:endParaRPr lang="en-US" dirty="0">
              <a:solidFill>
                <a:schemeClr val="tx1"/>
              </a:solidFill>
            </a:endParaRPr>
          </a:p>
        </p:txBody>
      </p:sp>
      <p:sp>
        <p:nvSpPr>
          <p:cNvPr id="28" name="Rectangle: Single Corner Snipped 27">
            <a:extLst>
              <a:ext uri="{FF2B5EF4-FFF2-40B4-BE49-F238E27FC236}">
                <a16:creationId xmlns:a16="http://schemas.microsoft.com/office/drawing/2014/main" id="{BFA9F984-4D0A-AB01-943F-FFD1FD4F5840}"/>
              </a:ext>
            </a:extLst>
          </p:cNvPr>
          <p:cNvSpPr/>
          <p:nvPr/>
        </p:nvSpPr>
        <p:spPr>
          <a:xfrm>
            <a:off x="10095828" y="4620918"/>
            <a:ext cx="1912846" cy="1253620"/>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Replace </a:t>
            </a:r>
            <a:r>
              <a:rPr lang="en-GB" dirty="0" err="1">
                <a:solidFill>
                  <a:schemeClr val="tx1"/>
                </a:solidFill>
              </a:rPr>
              <a:t>npm</a:t>
            </a:r>
            <a:r>
              <a:rPr lang="en-GB" dirty="0">
                <a:solidFill>
                  <a:schemeClr val="tx1"/>
                </a:solidFill>
              </a:rPr>
              <a:t> with yarn if need be</a:t>
            </a:r>
            <a:endParaRPr lang="en-US" dirty="0">
              <a:solidFill>
                <a:schemeClr val="tx1"/>
              </a:solidFill>
            </a:endParaRPr>
          </a:p>
        </p:txBody>
      </p:sp>
    </p:spTree>
    <p:extLst>
      <p:ext uri="{BB962C8B-B14F-4D97-AF65-F5344CB8AC3E}">
        <p14:creationId xmlns:p14="http://schemas.microsoft.com/office/powerpoint/2010/main" val="26785201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8FF8D5-8445-2C16-C88B-B44A4F5BBCF9}"/>
              </a:ext>
            </a:extLst>
          </p:cNvPr>
          <p:cNvSpPr txBox="1"/>
          <p:nvPr/>
        </p:nvSpPr>
        <p:spPr>
          <a:xfrm>
            <a:off x="118062" y="523220"/>
            <a:ext cx="5420726" cy="4985980"/>
          </a:xfrm>
          <a:prstGeom prst="rect">
            <a:avLst/>
          </a:prstGeom>
          <a:noFill/>
        </p:spPr>
        <p:txBody>
          <a:bodyPr wrap="square" numCol="1" rtlCol="0">
            <a:spAutoFit/>
          </a:bodyPr>
          <a:lstStyle/>
          <a:p>
            <a:r>
              <a:rPr lang="en-US" dirty="0"/>
              <a:t>AR platform suitability </a:t>
            </a:r>
          </a:p>
          <a:p>
            <a:r>
              <a:rPr lang="en-US" sz="1200" dirty="0">
                <a:hlinkClick r:id="" action="ppaction://noaction"/>
              </a:rPr>
              <a:t>https://nsflow.com/blog/microsoft-hololens-2-main-features-use-cases-benefits</a:t>
            </a:r>
          </a:p>
          <a:p>
            <a:r>
              <a:rPr lang="en-US" sz="1200" dirty="0">
                <a:hlinkClick r:id="" action="ppaction://noaction"/>
              </a:rPr>
              <a:t>https://learn.microsoft.com/en-us/dynamics365/mixed-reality/guides/operator-offline-mode</a:t>
            </a:r>
            <a:endParaRPr lang="en-US" sz="1200" dirty="0"/>
          </a:p>
          <a:p>
            <a:r>
              <a:rPr lang="en-US" sz="1200" dirty="0">
                <a:hlinkClick r:id="rId2"/>
              </a:rPr>
              <a:t>https://learn.microsoft.com/en-us/hololens/hololens2-hardware </a:t>
            </a:r>
          </a:p>
          <a:p>
            <a:r>
              <a:rPr lang="en-US" sz="1200" dirty="0">
                <a:hlinkClick r:id="rId3"/>
              </a:rPr>
              <a:t>https://www.microsoft.com/nl-nl/hololens/hardware</a:t>
            </a:r>
            <a:endParaRPr lang="en-US" sz="1200" dirty="0"/>
          </a:p>
          <a:p>
            <a:r>
              <a:rPr lang="en-US" sz="1200" dirty="0">
                <a:hlinkClick r:id="rId4"/>
              </a:rPr>
              <a:t>https://vr-compare.com/headset/microsofthololens2</a:t>
            </a:r>
          </a:p>
          <a:p>
            <a:r>
              <a:rPr lang="en-US" sz="1200" dirty="0">
                <a:hlinkClick r:id="rId5"/>
              </a:rPr>
              <a:t>https://www.microsoft.com/en-us/hololens/buy</a:t>
            </a:r>
            <a:r>
              <a:rPr lang="en-US" sz="1200" dirty="0"/>
              <a:t>  </a:t>
            </a:r>
          </a:p>
          <a:p>
            <a:r>
              <a:rPr lang="en-US" sz="1200" dirty="0">
                <a:hlinkClick r:id="rId4"/>
              </a:rPr>
              <a:t>https://vr-compare.com/headset/microsofthololens2</a:t>
            </a:r>
          </a:p>
          <a:p>
            <a:r>
              <a:rPr lang="en-US" sz="1200" dirty="0">
                <a:hlinkClick r:id="rId6"/>
              </a:rPr>
              <a:t>https://hololens.reality.news/news/microsofts-hololens-2-team-answers-more-questions-about-biometric-security-audio-hand-tracking-0194712/</a:t>
            </a:r>
            <a:endParaRPr lang="en-US" sz="1200" dirty="0"/>
          </a:p>
          <a:p>
            <a:r>
              <a:rPr lang="en-US" sz="1200" dirty="0">
                <a:hlinkClick r:id="rId7"/>
              </a:rPr>
              <a:t>https://www.magicleap.com/hubfs/Magic-Leap-2_Safety-Guide_English.pdf</a:t>
            </a:r>
            <a:endParaRPr lang="en-US" sz="1200" dirty="0"/>
          </a:p>
          <a:p>
            <a:r>
              <a:rPr lang="en-US" sz="1200" dirty="0">
                <a:hlinkClick r:id="rId8"/>
              </a:rPr>
              <a:t>https://www.magicleap.care/hc/en-us/articles/7813913215373-Product-Specifications</a:t>
            </a:r>
            <a:r>
              <a:rPr lang="en-US" sz="1200" dirty="0"/>
              <a:t>  </a:t>
            </a:r>
          </a:p>
          <a:p>
            <a:r>
              <a:rPr lang="en-US" sz="1200" dirty="0">
                <a:hlinkClick r:id="rId9"/>
              </a:rPr>
              <a:t>https://www.magicleap.com/en-us/</a:t>
            </a:r>
            <a:r>
              <a:rPr lang="en-US" sz="1200" dirty="0"/>
              <a:t> </a:t>
            </a:r>
          </a:p>
          <a:p>
            <a:r>
              <a:rPr lang="en-US" sz="1200" dirty="0">
                <a:hlinkClick r:id="rId4"/>
              </a:rPr>
              <a:t>https://vr-compare.com/headset/metaquestpro</a:t>
            </a:r>
            <a:r>
              <a:rPr lang="en-US" sz="1200" dirty="0"/>
              <a:t> </a:t>
            </a:r>
          </a:p>
          <a:p>
            <a:r>
              <a:rPr lang="en-US" sz="1200" dirty="0">
                <a:hlinkClick r:id="rId10"/>
              </a:rPr>
              <a:t>https://www.vuzix.com/products/vuzix-blade-2-smart-glasses</a:t>
            </a:r>
            <a:endParaRPr lang="en-US" sz="1200" dirty="0"/>
          </a:p>
          <a:p>
            <a:r>
              <a:rPr lang="en-US" sz="1200" dirty="0">
                <a:hlinkClick r:id="rId11"/>
              </a:rPr>
              <a:t>https://www.vuzix.eu/products/m400-smart-glasses</a:t>
            </a:r>
            <a:r>
              <a:rPr lang="en-US" sz="1200" dirty="0"/>
              <a:t> 	 </a:t>
            </a:r>
          </a:p>
          <a:p>
            <a:r>
              <a:rPr lang="en-US" sz="1200" dirty="0">
                <a:hlinkClick r:id="rId12"/>
              </a:rPr>
              <a:t>https://vr-compare.com/headset/vuzixm400</a:t>
            </a:r>
            <a:r>
              <a:rPr lang="en-US" sz="1200" dirty="0"/>
              <a:t> </a:t>
            </a:r>
          </a:p>
          <a:p>
            <a:r>
              <a:rPr lang="en-US" sz="1200" dirty="0">
                <a:hlinkClick r:id="rId2"/>
              </a:rPr>
              <a:t>https://www.vuzix.com/blogs/vuzix-blog/vuzix-blade%C2%AE-ar-smart-glasses-perfect-for-on-the-go-users</a:t>
            </a:r>
            <a:endParaRPr lang="en-US" sz="1200" dirty="0"/>
          </a:p>
          <a:p>
            <a:r>
              <a:rPr lang="en-US" sz="1200" dirty="0">
                <a:hlinkClick r:id="rId13"/>
              </a:rPr>
              <a:t>https://www.vuzix.eu/</a:t>
            </a:r>
            <a:endParaRPr lang="en-US" sz="1200" dirty="0"/>
          </a:p>
          <a:p>
            <a:r>
              <a:rPr lang="en-US" sz="1200" dirty="0">
                <a:hlinkClick r:id="rId14"/>
              </a:rPr>
              <a:t>https://vr-compare.com/headset/googleglassenterpriseedition2</a:t>
            </a:r>
            <a:r>
              <a:rPr lang="en-US" sz="1200" dirty="0"/>
              <a:t> </a:t>
            </a:r>
          </a:p>
          <a:p>
            <a:r>
              <a:rPr lang="en-US" sz="1200" dirty="0">
                <a:hlinkClick r:id="rId15"/>
              </a:rPr>
              <a:t>https://www.google.com/glass/tech-specs/</a:t>
            </a:r>
            <a:r>
              <a:rPr lang="en-US" sz="1200" dirty="0"/>
              <a:t> </a:t>
            </a:r>
          </a:p>
          <a:p>
            <a:r>
              <a:rPr lang="en-US" sz="1200" dirty="0">
                <a:hlinkClick r:id="rId16"/>
              </a:rPr>
              <a:t>https://nsflow.com/blog/google-glass-enterprise-edition-2-main-features-use-cases-benefits</a:t>
            </a:r>
            <a:r>
              <a:rPr lang="en-US" sz="1200" dirty="0"/>
              <a:t>   </a:t>
            </a:r>
          </a:p>
        </p:txBody>
      </p:sp>
      <p:sp>
        <p:nvSpPr>
          <p:cNvPr id="3" name="TextBox 2">
            <a:extLst>
              <a:ext uri="{FF2B5EF4-FFF2-40B4-BE49-F238E27FC236}">
                <a16:creationId xmlns:a16="http://schemas.microsoft.com/office/drawing/2014/main" id="{6BA81228-D6D0-15C7-7DC6-522DA46F0CCC}"/>
              </a:ext>
            </a:extLst>
          </p:cNvPr>
          <p:cNvSpPr txBox="1"/>
          <p:nvPr/>
        </p:nvSpPr>
        <p:spPr>
          <a:xfrm>
            <a:off x="118062" y="0"/>
            <a:ext cx="3423758" cy="523220"/>
          </a:xfrm>
          <a:prstGeom prst="rect">
            <a:avLst/>
          </a:prstGeom>
          <a:noFill/>
        </p:spPr>
        <p:txBody>
          <a:bodyPr wrap="none" rtlCol="0">
            <a:spAutoFit/>
          </a:bodyPr>
          <a:lstStyle/>
          <a:p>
            <a:r>
              <a:rPr lang="en-US" sz="2800" b="1" dirty="0">
                <a:solidFill>
                  <a:srgbClr val="A100FF"/>
                </a:solidFill>
              </a:rPr>
              <a:t>Appendix: References</a:t>
            </a:r>
            <a:endParaRPr lang="en-US" sz="1600" i="1" dirty="0"/>
          </a:p>
        </p:txBody>
      </p:sp>
      <p:sp>
        <p:nvSpPr>
          <p:cNvPr id="4" name="TextBox 3">
            <a:extLst>
              <a:ext uri="{FF2B5EF4-FFF2-40B4-BE49-F238E27FC236}">
                <a16:creationId xmlns:a16="http://schemas.microsoft.com/office/drawing/2014/main" id="{1F3EB4E1-4708-347B-A745-1D7EDC720696}"/>
              </a:ext>
            </a:extLst>
          </p:cNvPr>
          <p:cNvSpPr txBox="1"/>
          <p:nvPr/>
        </p:nvSpPr>
        <p:spPr>
          <a:xfrm>
            <a:off x="5609224" y="475595"/>
            <a:ext cx="5420726" cy="7571303"/>
          </a:xfrm>
          <a:prstGeom prst="rect">
            <a:avLst/>
          </a:prstGeom>
          <a:noFill/>
        </p:spPr>
        <p:txBody>
          <a:bodyPr wrap="square" numCol="1" rtlCol="0">
            <a:spAutoFit/>
          </a:bodyPr>
          <a:lstStyle/>
          <a:p>
            <a:r>
              <a:rPr lang="en-US" dirty="0"/>
              <a:t>AR dev tool suitability</a:t>
            </a:r>
            <a:endParaRPr lang="en-US" sz="1200" dirty="0">
              <a:hlinkClick r:id="" action="ppaction://noaction"/>
            </a:endParaRPr>
          </a:p>
          <a:p>
            <a:r>
              <a:rPr lang="en-US" sz="1200" dirty="0">
                <a:hlinkClick r:id="" action="ppaction://noaction"/>
              </a:rPr>
              <a:t>https://stemkoski.github.io/AR-Examples/</a:t>
            </a:r>
          </a:p>
          <a:p>
            <a:endParaRPr lang="en-US" sz="1200" dirty="0">
              <a:hlinkClick r:id="" action="ppaction://noaction"/>
            </a:endParaRPr>
          </a:p>
          <a:p>
            <a:r>
              <a:rPr lang="en-US" sz="1200" dirty="0">
                <a:hlinkClick r:id="" action="ppaction://noaction"/>
              </a:rPr>
              <a:t>https://www.8thwall.com/docs/web/#lightship-vps</a:t>
            </a:r>
          </a:p>
          <a:p>
            <a:endParaRPr lang="en-US" sz="1200" dirty="0">
              <a:hlinkClick r:id="" action="ppaction://noaction"/>
            </a:endParaRPr>
          </a:p>
          <a:p>
            <a:r>
              <a:rPr lang="en-US" sz="1200" dirty="0">
                <a:hlinkClick r:id="" action="ppaction://noaction"/>
              </a:rPr>
              <a:t>https://docs.zap.works/studio/getting-started/types-of-tracking/</a:t>
            </a:r>
          </a:p>
          <a:p>
            <a:endParaRPr lang="en-US" sz="1200" dirty="0">
              <a:hlinkClick r:id="" action="ppaction://noaction"/>
            </a:endParaRPr>
          </a:p>
          <a:p>
            <a:r>
              <a:rPr lang="en-US" sz="1200" dirty="0">
                <a:hlinkClick r:id="" action="ppaction://noaction"/>
              </a:rPr>
              <a:t>https://gameworldobserver.com/2021/11/09/niantic-launches-lightship-ardk-and-20-million-fund-planning-to-build-its-own-real-world-metaverse</a:t>
            </a:r>
          </a:p>
          <a:p>
            <a:r>
              <a:rPr lang="en-US" sz="1200" dirty="0">
                <a:hlinkClick r:id="" action="ppaction://noaction"/>
              </a:rPr>
              <a:t>https://lightship.dev/products/ardk/</a:t>
            </a:r>
          </a:p>
          <a:p>
            <a:endParaRPr lang="en-US" sz="1200" dirty="0">
              <a:hlinkClick r:id="" action="ppaction://noaction"/>
            </a:endParaRPr>
          </a:p>
          <a:p>
            <a:r>
              <a:rPr lang="en-US" sz="1200" dirty="0">
                <a:hlinkClick r:id="" action="ppaction://noaction"/>
              </a:rPr>
              <a:t>https://library.vuforia.com/platform-support/recommended-devices</a:t>
            </a:r>
          </a:p>
          <a:p>
            <a:r>
              <a:rPr lang="en-US" sz="1200" dirty="0">
                <a:hlinkClick r:id="" action="ppaction://noaction"/>
              </a:rPr>
              <a:t>https://www.ptc.com/en/news/2017/vuforia-7</a:t>
            </a:r>
            <a:endParaRPr lang="en-US" sz="1200" dirty="0"/>
          </a:p>
          <a:p>
            <a:r>
              <a:rPr lang="en-US" sz="1200" dirty="0">
                <a:hlinkClick r:id="rId17"/>
              </a:rPr>
              <a:t>https://library.vuforia.com/platform-support/using-arcore-vuforia-engine</a:t>
            </a:r>
            <a:r>
              <a:rPr lang="en-US" sz="1200" dirty="0"/>
              <a:t> </a:t>
            </a:r>
          </a:p>
          <a:p>
            <a:r>
              <a:rPr lang="en-US" sz="1200" dirty="0">
                <a:hlinkClick r:id="rId18"/>
              </a:rPr>
              <a:t>https://github.com/codefluegel/vuforia4unreal</a:t>
            </a:r>
            <a:r>
              <a:rPr lang="en-US" sz="1200" dirty="0"/>
              <a:t> </a:t>
            </a:r>
          </a:p>
          <a:p>
            <a:r>
              <a:rPr lang="en-US" sz="1200" dirty="0">
                <a:hlinkClick r:id="rId19"/>
              </a:rPr>
              <a:t>https://library.vuforia.com/platform-support/developing-vuforia-engine-apps-hololens</a:t>
            </a:r>
            <a:endParaRPr lang="en-US" sz="1200" dirty="0"/>
          </a:p>
          <a:p>
            <a:r>
              <a:rPr lang="en-US" sz="1200" dirty="0">
                <a:hlinkClick r:id="rId20"/>
              </a:rPr>
              <a:t>https://library.vuforia.com/getting-started/getting-started-vuforia-engine-and-magic-leap-2</a:t>
            </a:r>
            <a:r>
              <a:rPr lang="en-US" sz="1200" dirty="0"/>
              <a:t> </a:t>
            </a:r>
          </a:p>
          <a:p>
            <a:endParaRPr lang="en-US" sz="1200" dirty="0">
              <a:hlinkClick r:id="" action="ppaction://noaction"/>
            </a:endParaRPr>
          </a:p>
          <a:p>
            <a:r>
              <a:rPr lang="en-US" sz="1200" dirty="0">
                <a:hlinkClick r:id="" action="ppaction://noaction"/>
              </a:rPr>
              <a:t>https://en.wikipedia.org/wiki/Wikitude</a:t>
            </a:r>
            <a:r>
              <a:rPr lang="en-US" sz="1200" dirty="0"/>
              <a:t>  </a:t>
            </a:r>
          </a:p>
          <a:p>
            <a:r>
              <a:rPr lang="en-US" sz="1200" dirty="0">
                <a:hlinkClick r:id="rId21"/>
              </a:rPr>
              <a:t>https://www.wikitude.com/products/wikitude-sdk-features/</a:t>
            </a:r>
            <a:r>
              <a:rPr lang="en-US" sz="1200" dirty="0"/>
              <a:t> </a:t>
            </a:r>
          </a:p>
          <a:p>
            <a:endParaRPr lang="en-US" sz="1200" dirty="0">
              <a:hlinkClick r:id="" action="ppaction://noaction"/>
            </a:endParaRPr>
          </a:p>
          <a:p>
            <a:r>
              <a:rPr lang="en-US" sz="1200" dirty="0">
                <a:hlinkClick r:id="" action="ppaction://noaction"/>
              </a:rPr>
              <a:t>https://en.wikipedia.org/wiki/ARCore</a:t>
            </a:r>
          </a:p>
          <a:p>
            <a:r>
              <a:rPr lang="en-US" sz="1200" dirty="0">
                <a:hlinkClick r:id="" action="ppaction://noaction"/>
              </a:rPr>
              <a:t>https://developers.google.com/ar/develop</a:t>
            </a:r>
          </a:p>
          <a:p>
            <a:endParaRPr lang="en-US" sz="1200" dirty="0">
              <a:hlinkClick r:id="" action="ppaction://noaction"/>
            </a:endParaRPr>
          </a:p>
          <a:p>
            <a:r>
              <a:rPr lang="en-US" sz="1200" dirty="0">
                <a:hlinkClick r:id="" action="ppaction://noaction"/>
              </a:rPr>
              <a:t>https://developer.apple.com/documentation/arkit/arlightestimate</a:t>
            </a:r>
          </a:p>
          <a:p>
            <a:r>
              <a:rPr lang="en-US" sz="1200" dirty="0">
                <a:hlinkClick r:id="" action="ppaction://noaction"/>
              </a:rPr>
              <a:t>https://docs.unity3d.com/Packages/com.unity.xr.arkit@5.0/manual/arkit-light-estimation.html</a:t>
            </a:r>
          </a:p>
          <a:p>
            <a:endParaRPr lang="en-US" sz="1200" dirty="0">
              <a:hlinkClick r:id="" action="ppaction://noaction"/>
            </a:endParaRPr>
          </a:p>
          <a:p>
            <a:r>
              <a:rPr lang="en-US" sz="1200" dirty="0">
                <a:hlinkClick r:id="" action="ppaction://noaction"/>
              </a:rPr>
              <a:t>https://xinreality.com/wiki/ARKit</a:t>
            </a:r>
            <a:r>
              <a:rPr lang="en-US" sz="1200" dirty="0"/>
              <a:t> </a:t>
            </a:r>
          </a:p>
          <a:p>
            <a:endParaRPr lang="en-US" sz="1200" dirty="0">
              <a:hlinkClick r:id="" action="ppaction://noaction"/>
            </a:endParaRPr>
          </a:p>
          <a:p>
            <a:r>
              <a:rPr lang="en-US" sz="1200" dirty="0">
                <a:hlinkClick r:id="" action="ppaction://noaction"/>
              </a:rPr>
              <a:t>https://learn.microsoft.com/en-us/windows/mixed-reality/mrtk-unity/mrtk2/?view=mrtkunity-2022-05 </a:t>
            </a:r>
          </a:p>
          <a:p>
            <a:endParaRPr lang="en-US" sz="1200" dirty="0">
              <a:hlinkClick r:id="" action="ppaction://noaction"/>
            </a:endParaRPr>
          </a:p>
          <a:p>
            <a:r>
              <a:rPr lang="en-US" sz="1200" dirty="0">
                <a:hlinkClick r:id="" action="ppaction://noaction"/>
              </a:rPr>
              <a:t>https://en.wikipedia.org/wiki/Unreal_Engine</a:t>
            </a:r>
            <a:r>
              <a:rPr lang="en-US" sz="1200" dirty="0"/>
              <a:t> </a:t>
            </a:r>
          </a:p>
          <a:p>
            <a:endParaRPr lang="en-US" sz="1200" dirty="0">
              <a:hlinkClick r:id="rId18"/>
            </a:endParaRPr>
          </a:p>
          <a:p>
            <a:endParaRPr lang="en-US" sz="1200" dirty="0"/>
          </a:p>
          <a:p>
            <a:r>
              <a:rPr lang="en-US" sz="1200" dirty="0"/>
              <a:t>not included AR SDKs:</a:t>
            </a:r>
          </a:p>
          <a:p>
            <a:r>
              <a:rPr lang="en-US" sz="1200" dirty="0" err="1">
                <a:solidFill>
                  <a:schemeClr val="tx1"/>
                </a:solidFill>
                <a:hlinkClick r:id="rId22"/>
              </a:rPr>
              <a:t>Blippar</a:t>
            </a:r>
            <a:endParaRPr lang="en-US" sz="1200" dirty="0">
              <a:solidFill>
                <a:schemeClr val="tx1"/>
              </a:solidFill>
            </a:endParaRPr>
          </a:p>
        </p:txBody>
      </p:sp>
    </p:spTree>
    <p:extLst>
      <p:ext uri="{BB962C8B-B14F-4D97-AF65-F5344CB8AC3E}">
        <p14:creationId xmlns:p14="http://schemas.microsoft.com/office/powerpoint/2010/main" val="22583817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2" name="TextBox 1">
            <a:extLst>
              <a:ext uri="{FF2B5EF4-FFF2-40B4-BE49-F238E27FC236}">
                <a16:creationId xmlns:a16="http://schemas.microsoft.com/office/drawing/2014/main" id="{0F3038E7-B23B-03A0-E480-B389BF0D9342}"/>
              </a:ext>
            </a:extLst>
          </p:cNvPr>
          <p:cNvSpPr txBox="1"/>
          <p:nvPr/>
        </p:nvSpPr>
        <p:spPr>
          <a:xfrm>
            <a:off x="232362" y="380199"/>
            <a:ext cx="5435591" cy="523220"/>
          </a:xfrm>
          <a:prstGeom prst="rect">
            <a:avLst/>
          </a:prstGeom>
          <a:noFill/>
        </p:spPr>
        <p:txBody>
          <a:bodyPr wrap="none" rtlCol="0">
            <a:spAutoFit/>
          </a:bodyPr>
          <a:lstStyle/>
          <a:p>
            <a:r>
              <a:rPr lang="en-US" sz="2800" b="1" dirty="0">
                <a:solidFill>
                  <a:srgbClr val="A100FF"/>
                </a:solidFill>
              </a:rPr>
              <a:t>Develop: Microservice Architecture</a:t>
            </a:r>
          </a:p>
        </p:txBody>
      </p:sp>
    </p:spTree>
    <p:extLst>
      <p:ext uri="{BB962C8B-B14F-4D97-AF65-F5344CB8AC3E}">
        <p14:creationId xmlns:p14="http://schemas.microsoft.com/office/powerpoint/2010/main" val="4292085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Key Takeaways</a:t>
              </a:r>
            </a:p>
          </p:txBody>
        </p:sp>
      </p:grpSp>
      <p:sp>
        <p:nvSpPr>
          <p:cNvPr id="2" name="TextBox 1">
            <a:extLst>
              <a:ext uri="{FF2B5EF4-FFF2-40B4-BE49-F238E27FC236}">
                <a16:creationId xmlns:a16="http://schemas.microsoft.com/office/drawing/2014/main" id="{F5D27C98-679B-4470-FC1D-7BDBD80E9C52}"/>
              </a:ext>
            </a:extLst>
          </p:cNvPr>
          <p:cNvSpPr txBox="1"/>
          <p:nvPr/>
        </p:nvSpPr>
        <p:spPr>
          <a:xfrm>
            <a:off x="232362" y="380199"/>
            <a:ext cx="6101863" cy="523220"/>
          </a:xfrm>
          <a:prstGeom prst="rect">
            <a:avLst/>
          </a:prstGeom>
          <a:noFill/>
        </p:spPr>
        <p:txBody>
          <a:bodyPr wrap="none" rtlCol="0">
            <a:spAutoFit/>
          </a:bodyPr>
          <a:lstStyle/>
          <a:p>
            <a:r>
              <a:rPr lang="en-US" sz="2800" b="1" dirty="0">
                <a:solidFill>
                  <a:srgbClr val="A100FF"/>
                </a:solidFill>
              </a:rPr>
              <a:t>Deploy: Serverless Architecture on AWS</a:t>
            </a:r>
          </a:p>
        </p:txBody>
      </p:sp>
    </p:spTree>
    <p:extLst>
      <p:ext uri="{BB962C8B-B14F-4D97-AF65-F5344CB8AC3E}">
        <p14:creationId xmlns:p14="http://schemas.microsoft.com/office/powerpoint/2010/main" val="305940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7" name="Group 1096">
            <a:extLst>
              <a:ext uri="{FF2B5EF4-FFF2-40B4-BE49-F238E27FC236}">
                <a16:creationId xmlns:a16="http://schemas.microsoft.com/office/drawing/2014/main" id="{6A22AABF-5AAF-0272-59C3-C49FAD90C363}"/>
              </a:ext>
            </a:extLst>
          </p:cNvPr>
          <p:cNvGrpSpPr/>
          <p:nvPr/>
        </p:nvGrpSpPr>
        <p:grpSpPr>
          <a:xfrm>
            <a:off x="9113102" y="1569051"/>
            <a:ext cx="1511775" cy="1873264"/>
            <a:chOff x="9113102" y="1569051"/>
            <a:chExt cx="1511775" cy="1873264"/>
          </a:xfrm>
        </p:grpSpPr>
        <p:cxnSp>
          <p:nvCxnSpPr>
            <p:cNvPr id="33" name="Connector: Elbow 32">
              <a:extLst>
                <a:ext uri="{FF2B5EF4-FFF2-40B4-BE49-F238E27FC236}">
                  <a16:creationId xmlns:a16="http://schemas.microsoft.com/office/drawing/2014/main" id="{EC0F0D89-3025-B7D5-7C6D-E5B639429E9D}"/>
                </a:ext>
              </a:extLst>
            </p:cNvPr>
            <p:cNvCxnSpPr>
              <a:cxnSpLocks/>
            </p:cNvCxnSpPr>
            <p:nvPr/>
          </p:nvCxnSpPr>
          <p:spPr>
            <a:xfrm>
              <a:off x="9113102" y="1569051"/>
              <a:ext cx="1511775" cy="18732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3F26E6B-DA7B-B207-EBD9-D9D200018215}"/>
                </a:ext>
              </a:extLst>
            </p:cNvPr>
            <p:cNvSpPr txBox="1"/>
            <p:nvPr/>
          </p:nvSpPr>
          <p:spPr>
            <a:xfrm>
              <a:off x="9186379" y="1573888"/>
              <a:ext cx="1294184" cy="261610"/>
            </a:xfrm>
            <a:prstGeom prst="rect">
              <a:avLst/>
            </a:prstGeom>
            <a:noFill/>
          </p:spPr>
          <p:txBody>
            <a:bodyPr wrap="square" rtlCol="0">
              <a:spAutoFit/>
            </a:bodyPr>
            <a:lstStyle/>
            <a:p>
              <a:r>
                <a:rPr lang="en-US" sz="1100" dirty="0"/>
                <a:t>Writes sensor data</a:t>
              </a:r>
            </a:p>
          </p:txBody>
        </p:sp>
      </p:grpSp>
      <p:grpSp>
        <p:nvGrpSpPr>
          <p:cNvPr id="1064" name="Group 1063">
            <a:extLst>
              <a:ext uri="{FF2B5EF4-FFF2-40B4-BE49-F238E27FC236}">
                <a16:creationId xmlns:a16="http://schemas.microsoft.com/office/drawing/2014/main" id="{C42A4B1E-AC6F-6484-AFE5-33F4B76628DB}"/>
              </a:ext>
            </a:extLst>
          </p:cNvPr>
          <p:cNvGrpSpPr/>
          <p:nvPr/>
        </p:nvGrpSpPr>
        <p:grpSpPr>
          <a:xfrm>
            <a:off x="750460" y="2717587"/>
            <a:ext cx="2695390" cy="1511136"/>
            <a:chOff x="750460" y="2717587"/>
            <a:chExt cx="2695390" cy="1511136"/>
          </a:xfrm>
        </p:grpSpPr>
        <p:sp>
          <p:nvSpPr>
            <p:cNvPr id="1029" name="TextBox 1028">
              <a:extLst>
                <a:ext uri="{FF2B5EF4-FFF2-40B4-BE49-F238E27FC236}">
                  <a16:creationId xmlns:a16="http://schemas.microsoft.com/office/drawing/2014/main" id="{65BEC863-6B55-B13B-B5B7-F7A2203E8CEC}"/>
                </a:ext>
              </a:extLst>
            </p:cNvPr>
            <p:cNvSpPr txBox="1"/>
            <p:nvPr/>
          </p:nvSpPr>
          <p:spPr>
            <a:xfrm>
              <a:off x="1519671" y="2721290"/>
              <a:ext cx="1846777" cy="600164"/>
            </a:xfrm>
            <a:prstGeom prst="rect">
              <a:avLst/>
            </a:prstGeom>
            <a:noFill/>
          </p:spPr>
          <p:txBody>
            <a:bodyPr wrap="square" rtlCol="0">
              <a:spAutoFit/>
            </a:bodyPr>
            <a:lstStyle/>
            <a:p>
              <a:r>
                <a:rPr lang="en-US" sz="1100" dirty="0"/>
                <a:t>Browser hits CloudFront’s endpoint. CloudFront returns static assets via HTTPS</a:t>
              </a:r>
            </a:p>
          </p:txBody>
        </p:sp>
        <p:cxnSp>
          <p:nvCxnSpPr>
            <p:cNvPr id="1140" name="Connector: Elbow 1139">
              <a:extLst>
                <a:ext uri="{FF2B5EF4-FFF2-40B4-BE49-F238E27FC236}">
                  <a16:creationId xmlns:a16="http://schemas.microsoft.com/office/drawing/2014/main" id="{610782D7-B553-5ED7-FC99-6F6EBE615736}"/>
                </a:ext>
              </a:extLst>
            </p:cNvPr>
            <p:cNvCxnSpPr>
              <a:cxnSpLocks/>
              <a:stCxn id="1036" idx="0"/>
              <a:endCxn id="24" idx="1"/>
            </p:cNvCxnSpPr>
            <p:nvPr/>
          </p:nvCxnSpPr>
          <p:spPr>
            <a:xfrm rot="5400000" flipH="1" flipV="1">
              <a:off x="1961456" y="1984261"/>
              <a:ext cx="751068" cy="2217720"/>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67" name="Group 1066">
              <a:extLst>
                <a:ext uri="{FF2B5EF4-FFF2-40B4-BE49-F238E27FC236}">
                  <a16:creationId xmlns:a16="http://schemas.microsoft.com/office/drawing/2014/main" id="{1F82F498-7C0B-57D7-7C2E-581885F7C914}"/>
                </a:ext>
              </a:extLst>
            </p:cNvPr>
            <p:cNvGrpSpPr/>
            <p:nvPr/>
          </p:nvGrpSpPr>
          <p:grpSpPr>
            <a:xfrm>
              <a:off x="750460" y="3468655"/>
              <a:ext cx="1178571" cy="760068"/>
              <a:chOff x="1293950" y="3697255"/>
              <a:chExt cx="1178571" cy="760068"/>
            </a:xfrm>
          </p:grpSpPr>
          <p:pic>
            <p:nvPicPr>
              <p:cNvPr id="1036" name="Picture 12" descr="Browser - Free seo and web icons">
                <a:extLst>
                  <a:ext uri="{FF2B5EF4-FFF2-40B4-BE49-F238E27FC236}">
                    <a16:creationId xmlns:a16="http://schemas.microsoft.com/office/drawing/2014/main" id="{AEE140B3-F575-8686-1723-DCDD40EF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620" y="3697255"/>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52369A-4021-C621-7099-887F6A3376A9}"/>
                  </a:ext>
                </a:extLst>
              </p:cNvPr>
              <p:cNvSpPr txBox="1"/>
              <p:nvPr/>
            </p:nvSpPr>
            <p:spPr>
              <a:xfrm>
                <a:off x="1293950" y="4211102"/>
                <a:ext cx="1178571" cy="246221"/>
              </a:xfrm>
              <a:prstGeom prst="rect">
                <a:avLst/>
              </a:prstGeom>
              <a:noFill/>
            </p:spPr>
            <p:txBody>
              <a:bodyPr wrap="square" rtlCol="0">
                <a:spAutoFit/>
              </a:bodyPr>
              <a:lstStyle/>
              <a:p>
                <a:r>
                  <a:rPr lang="en-US" sz="1000" b="1" dirty="0">
                    <a:solidFill>
                      <a:srgbClr val="A100FF"/>
                    </a:solidFill>
                  </a:rPr>
                  <a:t>User’s browser</a:t>
                </a:r>
              </a:p>
            </p:txBody>
          </p:sp>
        </p:grpSp>
      </p:grpSp>
      <p:grpSp>
        <p:nvGrpSpPr>
          <p:cNvPr id="1095" name="Group 1094">
            <a:extLst>
              <a:ext uri="{FF2B5EF4-FFF2-40B4-BE49-F238E27FC236}">
                <a16:creationId xmlns:a16="http://schemas.microsoft.com/office/drawing/2014/main" id="{AE70A28A-CE5F-14FB-E733-0BBD7762FDF0}"/>
              </a:ext>
            </a:extLst>
          </p:cNvPr>
          <p:cNvGrpSpPr/>
          <p:nvPr/>
        </p:nvGrpSpPr>
        <p:grpSpPr>
          <a:xfrm>
            <a:off x="4295771" y="1229298"/>
            <a:ext cx="5290526" cy="1010671"/>
            <a:chOff x="4295771" y="1229298"/>
            <a:chExt cx="5290526" cy="1010671"/>
          </a:xfrm>
        </p:grpSpPr>
        <p:cxnSp>
          <p:nvCxnSpPr>
            <p:cNvPr id="29" name="Straight Arrow Connector 28">
              <a:extLst>
                <a:ext uri="{FF2B5EF4-FFF2-40B4-BE49-F238E27FC236}">
                  <a16:creationId xmlns:a16="http://schemas.microsoft.com/office/drawing/2014/main" id="{9EB2C4EB-A811-3504-B43E-2D0140ECC46F}"/>
                </a:ext>
              </a:extLst>
            </p:cNvPr>
            <p:cNvCxnSpPr>
              <a:cxnSpLocks/>
            </p:cNvCxnSpPr>
            <p:nvPr/>
          </p:nvCxnSpPr>
          <p:spPr>
            <a:xfrm>
              <a:off x="4295771" y="1566937"/>
              <a:ext cx="4135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3FAE23-2B68-2EEF-F2A2-901D20E6C7D0}"/>
                </a:ext>
              </a:extLst>
            </p:cNvPr>
            <p:cNvSpPr txBox="1"/>
            <p:nvPr/>
          </p:nvSpPr>
          <p:spPr>
            <a:xfrm>
              <a:off x="4366908" y="1544990"/>
              <a:ext cx="2009635" cy="600164"/>
            </a:xfrm>
            <a:prstGeom prst="rect">
              <a:avLst/>
            </a:prstGeom>
            <a:noFill/>
          </p:spPr>
          <p:txBody>
            <a:bodyPr wrap="square" rtlCol="0">
              <a:spAutoFit/>
            </a:bodyPr>
            <a:lstStyle/>
            <a:p>
              <a:r>
                <a:rPr lang="en-US" sz="1100" dirty="0"/>
                <a:t>Uses sensor’s device certificate to authenticate + publish to AWS IoT’s MQTTS broker</a:t>
              </a:r>
            </a:p>
          </p:txBody>
        </p:sp>
        <p:grpSp>
          <p:nvGrpSpPr>
            <p:cNvPr id="1084" name="Group 1083">
              <a:extLst>
                <a:ext uri="{FF2B5EF4-FFF2-40B4-BE49-F238E27FC236}">
                  <a16:creationId xmlns:a16="http://schemas.microsoft.com/office/drawing/2014/main" id="{EA45BD3B-F3A5-FB79-7AD8-17DF6B388DD3}"/>
                </a:ext>
              </a:extLst>
            </p:cNvPr>
            <p:cNvGrpSpPr/>
            <p:nvPr/>
          </p:nvGrpSpPr>
          <p:grpSpPr>
            <a:xfrm>
              <a:off x="8037725" y="1229298"/>
              <a:ext cx="1548572" cy="1010671"/>
              <a:chOff x="6401377" y="776848"/>
              <a:chExt cx="1548572" cy="1010671"/>
            </a:xfrm>
          </p:grpSpPr>
          <p:pic>
            <p:nvPicPr>
              <p:cNvPr id="1034" name="Picture 10" descr="AWS IoT 1-Click - Apps on Google Play">
                <a:extLst>
                  <a:ext uri="{FF2B5EF4-FFF2-40B4-BE49-F238E27FC236}">
                    <a16:creationId xmlns:a16="http://schemas.microsoft.com/office/drawing/2014/main" id="{579E0BB4-9208-BF63-619B-9D3ADA98D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374" y="776848"/>
                <a:ext cx="675277" cy="6752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81F38E2-308F-49E9-D79C-E5AF95BC86C7}"/>
                  </a:ext>
                </a:extLst>
              </p:cNvPr>
              <p:cNvSpPr txBox="1"/>
              <p:nvPr/>
            </p:nvSpPr>
            <p:spPr>
              <a:xfrm>
                <a:off x="6401377" y="1387409"/>
                <a:ext cx="1548572" cy="400110"/>
              </a:xfrm>
              <a:prstGeom prst="rect">
                <a:avLst/>
              </a:prstGeom>
              <a:noFill/>
            </p:spPr>
            <p:txBody>
              <a:bodyPr wrap="square" rtlCol="0">
                <a:spAutoFit/>
              </a:bodyPr>
              <a:lstStyle/>
              <a:p>
                <a:pPr algn="ctr"/>
                <a:r>
                  <a:rPr lang="en-US" sz="1000" b="1" dirty="0">
                    <a:solidFill>
                      <a:srgbClr val="A100FF"/>
                    </a:solidFill>
                  </a:rPr>
                  <a:t>Sensor mgmt </a:t>
                </a:r>
              </a:p>
              <a:p>
                <a:pPr algn="ctr"/>
                <a:r>
                  <a:rPr lang="en-US" sz="1000" b="1" dirty="0">
                    <a:solidFill>
                      <a:srgbClr val="A100FF"/>
                    </a:solidFill>
                  </a:rPr>
                  <a:t>&amp; sensor data ingestion</a:t>
                </a:r>
              </a:p>
            </p:txBody>
          </p:sp>
        </p:grpSp>
      </p:grpSp>
      <p:grpSp>
        <p:nvGrpSpPr>
          <p:cNvPr id="1060" name="Group 1059">
            <a:extLst>
              <a:ext uri="{FF2B5EF4-FFF2-40B4-BE49-F238E27FC236}">
                <a16:creationId xmlns:a16="http://schemas.microsoft.com/office/drawing/2014/main" id="{9109225C-ABA0-36B5-224B-020A56071E1F}"/>
              </a:ext>
            </a:extLst>
          </p:cNvPr>
          <p:cNvGrpSpPr/>
          <p:nvPr/>
        </p:nvGrpSpPr>
        <p:grpSpPr>
          <a:xfrm>
            <a:off x="1654542" y="4539957"/>
            <a:ext cx="1386138" cy="874229"/>
            <a:chOff x="1654542" y="4539957"/>
            <a:chExt cx="1386138" cy="874229"/>
          </a:xfrm>
        </p:grpSpPr>
        <p:cxnSp>
          <p:nvCxnSpPr>
            <p:cNvPr id="56" name="Straight Arrow Connector 55">
              <a:extLst>
                <a:ext uri="{FF2B5EF4-FFF2-40B4-BE49-F238E27FC236}">
                  <a16:creationId xmlns:a16="http://schemas.microsoft.com/office/drawing/2014/main" id="{DB6E83D1-1041-F8D1-899D-203EFFFCEB83}"/>
                </a:ext>
              </a:extLst>
            </p:cNvPr>
            <p:cNvCxnSpPr>
              <a:cxnSpLocks/>
            </p:cNvCxnSpPr>
            <p:nvPr/>
          </p:nvCxnSpPr>
          <p:spPr>
            <a:xfrm flipV="1">
              <a:off x="1654542" y="4868303"/>
              <a:ext cx="432000" cy="15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96" name="Group 1095">
              <a:extLst>
                <a:ext uri="{FF2B5EF4-FFF2-40B4-BE49-F238E27FC236}">
                  <a16:creationId xmlns:a16="http://schemas.microsoft.com/office/drawing/2014/main" id="{A3BE1F31-484F-70C3-AA77-15DFBE668B67}"/>
                </a:ext>
              </a:extLst>
            </p:cNvPr>
            <p:cNvGrpSpPr/>
            <p:nvPr/>
          </p:nvGrpSpPr>
          <p:grpSpPr>
            <a:xfrm>
              <a:off x="1899082" y="4539957"/>
              <a:ext cx="1141598" cy="874229"/>
              <a:chOff x="1000912" y="4403737"/>
              <a:chExt cx="1141598" cy="874229"/>
            </a:xfrm>
          </p:grpSpPr>
          <p:pic>
            <p:nvPicPr>
              <p:cNvPr id="8" name="Picture 2" descr="Azure DevOps - Actendo">
                <a:extLst>
                  <a:ext uri="{FF2B5EF4-FFF2-40B4-BE49-F238E27FC236}">
                    <a16:creationId xmlns:a16="http://schemas.microsoft.com/office/drawing/2014/main" id="{714DFADC-887B-DCF1-5F7D-A689BF5DD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49" t="1141" r="10759" b="270"/>
              <a:stretch/>
            </p:blipFill>
            <p:spPr bwMode="auto">
              <a:xfrm>
                <a:off x="1191404" y="4403737"/>
                <a:ext cx="828000" cy="656692"/>
              </a:xfrm>
              <a:prstGeom prst="rect">
                <a:avLst/>
              </a:prstGeom>
              <a:noFill/>
              <a:extLst>
                <a:ext uri="{909E8E84-426E-40DD-AFC4-6F175D3DCCD1}">
                  <a14:hiddenFill xmlns:a14="http://schemas.microsoft.com/office/drawing/2010/main">
                    <a:solidFill>
                      <a:srgbClr val="FFFFFF"/>
                    </a:solidFill>
                  </a14:hiddenFill>
                </a:ext>
              </a:extLst>
            </p:spPr>
          </p:pic>
          <p:sp>
            <p:nvSpPr>
              <p:cNvPr id="1121" name="TextBox 1120">
                <a:extLst>
                  <a:ext uri="{FF2B5EF4-FFF2-40B4-BE49-F238E27FC236}">
                    <a16:creationId xmlns:a16="http://schemas.microsoft.com/office/drawing/2014/main" id="{8661F4DB-CBCD-5507-90AE-D4C1011EC53C}"/>
                  </a:ext>
                </a:extLst>
              </p:cNvPr>
              <p:cNvSpPr txBox="1"/>
              <p:nvPr/>
            </p:nvSpPr>
            <p:spPr>
              <a:xfrm>
                <a:off x="1000912" y="5031745"/>
                <a:ext cx="1141598" cy="246221"/>
              </a:xfrm>
              <a:prstGeom prst="rect">
                <a:avLst/>
              </a:prstGeom>
              <a:noFill/>
            </p:spPr>
            <p:txBody>
              <a:bodyPr wrap="square" rtlCol="0">
                <a:spAutoFit/>
              </a:bodyPr>
              <a:lstStyle/>
              <a:p>
                <a:pPr algn="ctr"/>
                <a:r>
                  <a:rPr lang="en-US" sz="1000" b="1" dirty="0">
                    <a:solidFill>
                      <a:srgbClr val="A100FF"/>
                    </a:solidFill>
                  </a:rPr>
                  <a:t>CI/ CD</a:t>
                </a:r>
              </a:p>
            </p:txBody>
          </p:sp>
        </p:grpSp>
      </p:grpSp>
      <p:sp>
        <p:nvSpPr>
          <p:cNvPr id="1053" name="TextBox 1052">
            <a:extLst>
              <a:ext uri="{FF2B5EF4-FFF2-40B4-BE49-F238E27FC236}">
                <a16:creationId xmlns:a16="http://schemas.microsoft.com/office/drawing/2014/main" id="{5B139088-B304-6342-E793-01658AD58906}"/>
              </a:ext>
            </a:extLst>
          </p:cNvPr>
          <p:cNvSpPr txBox="1"/>
          <p:nvPr/>
        </p:nvSpPr>
        <p:spPr>
          <a:xfrm>
            <a:off x="4380781" y="2726941"/>
            <a:ext cx="2092759" cy="600164"/>
          </a:xfrm>
          <a:prstGeom prst="rect">
            <a:avLst/>
          </a:prstGeom>
          <a:noFill/>
        </p:spPr>
        <p:txBody>
          <a:bodyPr wrap="square" rtlCol="0">
            <a:spAutoFit/>
          </a:bodyPr>
          <a:lstStyle/>
          <a:p>
            <a:r>
              <a:rPr lang="en-US" sz="1100" dirty="0"/>
              <a:t>Queries front-end assets (HTML, CSS, JS, media) and cache them at edge nodes</a:t>
            </a:r>
          </a:p>
        </p:txBody>
      </p:sp>
      <p:grpSp>
        <p:nvGrpSpPr>
          <p:cNvPr id="1079" name="Group 1078">
            <a:extLst>
              <a:ext uri="{FF2B5EF4-FFF2-40B4-BE49-F238E27FC236}">
                <a16:creationId xmlns:a16="http://schemas.microsoft.com/office/drawing/2014/main" id="{3E294D14-C364-29BB-790A-15AF41E4A3D2}"/>
              </a:ext>
            </a:extLst>
          </p:cNvPr>
          <p:cNvGrpSpPr/>
          <p:nvPr/>
        </p:nvGrpSpPr>
        <p:grpSpPr>
          <a:xfrm>
            <a:off x="1498130" y="3735612"/>
            <a:ext cx="9168791" cy="2714207"/>
            <a:chOff x="1498130" y="3735612"/>
            <a:chExt cx="9168791" cy="2714207"/>
          </a:xfrm>
        </p:grpSpPr>
        <p:grpSp>
          <p:nvGrpSpPr>
            <p:cNvPr id="1078" name="Group 1077">
              <a:extLst>
                <a:ext uri="{FF2B5EF4-FFF2-40B4-BE49-F238E27FC236}">
                  <a16:creationId xmlns:a16="http://schemas.microsoft.com/office/drawing/2014/main" id="{76345EC9-9BD7-08DC-7EC4-25E4D68F64D7}"/>
                </a:ext>
              </a:extLst>
            </p:cNvPr>
            <p:cNvGrpSpPr/>
            <p:nvPr/>
          </p:nvGrpSpPr>
          <p:grpSpPr>
            <a:xfrm>
              <a:off x="1498130" y="3735612"/>
              <a:ext cx="9168791" cy="2630247"/>
              <a:chOff x="1498130" y="3738655"/>
              <a:chExt cx="9168791" cy="2630247"/>
            </a:xfrm>
          </p:grpSpPr>
          <p:cxnSp>
            <p:nvCxnSpPr>
              <p:cNvPr id="46" name="Connector: Elbow 45">
                <a:extLst>
                  <a:ext uri="{FF2B5EF4-FFF2-40B4-BE49-F238E27FC236}">
                    <a16:creationId xmlns:a16="http://schemas.microsoft.com/office/drawing/2014/main" id="{5842CA73-7666-C5C8-9B53-F896973186FC}"/>
                  </a:ext>
                </a:extLst>
              </p:cNvPr>
              <p:cNvCxnSpPr>
                <a:cxnSpLocks/>
                <a:stCxn id="1028" idx="3"/>
                <a:endCxn id="1069" idx="2"/>
              </p:cNvCxnSpPr>
              <p:nvPr/>
            </p:nvCxnSpPr>
            <p:spPr>
              <a:xfrm flipV="1">
                <a:off x="9179886" y="5505361"/>
                <a:ext cx="1487035" cy="429779"/>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CE0502-C3C1-BD4B-2911-1F35A1F78F0D}"/>
                  </a:ext>
                </a:extLst>
              </p:cNvPr>
              <p:cNvCxnSpPr>
                <a:cxnSpLocks/>
                <a:stCxn id="1036" idx="3"/>
                <a:endCxn id="1028" idx="1"/>
              </p:cNvCxnSpPr>
              <p:nvPr/>
            </p:nvCxnSpPr>
            <p:spPr>
              <a:xfrm>
                <a:off x="1498130" y="3738655"/>
                <a:ext cx="6853756" cy="2196485"/>
              </a:xfrm>
              <a:prstGeom prst="bentConnector3">
                <a:avLst>
                  <a:gd name="adj1" fmla="val 64738"/>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5B670E-8F6D-7C4F-C165-C3F62131807B}"/>
                  </a:ext>
                </a:extLst>
              </p:cNvPr>
              <p:cNvSpPr txBox="1"/>
              <p:nvPr/>
            </p:nvSpPr>
            <p:spPr>
              <a:xfrm>
                <a:off x="6513718" y="5904780"/>
                <a:ext cx="2195669" cy="261610"/>
              </a:xfrm>
              <a:prstGeom prst="rect">
                <a:avLst/>
              </a:prstGeom>
              <a:noFill/>
            </p:spPr>
            <p:txBody>
              <a:bodyPr wrap="square" rtlCol="0">
                <a:spAutoFit/>
              </a:bodyPr>
              <a:lstStyle/>
              <a:p>
                <a:r>
                  <a:rPr lang="en-US" sz="1100" dirty="0"/>
                  <a:t>Reads watering record</a:t>
                </a:r>
              </a:p>
            </p:txBody>
          </p:sp>
          <p:pic>
            <p:nvPicPr>
              <p:cNvPr id="1028" name="Picture 4" descr="Serverless Optimization Workshop (Performance and Cost)">
                <a:extLst>
                  <a:ext uri="{FF2B5EF4-FFF2-40B4-BE49-F238E27FC236}">
                    <a16:creationId xmlns:a16="http://schemas.microsoft.com/office/drawing/2014/main" id="{7B5B51A0-BFC9-7B14-D9D7-38659C78C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1886" y="5501378"/>
                <a:ext cx="828000" cy="86752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DC60005E-BB06-B920-0554-6F14423493CA}"/>
                </a:ext>
              </a:extLst>
            </p:cNvPr>
            <p:cNvSpPr txBox="1"/>
            <p:nvPr/>
          </p:nvSpPr>
          <p:spPr>
            <a:xfrm>
              <a:off x="8167355" y="6203598"/>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93" name="Group 1092">
            <a:extLst>
              <a:ext uri="{FF2B5EF4-FFF2-40B4-BE49-F238E27FC236}">
                <a16:creationId xmlns:a16="http://schemas.microsoft.com/office/drawing/2014/main" id="{0C9D75DE-F707-3BF3-7B52-682318EFABD1}"/>
              </a:ext>
            </a:extLst>
          </p:cNvPr>
          <p:cNvGrpSpPr/>
          <p:nvPr/>
        </p:nvGrpSpPr>
        <p:grpSpPr>
          <a:xfrm>
            <a:off x="1988852" y="1295399"/>
            <a:ext cx="2517757" cy="691910"/>
            <a:chOff x="1988852" y="1295399"/>
            <a:chExt cx="2517757" cy="691910"/>
          </a:xfrm>
        </p:grpSpPr>
        <p:grpSp>
          <p:nvGrpSpPr>
            <p:cNvPr id="1051" name="Group 1050">
              <a:extLst>
                <a:ext uri="{FF2B5EF4-FFF2-40B4-BE49-F238E27FC236}">
                  <a16:creationId xmlns:a16="http://schemas.microsoft.com/office/drawing/2014/main" id="{79273E39-626A-35B8-4994-67443780C870}"/>
                </a:ext>
              </a:extLst>
            </p:cNvPr>
            <p:cNvGrpSpPr/>
            <p:nvPr/>
          </p:nvGrpSpPr>
          <p:grpSpPr>
            <a:xfrm>
              <a:off x="3328038" y="1295399"/>
              <a:ext cx="1178571" cy="691910"/>
              <a:chOff x="3136999" y="1087564"/>
              <a:chExt cx="1178571" cy="691910"/>
            </a:xfrm>
          </p:grpSpPr>
          <p:pic>
            <p:nvPicPr>
              <p:cNvPr id="42" name="Picture 41">
                <a:extLst>
                  <a:ext uri="{FF2B5EF4-FFF2-40B4-BE49-F238E27FC236}">
                    <a16:creationId xmlns:a16="http://schemas.microsoft.com/office/drawing/2014/main" id="{52BFC82F-DEE3-E20F-CF08-08730171E958}"/>
                  </a:ext>
                </a:extLst>
              </p:cNvPr>
              <p:cNvPicPr>
                <a:picLocks noChangeAspect="1"/>
              </p:cNvPicPr>
              <p:nvPr/>
            </p:nvPicPr>
            <p:blipFill>
              <a:blip r:embed="rId7"/>
              <a:stretch>
                <a:fillRect/>
              </a:stretch>
            </p:blipFill>
            <p:spPr>
              <a:xfrm>
                <a:off x="3307391" y="1087564"/>
                <a:ext cx="648000" cy="516452"/>
              </a:xfrm>
              <a:prstGeom prst="rect">
                <a:avLst/>
              </a:prstGeom>
            </p:spPr>
          </p:pic>
          <p:sp>
            <p:nvSpPr>
              <p:cNvPr id="9" name="TextBox 8">
                <a:extLst>
                  <a:ext uri="{FF2B5EF4-FFF2-40B4-BE49-F238E27FC236}">
                    <a16:creationId xmlns:a16="http://schemas.microsoft.com/office/drawing/2014/main" id="{C0EB68CE-73A4-E782-6AFB-1C0B00B6D6A3}"/>
                  </a:ext>
                </a:extLst>
              </p:cNvPr>
              <p:cNvSpPr txBox="1"/>
              <p:nvPr/>
            </p:nvSpPr>
            <p:spPr>
              <a:xfrm>
                <a:off x="3136999" y="1533253"/>
                <a:ext cx="1178571" cy="246221"/>
              </a:xfrm>
              <a:prstGeom prst="rect">
                <a:avLst/>
              </a:prstGeom>
              <a:noFill/>
            </p:spPr>
            <p:txBody>
              <a:bodyPr wrap="square" rtlCol="0">
                <a:spAutoFit/>
              </a:bodyPr>
              <a:lstStyle/>
              <a:p>
                <a:r>
                  <a:rPr lang="en-US" sz="1000" b="1" dirty="0">
                    <a:solidFill>
                      <a:srgbClr val="A100FF"/>
                    </a:solidFill>
                  </a:rPr>
                  <a:t>Device gateway</a:t>
                </a:r>
              </a:p>
            </p:txBody>
          </p:sp>
        </p:grpSp>
        <p:cxnSp>
          <p:nvCxnSpPr>
            <p:cNvPr id="1100" name="Straight Arrow Connector 1099">
              <a:extLst>
                <a:ext uri="{FF2B5EF4-FFF2-40B4-BE49-F238E27FC236}">
                  <a16:creationId xmlns:a16="http://schemas.microsoft.com/office/drawing/2014/main" id="{616F4ADD-D8C2-EDE3-17A6-9095BC3B99DB}"/>
                </a:ext>
              </a:extLst>
            </p:cNvPr>
            <p:cNvCxnSpPr>
              <a:cxnSpLocks/>
            </p:cNvCxnSpPr>
            <p:nvPr/>
          </p:nvCxnSpPr>
          <p:spPr>
            <a:xfrm flipV="1">
              <a:off x="1988852" y="1553625"/>
              <a:ext cx="1404000" cy="35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09" name="TextBox 1108">
              <a:extLst>
                <a:ext uri="{FF2B5EF4-FFF2-40B4-BE49-F238E27FC236}">
                  <a16:creationId xmlns:a16="http://schemas.microsoft.com/office/drawing/2014/main" id="{017441CC-3F28-7B93-B68B-3BC2D5CA03F5}"/>
                </a:ext>
              </a:extLst>
            </p:cNvPr>
            <p:cNvSpPr txBox="1"/>
            <p:nvPr/>
          </p:nvSpPr>
          <p:spPr>
            <a:xfrm>
              <a:off x="2076506" y="1528418"/>
              <a:ext cx="1111832" cy="430887"/>
            </a:xfrm>
            <a:prstGeom prst="rect">
              <a:avLst/>
            </a:prstGeom>
            <a:noFill/>
          </p:spPr>
          <p:txBody>
            <a:bodyPr wrap="square" rtlCol="0">
              <a:spAutoFit/>
            </a:bodyPr>
            <a:lstStyle/>
            <a:p>
              <a:r>
                <a:rPr lang="en-US" sz="1100" dirty="0"/>
                <a:t>Sends sensor readings</a:t>
              </a:r>
            </a:p>
          </p:txBody>
        </p:sp>
      </p:grpSp>
      <p:grpSp>
        <p:nvGrpSpPr>
          <p:cNvPr id="3" name="Group 2">
            <a:extLst>
              <a:ext uri="{FF2B5EF4-FFF2-40B4-BE49-F238E27FC236}">
                <a16:creationId xmlns:a16="http://schemas.microsoft.com/office/drawing/2014/main" id="{22F52B0F-AC5F-6F41-C636-0E3AA9900226}"/>
              </a:ext>
            </a:extLst>
          </p:cNvPr>
          <p:cNvGrpSpPr/>
          <p:nvPr/>
        </p:nvGrpSpPr>
        <p:grpSpPr>
          <a:xfrm>
            <a:off x="95202" y="110946"/>
            <a:ext cx="7632722" cy="803903"/>
            <a:chOff x="95202" y="110946"/>
            <a:chExt cx="7632722" cy="803903"/>
          </a:xfrm>
        </p:grpSpPr>
        <p:sp>
          <p:nvSpPr>
            <p:cNvPr id="27" name="TextBox 26">
              <a:extLst>
                <a:ext uri="{FF2B5EF4-FFF2-40B4-BE49-F238E27FC236}">
                  <a16:creationId xmlns:a16="http://schemas.microsoft.com/office/drawing/2014/main" id="{9A506E55-4346-8CEE-3634-2295ADCE73C1}"/>
                </a:ext>
              </a:extLst>
            </p:cNvPr>
            <p:cNvSpPr txBox="1"/>
            <p:nvPr/>
          </p:nvSpPr>
          <p:spPr>
            <a:xfrm>
              <a:off x="95202" y="391629"/>
              <a:ext cx="6485365" cy="523220"/>
            </a:xfrm>
            <a:prstGeom prst="rect">
              <a:avLst/>
            </a:prstGeom>
            <a:noFill/>
          </p:spPr>
          <p:txBody>
            <a:bodyPr wrap="none" rtlCol="0">
              <a:spAutoFit/>
            </a:bodyPr>
            <a:lstStyle/>
            <a:p>
              <a:r>
                <a:rPr lang="en-US" sz="2800" b="1" dirty="0">
                  <a:solidFill>
                    <a:srgbClr val="A100FF"/>
                  </a:solidFill>
                </a:rPr>
                <a:t>WebAR Prototype: Serverless Architecture</a:t>
              </a:r>
            </a:p>
          </p:txBody>
        </p:sp>
        <p:grpSp>
          <p:nvGrpSpPr>
            <p:cNvPr id="28" name="Group 27">
              <a:extLst>
                <a:ext uri="{FF2B5EF4-FFF2-40B4-BE49-F238E27FC236}">
                  <a16:creationId xmlns:a16="http://schemas.microsoft.com/office/drawing/2014/main" id="{FF90475B-587F-9465-91D8-6EBFE183EAD5}"/>
                </a:ext>
              </a:extLst>
            </p:cNvPr>
            <p:cNvGrpSpPr/>
            <p:nvPr/>
          </p:nvGrpSpPr>
          <p:grpSpPr>
            <a:xfrm>
              <a:off x="165824" y="110946"/>
              <a:ext cx="7562100" cy="324000"/>
              <a:chOff x="165824" y="85547"/>
              <a:chExt cx="5465613" cy="252013"/>
            </a:xfrm>
          </p:grpSpPr>
          <p:sp>
            <p:nvSpPr>
              <p:cNvPr id="30" name="Arrow: Pentagon 29">
                <a:extLst>
                  <a:ext uri="{FF2B5EF4-FFF2-40B4-BE49-F238E27FC236}">
                    <a16:creationId xmlns:a16="http://schemas.microsoft.com/office/drawing/2014/main" id="{29B3C99B-DFDA-38A5-95D3-8B98E4F20BD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34" name="Arrow: Chevron 33">
                <a:extLst>
                  <a:ext uri="{FF2B5EF4-FFF2-40B4-BE49-F238E27FC236}">
                    <a16:creationId xmlns:a16="http://schemas.microsoft.com/office/drawing/2014/main" id="{45BE5E7C-B89C-5D14-40F1-A00C0F8BC44A}"/>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35" name="Arrow: Chevron 34">
                <a:extLst>
                  <a:ext uri="{FF2B5EF4-FFF2-40B4-BE49-F238E27FC236}">
                    <a16:creationId xmlns:a16="http://schemas.microsoft.com/office/drawing/2014/main" id="{360178E3-9D1F-B8A5-EC8D-0ECA04F04526}"/>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37" name="Arrow: Chevron 36">
                <a:extLst>
                  <a:ext uri="{FF2B5EF4-FFF2-40B4-BE49-F238E27FC236}">
                    <a16:creationId xmlns:a16="http://schemas.microsoft.com/office/drawing/2014/main" id="{8C711237-10CE-C2A2-E875-5A48848C5482}"/>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38" name="Arrow: Chevron 37">
                <a:extLst>
                  <a:ext uri="{FF2B5EF4-FFF2-40B4-BE49-F238E27FC236}">
                    <a16:creationId xmlns:a16="http://schemas.microsoft.com/office/drawing/2014/main" id="{1C0C8865-73D6-723D-BF8A-C88D38E59F45}"/>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091" name="Group 1090">
            <a:extLst>
              <a:ext uri="{FF2B5EF4-FFF2-40B4-BE49-F238E27FC236}">
                <a16:creationId xmlns:a16="http://schemas.microsoft.com/office/drawing/2014/main" id="{1EB25C6E-E10D-C69E-05B1-D3202D9FA048}"/>
              </a:ext>
            </a:extLst>
          </p:cNvPr>
          <p:cNvGrpSpPr/>
          <p:nvPr/>
        </p:nvGrpSpPr>
        <p:grpSpPr>
          <a:xfrm>
            <a:off x="800242" y="1117373"/>
            <a:ext cx="1178571" cy="1103834"/>
            <a:chOff x="800242" y="1117373"/>
            <a:chExt cx="1178571" cy="1103834"/>
          </a:xfrm>
        </p:grpSpPr>
        <p:sp>
          <p:nvSpPr>
            <p:cNvPr id="18" name="TextBox 17">
              <a:extLst>
                <a:ext uri="{FF2B5EF4-FFF2-40B4-BE49-F238E27FC236}">
                  <a16:creationId xmlns:a16="http://schemas.microsoft.com/office/drawing/2014/main" id="{140C8F14-DE29-51EE-2B22-C3F355DDE4C9}"/>
                </a:ext>
              </a:extLst>
            </p:cNvPr>
            <p:cNvSpPr txBox="1"/>
            <p:nvPr/>
          </p:nvSpPr>
          <p:spPr>
            <a:xfrm>
              <a:off x="800242" y="1974986"/>
              <a:ext cx="1178571" cy="246221"/>
            </a:xfrm>
            <a:prstGeom prst="rect">
              <a:avLst/>
            </a:prstGeom>
            <a:noFill/>
          </p:spPr>
          <p:txBody>
            <a:bodyPr wrap="square" rtlCol="0">
              <a:spAutoFit/>
            </a:bodyPr>
            <a:lstStyle/>
            <a:p>
              <a:r>
                <a:rPr lang="en-US" sz="1000" b="1" dirty="0">
                  <a:solidFill>
                    <a:srgbClr val="A100FF"/>
                  </a:solidFill>
                </a:rPr>
                <a:t>Physical plant</a:t>
              </a:r>
            </a:p>
          </p:txBody>
        </p:sp>
        <p:grpSp>
          <p:nvGrpSpPr>
            <p:cNvPr id="45" name="Group 44">
              <a:extLst>
                <a:ext uri="{FF2B5EF4-FFF2-40B4-BE49-F238E27FC236}">
                  <a16:creationId xmlns:a16="http://schemas.microsoft.com/office/drawing/2014/main" id="{99474C41-D3CA-846E-2CE9-FC5C9DBB4263}"/>
                </a:ext>
              </a:extLst>
            </p:cNvPr>
            <p:cNvGrpSpPr/>
            <p:nvPr/>
          </p:nvGrpSpPr>
          <p:grpSpPr>
            <a:xfrm>
              <a:off x="877085" y="1117373"/>
              <a:ext cx="1051946" cy="848768"/>
              <a:chOff x="5638776" y="2872303"/>
              <a:chExt cx="1242704" cy="1074248"/>
            </a:xfrm>
          </p:grpSpPr>
          <p:pic>
            <p:nvPicPr>
              <p:cNvPr id="41" name="Picture 40">
                <a:extLst>
                  <a:ext uri="{FF2B5EF4-FFF2-40B4-BE49-F238E27FC236}">
                    <a16:creationId xmlns:a16="http://schemas.microsoft.com/office/drawing/2014/main" id="{93B42FC4-C3F5-0FA6-68EB-D84F2A7F7EEC}"/>
                  </a:ext>
                </a:extLst>
              </p:cNvPr>
              <p:cNvPicPr>
                <a:picLocks noChangeAspect="1"/>
              </p:cNvPicPr>
              <p:nvPr/>
            </p:nvPicPr>
            <p:blipFill>
              <a:blip r:embed="rId8"/>
              <a:stretch>
                <a:fillRect/>
              </a:stretch>
            </p:blipFill>
            <p:spPr>
              <a:xfrm>
                <a:off x="5638776" y="2911448"/>
                <a:ext cx="914447" cy="1035103"/>
              </a:xfrm>
              <a:prstGeom prst="rect">
                <a:avLst/>
              </a:prstGeom>
            </p:spPr>
          </p:pic>
          <p:pic>
            <p:nvPicPr>
              <p:cNvPr id="44" name="Picture 43">
                <a:extLst>
                  <a:ext uri="{FF2B5EF4-FFF2-40B4-BE49-F238E27FC236}">
                    <a16:creationId xmlns:a16="http://schemas.microsoft.com/office/drawing/2014/main" id="{DF211DA0-4AAD-632D-DF5A-82378B5F8753}"/>
                  </a:ext>
                </a:extLst>
              </p:cNvPr>
              <p:cNvPicPr>
                <a:picLocks noChangeAspect="1"/>
              </p:cNvPicPr>
              <p:nvPr/>
            </p:nvPicPr>
            <p:blipFill>
              <a:blip r:embed="rId9"/>
              <a:stretch>
                <a:fillRect/>
              </a:stretch>
            </p:blipFill>
            <p:spPr>
              <a:xfrm>
                <a:off x="6258579" y="2872303"/>
                <a:ext cx="622901" cy="338770"/>
              </a:xfrm>
              <a:prstGeom prst="rect">
                <a:avLst/>
              </a:prstGeom>
            </p:spPr>
          </p:pic>
        </p:grpSp>
      </p:grpSp>
      <p:grpSp>
        <p:nvGrpSpPr>
          <p:cNvPr id="1062" name="Group 1061">
            <a:extLst>
              <a:ext uri="{FF2B5EF4-FFF2-40B4-BE49-F238E27FC236}">
                <a16:creationId xmlns:a16="http://schemas.microsoft.com/office/drawing/2014/main" id="{EA51D2DB-A626-A296-592D-98707FE658CD}"/>
              </a:ext>
            </a:extLst>
          </p:cNvPr>
          <p:cNvGrpSpPr/>
          <p:nvPr/>
        </p:nvGrpSpPr>
        <p:grpSpPr>
          <a:xfrm>
            <a:off x="2828346" y="4520206"/>
            <a:ext cx="1612091" cy="1079292"/>
            <a:chOff x="2828346" y="4520206"/>
            <a:chExt cx="1612091" cy="1079292"/>
          </a:xfrm>
        </p:grpSpPr>
        <p:cxnSp>
          <p:nvCxnSpPr>
            <p:cNvPr id="1207" name="Straight Arrow Connector 1206">
              <a:extLst>
                <a:ext uri="{FF2B5EF4-FFF2-40B4-BE49-F238E27FC236}">
                  <a16:creationId xmlns:a16="http://schemas.microsoft.com/office/drawing/2014/main" id="{83050933-621C-D0E7-56C2-6AD7A9A0DDA0}"/>
                </a:ext>
              </a:extLst>
            </p:cNvPr>
            <p:cNvCxnSpPr>
              <a:cxnSpLocks/>
            </p:cNvCxnSpPr>
            <p:nvPr/>
          </p:nvCxnSpPr>
          <p:spPr>
            <a:xfrm>
              <a:off x="2828346" y="4868303"/>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A49623D8-3027-28EB-D8CF-AF2279DDA5BB}"/>
                </a:ext>
              </a:extLst>
            </p:cNvPr>
            <p:cNvGrpSpPr/>
            <p:nvPr/>
          </p:nvGrpSpPr>
          <p:grpSpPr>
            <a:xfrm>
              <a:off x="3213168" y="4520206"/>
              <a:ext cx="1227269" cy="1079292"/>
              <a:chOff x="3213496" y="4520206"/>
              <a:chExt cx="1227269" cy="1079292"/>
            </a:xfrm>
          </p:grpSpPr>
          <p:sp>
            <p:nvSpPr>
              <p:cNvPr id="1206" name="TextBox 1205">
                <a:extLst>
                  <a:ext uri="{FF2B5EF4-FFF2-40B4-BE49-F238E27FC236}">
                    <a16:creationId xmlns:a16="http://schemas.microsoft.com/office/drawing/2014/main" id="{D53FA524-9B8B-5444-CDEF-DDD871C8B89D}"/>
                  </a:ext>
                </a:extLst>
              </p:cNvPr>
              <p:cNvSpPr txBox="1"/>
              <p:nvPr/>
            </p:nvSpPr>
            <p:spPr>
              <a:xfrm>
                <a:off x="3213496" y="5199388"/>
                <a:ext cx="1227269" cy="400110"/>
              </a:xfrm>
              <a:prstGeom prst="rect">
                <a:avLst/>
              </a:prstGeom>
              <a:noFill/>
            </p:spPr>
            <p:txBody>
              <a:bodyPr wrap="square" rtlCol="0">
                <a:spAutoFit/>
              </a:bodyPr>
              <a:lstStyle/>
              <a:p>
                <a:pPr algn="ctr"/>
                <a:r>
                  <a:rPr lang="en-US" sz="1000" b="1" dirty="0">
                    <a:solidFill>
                      <a:srgbClr val="A100FF"/>
                    </a:solidFill>
                  </a:rPr>
                  <a:t>Build artifacts storage</a:t>
                </a:r>
              </a:p>
            </p:txBody>
          </p:sp>
          <p:pic>
            <p:nvPicPr>
              <p:cNvPr id="47" name="Picture 46">
                <a:extLst>
                  <a:ext uri="{FF2B5EF4-FFF2-40B4-BE49-F238E27FC236}">
                    <a16:creationId xmlns:a16="http://schemas.microsoft.com/office/drawing/2014/main" id="{04347761-948E-E225-D9E3-0C9BC6C711D1}"/>
                  </a:ext>
                </a:extLst>
              </p:cNvPr>
              <p:cNvPicPr>
                <a:picLocks noChangeAspect="1"/>
              </p:cNvPicPr>
              <p:nvPr/>
            </p:nvPicPr>
            <p:blipFill>
              <a:blip r:embed="rId10"/>
              <a:stretch>
                <a:fillRect/>
              </a:stretch>
            </p:blipFill>
            <p:spPr>
              <a:xfrm>
                <a:off x="3432257" y="4520206"/>
                <a:ext cx="802949" cy="715155"/>
              </a:xfrm>
              <a:prstGeom prst="rect">
                <a:avLst/>
              </a:prstGeom>
            </p:spPr>
          </p:pic>
        </p:grpSp>
      </p:grpSp>
      <p:grpSp>
        <p:nvGrpSpPr>
          <p:cNvPr id="1063" name="Group 1062">
            <a:extLst>
              <a:ext uri="{FF2B5EF4-FFF2-40B4-BE49-F238E27FC236}">
                <a16:creationId xmlns:a16="http://schemas.microsoft.com/office/drawing/2014/main" id="{0D8F235E-FCD0-386E-6961-0E8B8927A6AE}"/>
              </a:ext>
            </a:extLst>
          </p:cNvPr>
          <p:cNvGrpSpPr/>
          <p:nvPr/>
        </p:nvGrpSpPr>
        <p:grpSpPr>
          <a:xfrm>
            <a:off x="4188606" y="807004"/>
            <a:ext cx="7192591" cy="5768908"/>
            <a:chOff x="4188606" y="807004"/>
            <a:chExt cx="7192591" cy="5768908"/>
          </a:xfrm>
        </p:grpSpPr>
        <p:sp>
          <p:nvSpPr>
            <p:cNvPr id="31" name="TextBox 30">
              <a:extLst>
                <a:ext uri="{FF2B5EF4-FFF2-40B4-BE49-F238E27FC236}">
                  <a16:creationId xmlns:a16="http://schemas.microsoft.com/office/drawing/2014/main" id="{72F879ED-121B-2D45-4496-84F2897D8E3F}"/>
                </a:ext>
              </a:extLst>
            </p:cNvPr>
            <p:cNvSpPr txBox="1"/>
            <p:nvPr/>
          </p:nvSpPr>
          <p:spPr>
            <a:xfrm>
              <a:off x="6431680" y="807004"/>
              <a:ext cx="4002338" cy="307777"/>
            </a:xfrm>
            <a:prstGeom prst="rect">
              <a:avLst/>
            </a:prstGeom>
            <a:noFill/>
          </p:spPr>
          <p:txBody>
            <a:bodyPr wrap="square" rtlCol="0">
              <a:spAutoFit/>
            </a:bodyPr>
            <a:lstStyle/>
            <a:p>
              <a:r>
                <a:rPr lang="en-US" sz="1400" b="1" dirty="0">
                  <a:solidFill>
                    <a:srgbClr val="4472C4"/>
                  </a:solidFill>
                </a:rPr>
                <a:t>AWS Virtual Private Cloud (VPC)</a:t>
              </a:r>
            </a:p>
          </p:txBody>
        </p:sp>
        <p:sp>
          <p:nvSpPr>
            <p:cNvPr id="25" name="Rectangle 24">
              <a:extLst>
                <a:ext uri="{FF2B5EF4-FFF2-40B4-BE49-F238E27FC236}">
                  <a16:creationId xmlns:a16="http://schemas.microsoft.com/office/drawing/2014/main" id="{58B2AFC8-2B86-29DC-25CD-32D7060D4592}"/>
                </a:ext>
              </a:extLst>
            </p:cNvPr>
            <p:cNvSpPr/>
            <p:nvPr/>
          </p:nvSpPr>
          <p:spPr>
            <a:xfrm>
              <a:off x="6521938" y="1121264"/>
              <a:ext cx="4859259" cy="537959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3" name="Connector: Elbow 1102">
              <a:extLst>
                <a:ext uri="{FF2B5EF4-FFF2-40B4-BE49-F238E27FC236}">
                  <a16:creationId xmlns:a16="http://schemas.microsoft.com/office/drawing/2014/main" id="{520E050F-13B2-F2A1-2EDE-799B6699AE04}"/>
                </a:ext>
              </a:extLst>
            </p:cNvPr>
            <p:cNvCxnSpPr>
              <a:cxnSpLocks/>
            </p:cNvCxnSpPr>
            <p:nvPr/>
          </p:nvCxnSpPr>
          <p:spPr>
            <a:xfrm>
              <a:off x="5135661" y="5509456"/>
              <a:ext cx="1368000" cy="828000"/>
            </a:xfrm>
            <a:prstGeom prst="bentConnector3">
              <a:avLst>
                <a:gd name="adj1" fmla="val -76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3" name="TextBox 1112">
              <a:extLst>
                <a:ext uri="{FF2B5EF4-FFF2-40B4-BE49-F238E27FC236}">
                  <a16:creationId xmlns:a16="http://schemas.microsoft.com/office/drawing/2014/main" id="{3720F328-0E8D-4134-A511-5AC0084880A1}"/>
                </a:ext>
              </a:extLst>
            </p:cNvPr>
            <p:cNvSpPr txBox="1"/>
            <p:nvPr/>
          </p:nvSpPr>
          <p:spPr>
            <a:xfrm>
              <a:off x="4983490" y="6314302"/>
              <a:ext cx="1548000" cy="261610"/>
            </a:xfrm>
            <a:prstGeom prst="rect">
              <a:avLst/>
            </a:prstGeom>
            <a:noFill/>
          </p:spPr>
          <p:txBody>
            <a:bodyPr wrap="square" rtlCol="0">
              <a:spAutoFit/>
            </a:bodyPr>
            <a:lstStyle/>
            <a:p>
              <a:r>
                <a:rPr lang="en-US" sz="1100" dirty="0"/>
                <a:t>Deploys AWS resources</a:t>
              </a:r>
            </a:p>
          </p:txBody>
        </p:sp>
        <p:pic>
          <p:nvPicPr>
            <p:cNvPr id="54" name="Picture 2" descr="Using the CloudFormation String Macros | by Eden Hare | Medium">
              <a:extLst>
                <a:ext uri="{FF2B5EF4-FFF2-40B4-BE49-F238E27FC236}">
                  <a16:creationId xmlns:a16="http://schemas.microsoft.com/office/drawing/2014/main" id="{492286FD-752C-960D-CF24-5834FC11EB0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38" t="7562" r="29962" b="4939"/>
            <a:stretch/>
          </p:blipFill>
          <p:spPr bwMode="auto">
            <a:xfrm>
              <a:off x="4785603" y="4535174"/>
              <a:ext cx="612000" cy="76368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B12686-DC8E-7271-8CE3-9A045D648D1E}"/>
                </a:ext>
              </a:extLst>
            </p:cNvPr>
            <p:cNvSpPr txBox="1"/>
            <p:nvPr/>
          </p:nvSpPr>
          <p:spPr>
            <a:xfrm>
              <a:off x="4549365" y="5259044"/>
              <a:ext cx="1227269" cy="246221"/>
            </a:xfrm>
            <a:prstGeom prst="rect">
              <a:avLst/>
            </a:prstGeom>
            <a:noFill/>
          </p:spPr>
          <p:txBody>
            <a:bodyPr wrap="square" rtlCol="0">
              <a:spAutoFit/>
            </a:bodyPr>
            <a:lstStyle/>
            <a:p>
              <a:r>
                <a:rPr lang="en-US" sz="1000" b="1" dirty="0">
                  <a:solidFill>
                    <a:srgbClr val="A100FF"/>
                  </a:solidFill>
                </a:rPr>
                <a:t>Infra-as-Code (IaC)</a:t>
              </a:r>
            </a:p>
          </p:txBody>
        </p:sp>
        <p:cxnSp>
          <p:nvCxnSpPr>
            <p:cNvPr id="1024" name="Straight Arrow Connector 1023">
              <a:extLst>
                <a:ext uri="{FF2B5EF4-FFF2-40B4-BE49-F238E27FC236}">
                  <a16:creationId xmlns:a16="http://schemas.microsoft.com/office/drawing/2014/main" id="{9BA50509-DB68-B355-8FD9-3E7E22037275}"/>
                </a:ext>
              </a:extLst>
            </p:cNvPr>
            <p:cNvCxnSpPr>
              <a:cxnSpLocks/>
            </p:cNvCxnSpPr>
            <p:nvPr/>
          </p:nvCxnSpPr>
          <p:spPr>
            <a:xfrm>
              <a:off x="4188606" y="4899029"/>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C77D8FBE-891A-2F62-F5A2-5D70E04B2DBA}"/>
              </a:ext>
            </a:extLst>
          </p:cNvPr>
          <p:cNvGrpSpPr/>
          <p:nvPr/>
        </p:nvGrpSpPr>
        <p:grpSpPr>
          <a:xfrm>
            <a:off x="1498130" y="3738655"/>
            <a:ext cx="9721717" cy="1766706"/>
            <a:chOff x="1498130" y="3738655"/>
            <a:chExt cx="9721717" cy="1766706"/>
          </a:xfrm>
        </p:grpSpPr>
        <p:cxnSp>
          <p:nvCxnSpPr>
            <p:cNvPr id="50" name="Connector: Elbow 49">
              <a:extLst>
                <a:ext uri="{FF2B5EF4-FFF2-40B4-BE49-F238E27FC236}">
                  <a16:creationId xmlns:a16="http://schemas.microsoft.com/office/drawing/2014/main" id="{0BE34271-29E1-8D0D-CA2E-9D9078E3A0B3}"/>
                </a:ext>
              </a:extLst>
            </p:cNvPr>
            <p:cNvCxnSpPr>
              <a:cxnSpLocks/>
              <a:stCxn id="1036" idx="3"/>
              <a:endCxn id="26" idx="1"/>
            </p:cNvCxnSpPr>
            <p:nvPr/>
          </p:nvCxnSpPr>
          <p:spPr>
            <a:xfrm>
              <a:off x="1498130" y="3738655"/>
              <a:ext cx="6851177" cy="1141337"/>
            </a:xfrm>
            <a:prstGeom prst="bentConnector3">
              <a:avLst>
                <a:gd name="adj1" fmla="val 64645"/>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6033A5-380C-8D8E-E135-A182FA4A67D8}"/>
                </a:ext>
              </a:extLst>
            </p:cNvPr>
            <p:cNvSpPr txBox="1"/>
            <p:nvPr/>
          </p:nvSpPr>
          <p:spPr>
            <a:xfrm>
              <a:off x="6521829" y="4885903"/>
              <a:ext cx="1942428" cy="261610"/>
            </a:xfrm>
            <a:prstGeom prst="rect">
              <a:avLst/>
            </a:prstGeom>
            <a:noFill/>
          </p:spPr>
          <p:txBody>
            <a:bodyPr wrap="square" rtlCol="0">
              <a:spAutoFit/>
            </a:bodyPr>
            <a:lstStyle/>
            <a:p>
              <a:r>
                <a:rPr lang="en-US" sz="1100" dirty="0"/>
                <a:t>Writes watering record</a:t>
              </a:r>
            </a:p>
          </p:txBody>
        </p:sp>
        <p:sp>
          <p:nvSpPr>
            <p:cNvPr id="1069" name="TextBox 1068">
              <a:extLst>
                <a:ext uri="{FF2B5EF4-FFF2-40B4-BE49-F238E27FC236}">
                  <a16:creationId xmlns:a16="http://schemas.microsoft.com/office/drawing/2014/main" id="{9DA20217-E4BF-5828-0200-681307E7055E}"/>
                </a:ext>
              </a:extLst>
            </p:cNvPr>
            <p:cNvSpPr txBox="1"/>
            <p:nvPr/>
          </p:nvSpPr>
          <p:spPr>
            <a:xfrm>
              <a:off x="10113995" y="5259140"/>
              <a:ext cx="1105852" cy="246221"/>
            </a:xfrm>
            <a:prstGeom prst="rect">
              <a:avLst/>
            </a:prstGeom>
            <a:noFill/>
          </p:spPr>
          <p:txBody>
            <a:bodyPr wrap="square" rtlCol="0">
              <a:spAutoFit/>
            </a:bodyPr>
            <a:lstStyle/>
            <a:p>
              <a:pPr algn="ctr"/>
              <a:r>
                <a:rPr lang="en-US" sz="1000" b="1" dirty="0">
                  <a:solidFill>
                    <a:srgbClr val="A100FF"/>
                  </a:solidFill>
                </a:rPr>
                <a:t>Watering history</a:t>
              </a:r>
            </a:p>
          </p:txBody>
        </p:sp>
        <p:cxnSp>
          <p:nvCxnSpPr>
            <p:cNvPr id="1082" name="Connector: Elbow 1081">
              <a:extLst>
                <a:ext uri="{FF2B5EF4-FFF2-40B4-BE49-F238E27FC236}">
                  <a16:creationId xmlns:a16="http://schemas.microsoft.com/office/drawing/2014/main" id="{6FC8F613-2E8F-8594-4C8C-DEB02867DF5C}"/>
                </a:ext>
              </a:extLst>
            </p:cNvPr>
            <p:cNvCxnSpPr>
              <a:cxnSpLocks/>
            </p:cNvCxnSpPr>
            <p:nvPr/>
          </p:nvCxnSpPr>
          <p:spPr>
            <a:xfrm flipV="1">
              <a:off x="9223843" y="4884785"/>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77" name="Group 1076">
              <a:extLst>
                <a:ext uri="{FF2B5EF4-FFF2-40B4-BE49-F238E27FC236}">
                  <a16:creationId xmlns:a16="http://schemas.microsoft.com/office/drawing/2014/main" id="{3A6722AB-43BE-9FCB-AE49-0EEDDA7F898E}"/>
                </a:ext>
              </a:extLst>
            </p:cNvPr>
            <p:cNvGrpSpPr/>
            <p:nvPr/>
          </p:nvGrpSpPr>
          <p:grpSpPr>
            <a:xfrm>
              <a:off x="8188319" y="4470901"/>
              <a:ext cx="1236512" cy="946670"/>
              <a:chOff x="8379296" y="4375697"/>
              <a:chExt cx="1236512" cy="946670"/>
            </a:xfrm>
          </p:grpSpPr>
          <p:pic>
            <p:nvPicPr>
              <p:cNvPr id="26" name="Picture 4" descr="Serverless Optimization Workshop (Performance and Cost)">
                <a:extLst>
                  <a:ext uri="{FF2B5EF4-FFF2-40B4-BE49-F238E27FC236}">
                    <a16:creationId xmlns:a16="http://schemas.microsoft.com/office/drawing/2014/main" id="{33797D45-19B2-B6D5-D305-7AA2677EA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0284" y="4375697"/>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4D218D-3BE2-2043-B0C6-E2BDCE9CC56F}"/>
                  </a:ext>
                </a:extLst>
              </p:cNvPr>
              <p:cNvSpPr txBox="1"/>
              <p:nvPr/>
            </p:nvSpPr>
            <p:spPr>
              <a:xfrm>
                <a:off x="8379296" y="5076146"/>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46" name="Group 1045">
              <a:extLst>
                <a:ext uri="{FF2B5EF4-FFF2-40B4-BE49-F238E27FC236}">
                  <a16:creationId xmlns:a16="http://schemas.microsoft.com/office/drawing/2014/main" id="{C70F6A26-BC86-1ACE-A3A6-26030BF458BE}"/>
                </a:ext>
              </a:extLst>
            </p:cNvPr>
            <p:cNvGrpSpPr/>
            <p:nvPr/>
          </p:nvGrpSpPr>
          <p:grpSpPr>
            <a:xfrm>
              <a:off x="10351867" y="4544844"/>
              <a:ext cx="636925" cy="730885"/>
              <a:chOff x="8236925" y="2293343"/>
              <a:chExt cx="636925" cy="730885"/>
            </a:xfrm>
          </p:grpSpPr>
          <p:pic>
            <p:nvPicPr>
              <p:cNvPr id="1047" name="Picture 1046">
                <a:extLst>
                  <a:ext uri="{FF2B5EF4-FFF2-40B4-BE49-F238E27FC236}">
                    <a16:creationId xmlns:a16="http://schemas.microsoft.com/office/drawing/2014/main" id="{999F4396-A425-B400-412B-6D39A51C1216}"/>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48" name="Picture 1047">
                <a:extLst>
                  <a:ext uri="{FF2B5EF4-FFF2-40B4-BE49-F238E27FC236}">
                    <a16:creationId xmlns:a16="http://schemas.microsoft.com/office/drawing/2014/main" id="{4659EC7A-757C-F99F-E19D-E8B900CA8F9C}"/>
                  </a:ext>
                </a:extLst>
              </p:cNvPr>
              <p:cNvPicPr>
                <a:picLocks noChangeAspect="1"/>
              </p:cNvPicPr>
              <p:nvPr/>
            </p:nvPicPr>
            <p:blipFill>
              <a:blip r:embed="rId13"/>
              <a:stretch>
                <a:fillRect/>
              </a:stretch>
            </p:blipFill>
            <p:spPr>
              <a:xfrm>
                <a:off x="8240463" y="2293343"/>
                <a:ext cx="540735" cy="576000"/>
              </a:xfrm>
              <a:prstGeom prst="rect">
                <a:avLst/>
              </a:prstGeom>
            </p:spPr>
          </p:pic>
        </p:grpSp>
      </p:grpSp>
      <p:grpSp>
        <p:nvGrpSpPr>
          <p:cNvPr id="1066" name="Group 1065">
            <a:extLst>
              <a:ext uri="{FF2B5EF4-FFF2-40B4-BE49-F238E27FC236}">
                <a16:creationId xmlns:a16="http://schemas.microsoft.com/office/drawing/2014/main" id="{7AA83C1C-1E88-43EA-F97B-19839944F0A5}"/>
              </a:ext>
            </a:extLst>
          </p:cNvPr>
          <p:cNvGrpSpPr/>
          <p:nvPr/>
        </p:nvGrpSpPr>
        <p:grpSpPr>
          <a:xfrm>
            <a:off x="1498130" y="3326521"/>
            <a:ext cx="9877497" cy="1197525"/>
            <a:chOff x="1498130" y="3326521"/>
            <a:chExt cx="9877497" cy="1197525"/>
          </a:xfrm>
        </p:grpSpPr>
        <p:cxnSp>
          <p:nvCxnSpPr>
            <p:cNvPr id="48" name="Connector: Elbow 47">
              <a:extLst>
                <a:ext uri="{FF2B5EF4-FFF2-40B4-BE49-F238E27FC236}">
                  <a16:creationId xmlns:a16="http://schemas.microsoft.com/office/drawing/2014/main" id="{B3F05BDD-98FD-BB27-989C-8EA39817C0BD}"/>
                </a:ext>
              </a:extLst>
            </p:cNvPr>
            <p:cNvCxnSpPr>
              <a:cxnSpLocks/>
              <a:endCxn id="23" idx="1"/>
            </p:cNvCxnSpPr>
            <p:nvPr/>
          </p:nvCxnSpPr>
          <p:spPr>
            <a:xfrm flipV="1">
              <a:off x="1498130" y="3735612"/>
              <a:ext cx="6875297" cy="4145"/>
            </a:xfrm>
            <a:prstGeom prst="bentConnector3">
              <a:avLst>
                <a:gd name="adj1" fmla="val 5000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243405A-B474-D45F-9DF9-6C5474893A35}"/>
                </a:ext>
              </a:extLst>
            </p:cNvPr>
            <p:cNvSpPr txBox="1"/>
            <p:nvPr/>
          </p:nvSpPr>
          <p:spPr>
            <a:xfrm>
              <a:off x="6550492" y="3738688"/>
              <a:ext cx="1935305" cy="261610"/>
            </a:xfrm>
            <a:prstGeom prst="rect">
              <a:avLst/>
            </a:prstGeom>
            <a:noFill/>
          </p:spPr>
          <p:txBody>
            <a:bodyPr wrap="square" rtlCol="0">
              <a:spAutoFit/>
            </a:bodyPr>
            <a:lstStyle/>
            <a:p>
              <a:r>
                <a:rPr lang="en-US" sz="1100" dirty="0"/>
                <a:t>Reads sensor data</a:t>
              </a:r>
            </a:p>
          </p:txBody>
        </p:sp>
        <p:sp>
          <p:nvSpPr>
            <p:cNvPr id="1068" name="TextBox 1067">
              <a:extLst>
                <a:ext uri="{FF2B5EF4-FFF2-40B4-BE49-F238E27FC236}">
                  <a16:creationId xmlns:a16="http://schemas.microsoft.com/office/drawing/2014/main" id="{F39D6E11-33B0-619A-39D5-229CD843B688}"/>
                </a:ext>
              </a:extLst>
            </p:cNvPr>
            <p:cNvSpPr txBox="1"/>
            <p:nvPr/>
          </p:nvSpPr>
          <p:spPr>
            <a:xfrm>
              <a:off x="9967888" y="4123936"/>
              <a:ext cx="1407739" cy="400110"/>
            </a:xfrm>
            <a:prstGeom prst="rect">
              <a:avLst/>
            </a:prstGeom>
            <a:noFill/>
          </p:spPr>
          <p:txBody>
            <a:bodyPr wrap="square" rtlCol="0">
              <a:spAutoFit/>
            </a:bodyPr>
            <a:lstStyle/>
            <a:p>
              <a:pPr algn="ctr"/>
              <a:r>
                <a:rPr lang="en-US" sz="1000" b="1" dirty="0">
                  <a:solidFill>
                    <a:srgbClr val="A100FF"/>
                  </a:solidFill>
                </a:rPr>
                <a:t>Sensor data</a:t>
              </a:r>
            </a:p>
            <a:p>
              <a:pPr algn="ctr"/>
              <a:r>
                <a:rPr lang="en-US" sz="1000" b="1" dirty="0">
                  <a:solidFill>
                    <a:srgbClr val="A100FF"/>
                  </a:solidFill>
                </a:rPr>
                <a:t>(NoSQL database) </a:t>
              </a:r>
            </a:p>
          </p:txBody>
        </p:sp>
        <p:grpSp>
          <p:nvGrpSpPr>
            <p:cNvPr id="1040" name="Group 1039">
              <a:extLst>
                <a:ext uri="{FF2B5EF4-FFF2-40B4-BE49-F238E27FC236}">
                  <a16:creationId xmlns:a16="http://schemas.microsoft.com/office/drawing/2014/main" id="{D90EC42B-FA2C-4577-07AD-0DEBBCE8C7E4}"/>
                </a:ext>
              </a:extLst>
            </p:cNvPr>
            <p:cNvGrpSpPr/>
            <p:nvPr/>
          </p:nvGrpSpPr>
          <p:grpSpPr>
            <a:xfrm>
              <a:off x="8213833" y="3326521"/>
              <a:ext cx="1236512" cy="980354"/>
              <a:chOff x="6348565" y="2250421"/>
              <a:chExt cx="1236512" cy="980354"/>
            </a:xfrm>
          </p:grpSpPr>
          <p:pic>
            <p:nvPicPr>
              <p:cNvPr id="23" name="Picture 4" descr="Serverless Optimization Workshop (Performance and Cost)">
                <a:extLst>
                  <a:ext uri="{FF2B5EF4-FFF2-40B4-BE49-F238E27FC236}">
                    <a16:creationId xmlns:a16="http://schemas.microsoft.com/office/drawing/2014/main" id="{D98AC483-437D-5662-959D-56B3A5A2E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159" y="2250421"/>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0FC0463-14CA-E40C-9BD2-D41681EBB781}"/>
                  </a:ext>
                </a:extLst>
              </p:cNvPr>
              <p:cNvSpPr txBox="1"/>
              <p:nvPr/>
            </p:nvSpPr>
            <p:spPr>
              <a:xfrm>
                <a:off x="6348565" y="2984554"/>
                <a:ext cx="1236512" cy="246221"/>
              </a:xfrm>
              <a:prstGeom prst="rect">
                <a:avLst/>
              </a:prstGeom>
              <a:noFill/>
            </p:spPr>
            <p:txBody>
              <a:bodyPr wrap="square" rtlCol="0">
                <a:spAutoFit/>
              </a:bodyPr>
              <a:lstStyle/>
              <a:p>
                <a:r>
                  <a:rPr lang="en-US" sz="1000" b="1" dirty="0">
                    <a:solidFill>
                      <a:srgbClr val="A100FF"/>
                    </a:solidFill>
                  </a:rPr>
                  <a:t>Serverless function</a:t>
                </a:r>
              </a:p>
            </p:txBody>
          </p:sp>
        </p:grpSp>
        <p:sp>
          <p:nvSpPr>
            <p:cNvPr id="1213" name="TextBox 1212">
              <a:extLst>
                <a:ext uri="{FF2B5EF4-FFF2-40B4-BE49-F238E27FC236}">
                  <a16:creationId xmlns:a16="http://schemas.microsoft.com/office/drawing/2014/main" id="{1189CDCA-DB59-A2F6-3744-BCEAB9A61B67}"/>
                </a:ext>
              </a:extLst>
            </p:cNvPr>
            <p:cNvSpPr txBox="1"/>
            <p:nvPr/>
          </p:nvSpPr>
          <p:spPr>
            <a:xfrm>
              <a:off x="1744495" y="3768161"/>
              <a:ext cx="2736486" cy="430887"/>
            </a:xfrm>
            <a:prstGeom prst="rect">
              <a:avLst/>
            </a:prstGeom>
            <a:noFill/>
          </p:spPr>
          <p:txBody>
            <a:bodyPr wrap="square" rtlCol="0">
              <a:spAutoFit/>
            </a:bodyPr>
            <a:lstStyle/>
            <a:p>
              <a:r>
                <a:rPr lang="en-US" sz="1100" dirty="0"/>
                <a:t>Browser invokes AWS Lambda function URL (isolating read/ write traffic)</a:t>
              </a:r>
            </a:p>
          </p:txBody>
        </p:sp>
        <p:grpSp>
          <p:nvGrpSpPr>
            <p:cNvPr id="1041" name="Group 1040">
              <a:extLst>
                <a:ext uri="{FF2B5EF4-FFF2-40B4-BE49-F238E27FC236}">
                  <a16:creationId xmlns:a16="http://schemas.microsoft.com/office/drawing/2014/main" id="{A8773901-633A-0DFB-96F3-85418DF169B1}"/>
                </a:ext>
              </a:extLst>
            </p:cNvPr>
            <p:cNvGrpSpPr/>
            <p:nvPr/>
          </p:nvGrpSpPr>
          <p:grpSpPr>
            <a:xfrm>
              <a:off x="10351868" y="3440201"/>
              <a:ext cx="636925" cy="730885"/>
              <a:chOff x="8236925" y="2293343"/>
              <a:chExt cx="636925" cy="730885"/>
            </a:xfrm>
          </p:grpSpPr>
          <p:pic>
            <p:nvPicPr>
              <p:cNvPr id="1037" name="Picture 1036">
                <a:extLst>
                  <a:ext uri="{FF2B5EF4-FFF2-40B4-BE49-F238E27FC236}">
                    <a16:creationId xmlns:a16="http://schemas.microsoft.com/office/drawing/2014/main" id="{82B670E2-92BD-E542-290C-15AA56B5E6AD}"/>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39" name="Picture 1038">
                <a:extLst>
                  <a:ext uri="{FF2B5EF4-FFF2-40B4-BE49-F238E27FC236}">
                    <a16:creationId xmlns:a16="http://schemas.microsoft.com/office/drawing/2014/main" id="{783CD3C2-E2F3-3238-0ACC-F030098BF78F}"/>
                  </a:ext>
                </a:extLst>
              </p:cNvPr>
              <p:cNvPicPr>
                <a:picLocks noChangeAspect="1"/>
              </p:cNvPicPr>
              <p:nvPr/>
            </p:nvPicPr>
            <p:blipFill>
              <a:blip r:embed="rId13"/>
              <a:stretch>
                <a:fillRect/>
              </a:stretch>
            </p:blipFill>
            <p:spPr>
              <a:xfrm>
                <a:off x="8240463" y="2293343"/>
                <a:ext cx="540735" cy="576000"/>
              </a:xfrm>
              <a:prstGeom prst="rect">
                <a:avLst/>
              </a:prstGeom>
            </p:spPr>
          </p:pic>
        </p:grpSp>
        <p:cxnSp>
          <p:nvCxnSpPr>
            <p:cNvPr id="1050" name="Connector: Elbow 1049">
              <a:extLst>
                <a:ext uri="{FF2B5EF4-FFF2-40B4-BE49-F238E27FC236}">
                  <a16:creationId xmlns:a16="http://schemas.microsoft.com/office/drawing/2014/main" id="{A4415216-94F0-D240-5C51-97BB49EE2550}"/>
                </a:ext>
              </a:extLst>
            </p:cNvPr>
            <p:cNvCxnSpPr>
              <a:cxnSpLocks/>
            </p:cNvCxnSpPr>
            <p:nvPr/>
          </p:nvCxnSpPr>
          <p:spPr>
            <a:xfrm flipV="1">
              <a:off x="9209647" y="3742657"/>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05" name="Group 1104">
            <a:extLst>
              <a:ext uri="{FF2B5EF4-FFF2-40B4-BE49-F238E27FC236}">
                <a16:creationId xmlns:a16="http://schemas.microsoft.com/office/drawing/2014/main" id="{4CA4CF45-F00D-3902-FD5B-59E47CC6856A}"/>
              </a:ext>
            </a:extLst>
          </p:cNvPr>
          <p:cNvGrpSpPr/>
          <p:nvPr/>
        </p:nvGrpSpPr>
        <p:grpSpPr>
          <a:xfrm>
            <a:off x="702441" y="4586351"/>
            <a:ext cx="2979390" cy="1957097"/>
            <a:chOff x="702441" y="4586351"/>
            <a:chExt cx="2979390" cy="1957097"/>
          </a:xfrm>
        </p:grpSpPr>
        <p:grpSp>
          <p:nvGrpSpPr>
            <p:cNvPr id="1104" name="Group 1103">
              <a:extLst>
                <a:ext uri="{FF2B5EF4-FFF2-40B4-BE49-F238E27FC236}">
                  <a16:creationId xmlns:a16="http://schemas.microsoft.com/office/drawing/2014/main" id="{4A89A08B-81C3-5A01-C1E4-D5A9AE85F4CC}"/>
                </a:ext>
              </a:extLst>
            </p:cNvPr>
            <p:cNvGrpSpPr/>
            <p:nvPr/>
          </p:nvGrpSpPr>
          <p:grpSpPr>
            <a:xfrm>
              <a:off x="702441" y="4586351"/>
              <a:ext cx="2979390" cy="1957097"/>
              <a:chOff x="702441" y="4586351"/>
              <a:chExt cx="2979390" cy="1957097"/>
            </a:xfrm>
          </p:grpSpPr>
          <p:grpSp>
            <p:nvGrpSpPr>
              <p:cNvPr id="1102" name="Group 1101">
                <a:extLst>
                  <a:ext uri="{FF2B5EF4-FFF2-40B4-BE49-F238E27FC236}">
                    <a16:creationId xmlns:a16="http://schemas.microsoft.com/office/drawing/2014/main" id="{7177C18F-0AB8-B396-331D-01A6DEA0838B}"/>
                  </a:ext>
                </a:extLst>
              </p:cNvPr>
              <p:cNvGrpSpPr/>
              <p:nvPr/>
            </p:nvGrpSpPr>
            <p:grpSpPr>
              <a:xfrm>
                <a:off x="805429" y="5716329"/>
                <a:ext cx="2876402" cy="827119"/>
                <a:chOff x="805429" y="5716329"/>
                <a:chExt cx="2876402" cy="827119"/>
              </a:xfrm>
            </p:grpSpPr>
            <p:sp>
              <p:nvSpPr>
                <p:cNvPr id="17" name="Rectangle: Single Corner Snipped 16">
                  <a:extLst>
                    <a:ext uri="{FF2B5EF4-FFF2-40B4-BE49-F238E27FC236}">
                      <a16:creationId xmlns:a16="http://schemas.microsoft.com/office/drawing/2014/main" id="{2225B105-8C29-75FA-B655-4280ABE4FC3C}"/>
                    </a:ext>
                  </a:extLst>
                </p:cNvPr>
                <p:cNvSpPr/>
                <p:nvPr/>
              </p:nvSpPr>
              <p:spPr>
                <a:xfrm>
                  <a:off x="857759" y="5736182"/>
                  <a:ext cx="2824072" cy="807266"/>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sp>
              <p:nvSpPr>
                <p:cNvPr id="16" name="TextBox 15">
                  <a:extLst>
                    <a:ext uri="{FF2B5EF4-FFF2-40B4-BE49-F238E27FC236}">
                      <a16:creationId xmlns:a16="http://schemas.microsoft.com/office/drawing/2014/main" id="{A1FE69D3-9998-690F-352D-2BCCBD6F5723}"/>
                    </a:ext>
                  </a:extLst>
                </p:cNvPr>
                <p:cNvSpPr txBox="1"/>
                <p:nvPr/>
              </p:nvSpPr>
              <p:spPr>
                <a:xfrm>
                  <a:off x="805429" y="5716329"/>
                  <a:ext cx="2145752" cy="276999"/>
                </a:xfrm>
                <a:prstGeom prst="rect">
                  <a:avLst/>
                </a:prstGeom>
                <a:noFill/>
              </p:spPr>
              <p:txBody>
                <a:bodyPr wrap="square" rtlCol="0">
                  <a:spAutoFit/>
                </a:bodyPr>
                <a:lstStyle/>
                <a:p>
                  <a:r>
                    <a:rPr lang="en-US" sz="1200" b="1" dirty="0">
                      <a:solidFill>
                        <a:schemeClr val="tx1"/>
                      </a:solidFill>
                    </a:rPr>
                    <a:t>WebAR dev. tools</a:t>
                  </a:r>
                </a:p>
              </p:txBody>
            </p:sp>
          </p:grpSp>
          <p:grpSp>
            <p:nvGrpSpPr>
              <p:cNvPr id="1044" name="Group 1043">
                <a:extLst>
                  <a:ext uri="{FF2B5EF4-FFF2-40B4-BE49-F238E27FC236}">
                    <a16:creationId xmlns:a16="http://schemas.microsoft.com/office/drawing/2014/main" id="{BF225221-5B0F-4204-580B-388C35C67E2E}"/>
                  </a:ext>
                </a:extLst>
              </p:cNvPr>
              <p:cNvGrpSpPr/>
              <p:nvPr/>
            </p:nvGrpSpPr>
            <p:grpSpPr>
              <a:xfrm>
                <a:off x="702441" y="4586351"/>
                <a:ext cx="1178571" cy="753432"/>
                <a:chOff x="1189350" y="4632898"/>
                <a:chExt cx="1178571" cy="753432"/>
              </a:xfrm>
            </p:grpSpPr>
            <p:pic>
              <p:nvPicPr>
                <p:cNvPr id="13" name="Picture 8" descr="Developer - Free seo and web icons">
                  <a:extLst>
                    <a:ext uri="{FF2B5EF4-FFF2-40B4-BE49-F238E27FC236}">
                      <a16:creationId xmlns:a16="http://schemas.microsoft.com/office/drawing/2014/main" id="{A5956162-5E3A-23F6-ED8D-7D006C4BB6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8454" y="4632898"/>
                  <a:ext cx="552926" cy="552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F0BBF6-4ECC-789B-62FF-4C6A989D02AD}"/>
                    </a:ext>
                  </a:extLst>
                </p:cNvPr>
                <p:cNvSpPr txBox="1"/>
                <p:nvPr/>
              </p:nvSpPr>
              <p:spPr>
                <a:xfrm>
                  <a:off x="1189350" y="5140109"/>
                  <a:ext cx="1178571" cy="246221"/>
                </a:xfrm>
                <a:prstGeom prst="rect">
                  <a:avLst/>
                </a:prstGeom>
                <a:noFill/>
              </p:spPr>
              <p:txBody>
                <a:bodyPr wrap="square" rtlCol="0">
                  <a:spAutoFit/>
                </a:bodyPr>
                <a:lstStyle/>
                <a:p>
                  <a:r>
                    <a:rPr lang="en-US" sz="1000" b="1" dirty="0">
                      <a:solidFill>
                        <a:srgbClr val="A100FF"/>
                      </a:solidFill>
                    </a:rPr>
                    <a:t>Developer’s device</a:t>
                  </a:r>
                </a:p>
              </p:txBody>
            </p:sp>
          </p:grpSp>
        </p:grpSp>
        <p:cxnSp>
          <p:nvCxnSpPr>
            <p:cNvPr id="1070" name="Straight Arrow Connector 1069">
              <a:extLst>
                <a:ext uri="{FF2B5EF4-FFF2-40B4-BE49-F238E27FC236}">
                  <a16:creationId xmlns:a16="http://schemas.microsoft.com/office/drawing/2014/main" id="{E282CD0E-F43C-408C-F147-6888E9DD6EC2}"/>
                </a:ext>
              </a:extLst>
            </p:cNvPr>
            <p:cNvCxnSpPr>
              <a:cxnSpLocks/>
            </p:cNvCxnSpPr>
            <p:nvPr/>
          </p:nvCxnSpPr>
          <p:spPr>
            <a:xfrm flipV="1">
              <a:off x="1289659" y="5339783"/>
              <a:ext cx="0" cy="324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C0EA0FA-048D-C58B-65EE-99142F36CB96}"/>
              </a:ext>
            </a:extLst>
          </p:cNvPr>
          <p:cNvPicPr>
            <a:picLocks noChangeAspect="1"/>
          </p:cNvPicPr>
          <p:nvPr/>
        </p:nvPicPr>
        <p:blipFill>
          <a:blip r:embed="rId15"/>
          <a:stretch>
            <a:fillRect/>
          </a:stretch>
        </p:blipFill>
        <p:spPr>
          <a:xfrm>
            <a:off x="1591876" y="5948944"/>
            <a:ext cx="521051" cy="548527"/>
          </a:xfrm>
          <a:prstGeom prst="rect">
            <a:avLst/>
          </a:prstGeom>
        </p:spPr>
      </p:pic>
      <p:pic>
        <p:nvPicPr>
          <p:cNvPr id="1055" name="Picture 1054">
            <a:extLst>
              <a:ext uri="{FF2B5EF4-FFF2-40B4-BE49-F238E27FC236}">
                <a16:creationId xmlns:a16="http://schemas.microsoft.com/office/drawing/2014/main" id="{2A214980-D7DD-F891-12EA-91B599C6CE6F}"/>
              </a:ext>
            </a:extLst>
          </p:cNvPr>
          <p:cNvPicPr>
            <a:picLocks noChangeAspect="1"/>
          </p:cNvPicPr>
          <p:nvPr/>
        </p:nvPicPr>
        <p:blipFill>
          <a:blip r:embed="rId16"/>
          <a:stretch>
            <a:fillRect/>
          </a:stretch>
        </p:blipFill>
        <p:spPr>
          <a:xfrm>
            <a:off x="915078" y="6219816"/>
            <a:ext cx="662303" cy="285765"/>
          </a:xfrm>
          <a:prstGeom prst="rect">
            <a:avLst/>
          </a:prstGeom>
        </p:spPr>
      </p:pic>
      <p:pic>
        <p:nvPicPr>
          <p:cNvPr id="1057" name="Picture 1056">
            <a:extLst>
              <a:ext uri="{FF2B5EF4-FFF2-40B4-BE49-F238E27FC236}">
                <a16:creationId xmlns:a16="http://schemas.microsoft.com/office/drawing/2014/main" id="{192E2AAF-5769-0FDD-5CD3-141BC69B0A71}"/>
              </a:ext>
            </a:extLst>
          </p:cNvPr>
          <p:cNvPicPr>
            <a:picLocks noChangeAspect="1"/>
          </p:cNvPicPr>
          <p:nvPr/>
        </p:nvPicPr>
        <p:blipFill>
          <a:blip r:embed="rId17"/>
          <a:stretch>
            <a:fillRect/>
          </a:stretch>
        </p:blipFill>
        <p:spPr>
          <a:xfrm>
            <a:off x="915078" y="5956034"/>
            <a:ext cx="662400" cy="243713"/>
          </a:xfrm>
          <a:prstGeom prst="rect">
            <a:avLst/>
          </a:prstGeom>
        </p:spPr>
      </p:pic>
      <p:grpSp>
        <p:nvGrpSpPr>
          <p:cNvPr id="1090" name="Group 1089">
            <a:extLst>
              <a:ext uri="{FF2B5EF4-FFF2-40B4-BE49-F238E27FC236}">
                <a16:creationId xmlns:a16="http://schemas.microsoft.com/office/drawing/2014/main" id="{C43EAF8E-C186-59CD-64BB-F37826D22F61}"/>
              </a:ext>
            </a:extLst>
          </p:cNvPr>
          <p:cNvGrpSpPr/>
          <p:nvPr/>
        </p:nvGrpSpPr>
        <p:grpSpPr>
          <a:xfrm>
            <a:off x="3445850" y="2220836"/>
            <a:ext cx="4438323" cy="1228747"/>
            <a:chOff x="3445850" y="2220836"/>
            <a:chExt cx="4438323" cy="1228747"/>
          </a:xfrm>
        </p:grpSpPr>
        <p:grpSp>
          <p:nvGrpSpPr>
            <p:cNvPr id="1099" name="Group 1098">
              <a:extLst>
                <a:ext uri="{FF2B5EF4-FFF2-40B4-BE49-F238E27FC236}">
                  <a16:creationId xmlns:a16="http://schemas.microsoft.com/office/drawing/2014/main" id="{EF938977-2276-BFDB-7B91-92873BDF4E3B}"/>
                </a:ext>
              </a:extLst>
            </p:cNvPr>
            <p:cNvGrpSpPr/>
            <p:nvPr/>
          </p:nvGrpSpPr>
          <p:grpSpPr>
            <a:xfrm>
              <a:off x="3445850" y="2220836"/>
              <a:ext cx="763956" cy="1203608"/>
              <a:chOff x="3643913" y="1365178"/>
              <a:chExt cx="763956" cy="1203608"/>
            </a:xfrm>
          </p:grpSpPr>
          <p:sp>
            <p:nvSpPr>
              <p:cNvPr id="1074" name="TextBox 1073">
                <a:extLst>
                  <a:ext uri="{FF2B5EF4-FFF2-40B4-BE49-F238E27FC236}">
                    <a16:creationId xmlns:a16="http://schemas.microsoft.com/office/drawing/2014/main" id="{BFEE07D1-DD54-FF42-F148-4F95C1127AE0}"/>
                  </a:ext>
                </a:extLst>
              </p:cNvPr>
              <p:cNvSpPr txBox="1"/>
              <p:nvPr/>
            </p:nvSpPr>
            <p:spPr>
              <a:xfrm>
                <a:off x="3831488" y="2322565"/>
                <a:ext cx="452547" cy="246221"/>
              </a:xfrm>
              <a:prstGeom prst="rect">
                <a:avLst/>
              </a:prstGeom>
              <a:noFill/>
            </p:spPr>
            <p:txBody>
              <a:bodyPr wrap="square" rtlCol="0">
                <a:spAutoFit/>
              </a:bodyPr>
              <a:lstStyle/>
              <a:p>
                <a:r>
                  <a:rPr lang="en-US" sz="1000" b="1" dirty="0">
                    <a:solidFill>
                      <a:srgbClr val="A100FF"/>
                    </a:solidFill>
                  </a:rPr>
                  <a:t>CDN</a:t>
                </a:r>
              </a:p>
            </p:txBody>
          </p:sp>
          <p:pic>
            <p:nvPicPr>
              <p:cNvPr id="24" name="Picture 23">
                <a:extLst>
                  <a:ext uri="{FF2B5EF4-FFF2-40B4-BE49-F238E27FC236}">
                    <a16:creationId xmlns:a16="http://schemas.microsoft.com/office/drawing/2014/main" id="{E1DD9A9C-6309-8D76-0E72-82AE54387F8C}"/>
                  </a:ext>
                </a:extLst>
              </p:cNvPr>
              <p:cNvPicPr>
                <a:picLocks noChangeAspect="1"/>
              </p:cNvPicPr>
              <p:nvPr/>
            </p:nvPicPr>
            <p:blipFill>
              <a:blip r:embed="rId18"/>
              <a:stretch>
                <a:fillRect/>
              </a:stretch>
            </p:blipFill>
            <p:spPr>
              <a:xfrm>
                <a:off x="3643913" y="1365178"/>
                <a:ext cx="763956" cy="993501"/>
              </a:xfrm>
              <a:prstGeom prst="rect">
                <a:avLst/>
              </a:prstGeom>
            </p:spPr>
          </p:pic>
        </p:grpSp>
        <p:grpSp>
          <p:nvGrpSpPr>
            <p:cNvPr id="1080" name="Group 1079">
              <a:extLst>
                <a:ext uri="{FF2B5EF4-FFF2-40B4-BE49-F238E27FC236}">
                  <a16:creationId xmlns:a16="http://schemas.microsoft.com/office/drawing/2014/main" id="{282E57FE-F5FD-CC5F-FEEC-C3CF4B7B69C5}"/>
                </a:ext>
              </a:extLst>
            </p:cNvPr>
            <p:cNvGrpSpPr/>
            <p:nvPr/>
          </p:nvGrpSpPr>
          <p:grpSpPr>
            <a:xfrm>
              <a:off x="6632440" y="2374559"/>
              <a:ext cx="1251733" cy="1075024"/>
              <a:chOff x="8397738" y="1820457"/>
              <a:chExt cx="1251733" cy="1075024"/>
            </a:xfrm>
          </p:grpSpPr>
          <p:pic>
            <p:nvPicPr>
              <p:cNvPr id="32" name="Picture 31">
                <a:extLst>
                  <a:ext uri="{FF2B5EF4-FFF2-40B4-BE49-F238E27FC236}">
                    <a16:creationId xmlns:a16="http://schemas.microsoft.com/office/drawing/2014/main" id="{DFD68E47-CB23-B16F-A6DA-468E35F1C4C4}"/>
                  </a:ext>
                </a:extLst>
              </p:cNvPr>
              <p:cNvPicPr>
                <a:picLocks noChangeAspect="1"/>
              </p:cNvPicPr>
              <p:nvPr/>
            </p:nvPicPr>
            <p:blipFill>
              <a:blip r:embed="rId10"/>
              <a:stretch>
                <a:fillRect/>
              </a:stretch>
            </p:blipFill>
            <p:spPr>
              <a:xfrm>
                <a:off x="8615493" y="1820457"/>
                <a:ext cx="802949" cy="715155"/>
              </a:xfrm>
              <a:prstGeom prst="rect">
                <a:avLst/>
              </a:prstGeom>
            </p:spPr>
          </p:pic>
          <p:sp>
            <p:nvSpPr>
              <p:cNvPr id="36" name="TextBox 35">
                <a:extLst>
                  <a:ext uri="{FF2B5EF4-FFF2-40B4-BE49-F238E27FC236}">
                    <a16:creationId xmlns:a16="http://schemas.microsoft.com/office/drawing/2014/main" id="{EF33DB21-63AA-7D3B-AAB1-61D419FA1E76}"/>
                  </a:ext>
                </a:extLst>
              </p:cNvPr>
              <p:cNvSpPr txBox="1"/>
              <p:nvPr/>
            </p:nvSpPr>
            <p:spPr>
              <a:xfrm>
                <a:off x="8397738" y="2495371"/>
                <a:ext cx="1251733" cy="400110"/>
              </a:xfrm>
              <a:prstGeom prst="rect">
                <a:avLst/>
              </a:prstGeom>
              <a:noFill/>
            </p:spPr>
            <p:txBody>
              <a:bodyPr wrap="square" rtlCol="0">
                <a:spAutoFit/>
              </a:bodyPr>
              <a:lstStyle/>
              <a:p>
                <a:pPr algn="ctr"/>
                <a:r>
                  <a:rPr lang="en-US" sz="1000" b="1" dirty="0">
                    <a:solidFill>
                      <a:srgbClr val="A100FF"/>
                    </a:solidFill>
                  </a:rPr>
                  <a:t>Front-end</a:t>
                </a:r>
              </a:p>
              <a:p>
                <a:pPr algn="ctr"/>
                <a:r>
                  <a:rPr lang="en-US" sz="1000" b="1" dirty="0">
                    <a:solidFill>
                      <a:srgbClr val="A100FF"/>
                    </a:solidFill>
                  </a:rPr>
                  <a:t>static asset hosting</a:t>
                </a:r>
              </a:p>
            </p:txBody>
          </p:sp>
        </p:grpSp>
        <p:cxnSp>
          <p:nvCxnSpPr>
            <p:cNvPr id="1089" name="Straight Arrow Connector 1088">
              <a:extLst>
                <a:ext uri="{FF2B5EF4-FFF2-40B4-BE49-F238E27FC236}">
                  <a16:creationId xmlns:a16="http://schemas.microsoft.com/office/drawing/2014/main" id="{5ACB32F8-AF98-FEF9-5B3D-CE8672490765}"/>
                </a:ext>
              </a:extLst>
            </p:cNvPr>
            <p:cNvCxnSpPr>
              <a:stCxn id="24" idx="3"/>
              <a:endCxn id="32" idx="1"/>
            </p:cNvCxnSpPr>
            <p:nvPr/>
          </p:nvCxnSpPr>
          <p:spPr>
            <a:xfrm>
              <a:off x="4209806" y="2717587"/>
              <a:ext cx="2640389" cy="14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060A0860-33A4-5F51-B213-BF29B099BE36}"/>
              </a:ext>
            </a:extLst>
          </p:cNvPr>
          <p:cNvGrpSpPr/>
          <p:nvPr/>
        </p:nvGrpSpPr>
        <p:grpSpPr>
          <a:xfrm>
            <a:off x="2128778" y="5945960"/>
            <a:ext cx="1424924" cy="555544"/>
            <a:chOff x="2128778" y="5945960"/>
            <a:chExt cx="1424924" cy="555544"/>
          </a:xfrm>
        </p:grpSpPr>
        <p:grpSp>
          <p:nvGrpSpPr>
            <p:cNvPr id="1106" name="Group 1105">
              <a:extLst>
                <a:ext uri="{FF2B5EF4-FFF2-40B4-BE49-F238E27FC236}">
                  <a16:creationId xmlns:a16="http://schemas.microsoft.com/office/drawing/2014/main" id="{DA904B1C-DB6E-2A09-09E9-A27637FB69F1}"/>
                </a:ext>
              </a:extLst>
            </p:cNvPr>
            <p:cNvGrpSpPr/>
            <p:nvPr/>
          </p:nvGrpSpPr>
          <p:grpSpPr>
            <a:xfrm>
              <a:off x="2128778" y="5945960"/>
              <a:ext cx="1424924" cy="555544"/>
              <a:chOff x="2126400" y="5941928"/>
              <a:chExt cx="1424924" cy="555544"/>
            </a:xfrm>
          </p:grpSpPr>
          <p:pic>
            <p:nvPicPr>
              <p:cNvPr id="14" name="Picture 4" descr="GitHub - araujocristian/webpack-exercicios">
                <a:extLst>
                  <a:ext uri="{FF2B5EF4-FFF2-40B4-BE49-F238E27FC236}">
                    <a16:creationId xmlns:a16="http://schemas.microsoft.com/office/drawing/2014/main" id="{3A4C3373-7908-9BD2-A962-A23CCC41560F}"/>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319" t="8893" r="16768" b="7998"/>
              <a:stretch/>
            </p:blipFill>
            <p:spPr bwMode="auto">
              <a:xfrm>
                <a:off x="2126400" y="5948944"/>
                <a:ext cx="439037" cy="548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ial by Data - Babel">
                <a:extLst>
                  <a:ext uri="{FF2B5EF4-FFF2-40B4-BE49-F238E27FC236}">
                    <a16:creationId xmlns:a16="http://schemas.microsoft.com/office/drawing/2014/main" id="{3FFF8BC2-96CC-0D6F-37B7-BB298A1D6A6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9691" b="28068"/>
              <a:stretch/>
            </p:blipFill>
            <p:spPr bwMode="auto">
              <a:xfrm>
                <a:off x="2581699" y="5953382"/>
                <a:ext cx="506086" cy="2179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veloping Serverless Applications on AWS using AWS Serverless Application  Model (SAM) | by Dev Ops | Medium">
                <a:extLst>
                  <a:ext uri="{FF2B5EF4-FFF2-40B4-BE49-F238E27FC236}">
                    <a16:creationId xmlns:a16="http://schemas.microsoft.com/office/drawing/2014/main" id="{E45A787C-376E-9743-5B38-232CE3B8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12287" y="5941928"/>
                <a:ext cx="439037" cy="549114"/>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a:extLst>
                <a:ext uri="{FF2B5EF4-FFF2-40B4-BE49-F238E27FC236}">
                  <a16:creationId xmlns:a16="http://schemas.microsoft.com/office/drawing/2014/main" id="{39B5C936-ABD1-DEF2-679C-F13C3E23070C}"/>
                </a:ext>
              </a:extLst>
            </p:cNvPr>
            <p:cNvPicPr>
              <a:picLocks noChangeAspect="1"/>
            </p:cNvPicPr>
            <p:nvPr/>
          </p:nvPicPr>
          <p:blipFill>
            <a:blip r:embed="rId22"/>
            <a:stretch>
              <a:fillRect/>
            </a:stretch>
          </p:blipFill>
          <p:spPr>
            <a:xfrm>
              <a:off x="2588580" y="6228076"/>
              <a:ext cx="501583" cy="267511"/>
            </a:xfrm>
            <a:prstGeom prst="rect">
              <a:avLst/>
            </a:prstGeom>
          </p:spPr>
        </p:pic>
      </p:grpSp>
    </p:spTree>
    <p:extLst>
      <p:ext uri="{BB962C8B-B14F-4D97-AF65-F5344CB8AC3E}">
        <p14:creationId xmlns:p14="http://schemas.microsoft.com/office/powerpoint/2010/main" val="9268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3" name="Rectangle: Single Corner Snipped 1112">
            <a:extLst>
              <a:ext uri="{FF2B5EF4-FFF2-40B4-BE49-F238E27FC236}">
                <a16:creationId xmlns:a16="http://schemas.microsoft.com/office/drawing/2014/main" id="{70ABF089-0D70-0975-2BA5-D2725EF8B8F8}"/>
              </a:ext>
            </a:extLst>
          </p:cNvPr>
          <p:cNvSpPr/>
          <p:nvPr/>
        </p:nvSpPr>
        <p:spPr>
          <a:xfrm>
            <a:off x="8987725" y="2111151"/>
            <a:ext cx="2952633" cy="4414858"/>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2" name="Rectangle: Single Corner Snipped 1111">
            <a:extLst>
              <a:ext uri="{FF2B5EF4-FFF2-40B4-BE49-F238E27FC236}">
                <a16:creationId xmlns:a16="http://schemas.microsoft.com/office/drawing/2014/main" id="{080BE6F4-B060-C8D8-831D-6415E479A97B}"/>
              </a:ext>
            </a:extLst>
          </p:cNvPr>
          <p:cNvSpPr/>
          <p:nvPr/>
        </p:nvSpPr>
        <p:spPr>
          <a:xfrm>
            <a:off x="8955510" y="555945"/>
            <a:ext cx="2984847" cy="1236749"/>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8B2AFC8-2B86-29DC-25CD-32D7060D4592}"/>
              </a:ext>
            </a:extLst>
          </p:cNvPr>
          <p:cNvSpPr/>
          <p:nvPr/>
        </p:nvSpPr>
        <p:spPr>
          <a:xfrm>
            <a:off x="3630238" y="922157"/>
            <a:ext cx="5099091" cy="535929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68296AF-E2B9-9F51-E5E5-794F43D7E3ED}"/>
              </a:ext>
            </a:extLst>
          </p:cNvPr>
          <p:cNvSpPr txBox="1"/>
          <p:nvPr/>
        </p:nvSpPr>
        <p:spPr>
          <a:xfrm>
            <a:off x="332781" y="107244"/>
            <a:ext cx="5198154" cy="523220"/>
          </a:xfrm>
          <a:prstGeom prst="rect">
            <a:avLst/>
          </a:prstGeom>
          <a:noFill/>
        </p:spPr>
        <p:txBody>
          <a:bodyPr wrap="none" rtlCol="0">
            <a:spAutoFit/>
          </a:bodyPr>
          <a:lstStyle/>
          <a:p>
            <a:r>
              <a:rPr lang="en-US" sz="2800" b="1" dirty="0"/>
              <a:t>Prototype Serverless Architecture</a:t>
            </a:r>
          </a:p>
        </p:txBody>
      </p:sp>
      <p:pic>
        <p:nvPicPr>
          <p:cNvPr id="1028" name="Picture 4" descr="Serverless Optimization Workshop (Performance and Cost)">
            <a:extLst>
              <a:ext uri="{FF2B5EF4-FFF2-40B4-BE49-F238E27FC236}">
                <a16:creationId xmlns:a16="http://schemas.microsoft.com/office/drawing/2014/main" id="{7B5B51A0-BFC9-7B14-D9D7-38659C78C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3157" y="5291187"/>
            <a:ext cx="962481" cy="9510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erverless Optimization Workshop (Performance and Cost)">
            <a:extLst>
              <a:ext uri="{FF2B5EF4-FFF2-40B4-BE49-F238E27FC236}">
                <a16:creationId xmlns:a16="http://schemas.microsoft.com/office/drawing/2014/main" id="{33797D45-19B2-B6D5-D305-7AA2677E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0378" y="3799940"/>
            <a:ext cx="1028035" cy="10158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WS IoT 1-Click - Apps on Google Play">
            <a:extLst>
              <a:ext uri="{FF2B5EF4-FFF2-40B4-BE49-F238E27FC236}">
                <a16:creationId xmlns:a16="http://schemas.microsoft.com/office/drawing/2014/main" id="{579E0BB4-9208-BF63-619B-9D3ADA98D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77" y="1269301"/>
            <a:ext cx="675277" cy="67527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52BFC82F-DEE3-E20F-CF08-08730171E958}"/>
              </a:ext>
            </a:extLst>
          </p:cNvPr>
          <p:cNvPicPr>
            <a:picLocks noChangeAspect="1"/>
          </p:cNvPicPr>
          <p:nvPr/>
        </p:nvPicPr>
        <p:blipFill>
          <a:blip r:embed="rId4"/>
          <a:stretch>
            <a:fillRect/>
          </a:stretch>
        </p:blipFill>
        <p:spPr>
          <a:xfrm>
            <a:off x="1847605" y="1635337"/>
            <a:ext cx="601504" cy="479395"/>
          </a:xfrm>
          <a:prstGeom prst="rect">
            <a:avLst/>
          </a:prstGeom>
        </p:spPr>
      </p:pic>
      <p:sp>
        <p:nvSpPr>
          <p:cNvPr id="3" name="TextBox 2">
            <a:extLst>
              <a:ext uri="{FF2B5EF4-FFF2-40B4-BE49-F238E27FC236}">
                <a16:creationId xmlns:a16="http://schemas.microsoft.com/office/drawing/2014/main" id="{607EB2B1-36C1-5137-E932-B7EB343D4F8C}"/>
              </a:ext>
            </a:extLst>
          </p:cNvPr>
          <p:cNvSpPr txBox="1"/>
          <p:nvPr/>
        </p:nvSpPr>
        <p:spPr>
          <a:xfrm>
            <a:off x="1648487" y="4617826"/>
            <a:ext cx="1651097" cy="461665"/>
          </a:xfrm>
          <a:prstGeom prst="rect">
            <a:avLst/>
          </a:prstGeom>
          <a:noFill/>
        </p:spPr>
        <p:txBody>
          <a:bodyPr wrap="square" rtlCol="0">
            <a:spAutoFit/>
          </a:bodyPr>
          <a:lstStyle/>
          <a:p>
            <a:r>
              <a:rPr lang="en-US" sz="1200" dirty="0">
                <a:solidFill>
                  <a:schemeClr val="bg1">
                    <a:lumMod val="50000"/>
                  </a:schemeClr>
                </a:solidFill>
              </a:rPr>
              <a:t>CI/CD pipeline</a:t>
            </a:r>
          </a:p>
          <a:p>
            <a:r>
              <a:rPr lang="en-US" sz="1200" dirty="0">
                <a:solidFill>
                  <a:schemeClr val="bg1">
                    <a:lumMod val="50000"/>
                  </a:schemeClr>
                </a:solidFill>
              </a:rPr>
              <a:t>Infra-as-Code</a:t>
            </a:r>
          </a:p>
        </p:txBody>
      </p:sp>
      <p:pic>
        <p:nvPicPr>
          <p:cNvPr id="8" name="Picture 2" descr="Azure DevOps - Actendo">
            <a:extLst>
              <a:ext uri="{FF2B5EF4-FFF2-40B4-BE49-F238E27FC236}">
                <a16:creationId xmlns:a16="http://schemas.microsoft.com/office/drawing/2014/main" id="{714DFADC-887B-DCF1-5F7D-A689BF5DD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49" t="1141" r="10759" b="270"/>
          <a:stretch/>
        </p:blipFill>
        <p:spPr bwMode="auto">
          <a:xfrm>
            <a:off x="1673948" y="5040312"/>
            <a:ext cx="775161" cy="6147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Developer - Free seo and web icons">
            <a:extLst>
              <a:ext uri="{FF2B5EF4-FFF2-40B4-BE49-F238E27FC236}">
                <a16:creationId xmlns:a16="http://schemas.microsoft.com/office/drawing/2014/main" id="{A5956162-5E3A-23F6-ED8D-7D006C4BB6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130" y="5068570"/>
            <a:ext cx="552926" cy="552926"/>
          </a:xfrm>
          <a:prstGeom prst="rect">
            <a:avLst/>
          </a:prstGeom>
          <a:noFill/>
          <a:extLst>
            <a:ext uri="{909E8E84-426E-40DD-AFC4-6F175D3DCCD1}">
              <a14:hiddenFill xmlns:a14="http://schemas.microsoft.com/office/drawing/2010/main">
                <a:solidFill>
                  <a:srgbClr val="FFFFFF"/>
                </a:solidFill>
              </a14:hiddenFill>
            </a:ext>
          </a:extLst>
        </p:spPr>
      </p:pic>
      <p:grpSp>
        <p:nvGrpSpPr>
          <p:cNvPr id="1092" name="Group 1091">
            <a:extLst>
              <a:ext uri="{FF2B5EF4-FFF2-40B4-BE49-F238E27FC236}">
                <a16:creationId xmlns:a16="http://schemas.microsoft.com/office/drawing/2014/main" id="{DE893789-7475-7212-9FFA-077A1D605E39}"/>
              </a:ext>
            </a:extLst>
          </p:cNvPr>
          <p:cNvGrpSpPr/>
          <p:nvPr/>
        </p:nvGrpSpPr>
        <p:grpSpPr>
          <a:xfrm>
            <a:off x="287697" y="893793"/>
            <a:ext cx="1424700" cy="1377487"/>
            <a:chOff x="115080" y="1224290"/>
            <a:chExt cx="1424700" cy="1377487"/>
          </a:xfrm>
        </p:grpSpPr>
        <p:pic>
          <p:nvPicPr>
            <p:cNvPr id="39" name="Picture 38">
              <a:extLst>
                <a:ext uri="{FF2B5EF4-FFF2-40B4-BE49-F238E27FC236}">
                  <a16:creationId xmlns:a16="http://schemas.microsoft.com/office/drawing/2014/main" id="{18E58E48-D1B8-633F-07CD-1515550E5B27}"/>
                </a:ext>
              </a:extLst>
            </p:cNvPr>
            <p:cNvPicPr>
              <a:picLocks noChangeAspect="1"/>
            </p:cNvPicPr>
            <p:nvPr/>
          </p:nvPicPr>
          <p:blipFill>
            <a:blip r:embed="rId7"/>
            <a:stretch>
              <a:fillRect/>
            </a:stretch>
          </p:blipFill>
          <p:spPr>
            <a:xfrm>
              <a:off x="115080" y="1273097"/>
              <a:ext cx="1071517" cy="1328680"/>
            </a:xfrm>
            <a:prstGeom prst="rect">
              <a:avLst/>
            </a:prstGeom>
          </p:spPr>
        </p:pic>
        <p:pic>
          <p:nvPicPr>
            <p:cNvPr id="15" name="Picture 10" descr="Free Certificate SVG, PNG Icon, Symbol. Download Image.">
              <a:extLst>
                <a:ext uri="{FF2B5EF4-FFF2-40B4-BE49-F238E27FC236}">
                  <a16:creationId xmlns:a16="http://schemas.microsoft.com/office/drawing/2014/main" id="{C86608F5-C64D-ECA6-8E98-ED6BAA0160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2608" y="1224290"/>
              <a:ext cx="367172" cy="367172"/>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9">
            <a:extLst>
              <a:ext uri="{FF2B5EF4-FFF2-40B4-BE49-F238E27FC236}">
                <a16:creationId xmlns:a16="http://schemas.microsoft.com/office/drawing/2014/main" id="{5B1B1736-BD7E-7B34-B565-3E7BFCDB6854}"/>
              </a:ext>
            </a:extLst>
          </p:cNvPr>
          <p:cNvPicPr>
            <a:picLocks noChangeAspect="1"/>
          </p:cNvPicPr>
          <p:nvPr/>
        </p:nvPicPr>
        <p:blipFill>
          <a:blip r:embed="rId9"/>
          <a:stretch>
            <a:fillRect/>
          </a:stretch>
        </p:blipFill>
        <p:spPr>
          <a:xfrm>
            <a:off x="7704956" y="3809361"/>
            <a:ext cx="730288" cy="997001"/>
          </a:xfrm>
          <a:prstGeom prst="rect">
            <a:avLst/>
          </a:prstGeom>
        </p:spPr>
      </p:pic>
      <p:pic>
        <p:nvPicPr>
          <p:cNvPr id="23" name="Picture 4" descr="Serverless Optimization Workshop (Performance and Cost)">
            <a:extLst>
              <a:ext uri="{FF2B5EF4-FFF2-40B4-BE49-F238E27FC236}">
                <a16:creationId xmlns:a16="http://schemas.microsoft.com/office/drawing/2014/main" id="{D98AC483-437D-5662-959D-56B3A5A2E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0379" y="2377697"/>
            <a:ext cx="1028035" cy="10158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rowser - Free seo and web icons">
            <a:extLst>
              <a:ext uri="{FF2B5EF4-FFF2-40B4-BE49-F238E27FC236}">
                <a16:creationId xmlns:a16="http://schemas.microsoft.com/office/drawing/2014/main" id="{AEE140B3-F575-8686-1723-DCDD40EFE6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223" y="3884980"/>
            <a:ext cx="845762" cy="84576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9EB2C4EB-A811-3504-B43E-2D0140ECC46F}"/>
              </a:ext>
            </a:extLst>
          </p:cNvPr>
          <p:cNvCxnSpPr>
            <a:cxnSpLocks/>
            <a:stCxn id="39" idx="3"/>
            <a:endCxn id="1034" idx="1"/>
          </p:cNvCxnSpPr>
          <p:nvPr/>
        </p:nvCxnSpPr>
        <p:spPr>
          <a:xfrm>
            <a:off x="1359214" y="1606940"/>
            <a:ext cx="25150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F879ED-121B-2D45-4496-84F2897D8E3F}"/>
              </a:ext>
            </a:extLst>
          </p:cNvPr>
          <p:cNvSpPr txBox="1"/>
          <p:nvPr/>
        </p:nvSpPr>
        <p:spPr>
          <a:xfrm>
            <a:off x="3522345" y="552824"/>
            <a:ext cx="4002338" cy="369332"/>
          </a:xfrm>
          <a:prstGeom prst="rect">
            <a:avLst/>
          </a:prstGeom>
          <a:noFill/>
        </p:spPr>
        <p:txBody>
          <a:bodyPr wrap="square" rtlCol="0">
            <a:spAutoFit/>
          </a:bodyPr>
          <a:lstStyle/>
          <a:p>
            <a:r>
              <a:rPr lang="en-US" b="1" dirty="0">
                <a:solidFill>
                  <a:srgbClr val="4472C4"/>
                </a:solidFill>
              </a:rPr>
              <a:t>AWS Virtual Private Cloud (VPC)</a:t>
            </a:r>
          </a:p>
        </p:txBody>
      </p:sp>
      <p:cxnSp>
        <p:nvCxnSpPr>
          <p:cNvPr id="33" name="Connector: Elbow 32">
            <a:extLst>
              <a:ext uri="{FF2B5EF4-FFF2-40B4-BE49-F238E27FC236}">
                <a16:creationId xmlns:a16="http://schemas.microsoft.com/office/drawing/2014/main" id="{EC0F0D89-3025-B7D5-7C6D-E5B639429E9D}"/>
              </a:ext>
            </a:extLst>
          </p:cNvPr>
          <p:cNvCxnSpPr>
            <a:cxnSpLocks/>
            <a:stCxn id="1034" idx="3"/>
            <a:endCxn id="1033" idx="0"/>
          </p:cNvCxnSpPr>
          <p:nvPr/>
        </p:nvCxnSpPr>
        <p:spPr>
          <a:xfrm>
            <a:off x="4549554" y="1606940"/>
            <a:ext cx="3518241" cy="78017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95E1E3C-2114-0DF9-FB22-5682F812E088}"/>
              </a:ext>
            </a:extLst>
          </p:cNvPr>
          <p:cNvCxnSpPr>
            <a:cxnSpLocks/>
            <a:stCxn id="26" idx="3"/>
            <a:endCxn id="20" idx="1"/>
          </p:cNvCxnSpPr>
          <p:nvPr/>
        </p:nvCxnSpPr>
        <p:spPr>
          <a:xfrm flipV="1">
            <a:off x="6688413" y="4307862"/>
            <a:ext cx="1016543" cy="1"/>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5842CA73-7666-C5C8-9B53-F896973186FC}"/>
              </a:ext>
            </a:extLst>
          </p:cNvPr>
          <p:cNvCxnSpPr>
            <a:cxnSpLocks/>
            <a:stCxn id="1028" idx="3"/>
            <a:endCxn id="1069" idx="2"/>
          </p:cNvCxnSpPr>
          <p:nvPr/>
        </p:nvCxnSpPr>
        <p:spPr>
          <a:xfrm flipV="1">
            <a:off x="6655638" y="4971770"/>
            <a:ext cx="1421971" cy="794951"/>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3F05BDD-98FD-BB27-989C-8EA39817C0BD}"/>
              </a:ext>
            </a:extLst>
          </p:cNvPr>
          <p:cNvCxnSpPr>
            <a:cxnSpLocks/>
            <a:stCxn id="1036" idx="3"/>
            <a:endCxn id="23" idx="1"/>
          </p:cNvCxnSpPr>
          <p:nvPr/>
        </p:nvCxnSpPr>
        <p:spPr>
          <a:xfrm flipV="1">
            <a:off x="1227985" y="2885620"/>
            <a:ext cx="4432394" cy="1422241"/>
          </a:xfrm>
          <a:prstGeom prst="bentConnector3">
            <a:avLst>
              <a:gd name="adj1" fmla="val 79985"/>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0BE34271-29E1-8D0D-CA2E-9D9078E3A0B3}"/>
              </a:ext>
            </a:extLst>
          </p:cNvPr>
          <p:cNvCxnSpPr>
            <a:cxnSpLocks/>
            <a:stCxn id="1036" idx="3"/>
            <a:endCxn id="26" idx="1"/>
          </p:cNvCxnSpPr>
          <p:nvPr/>
        </p:nvCxnSpPr>
        <p:spPr>
          <a:xfrm>
            <a:off x="1227985" y="4307861"/>
            <a:ext cx="4432393" cy="2"/>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CE0502-C3C1-BD4B-2911-1F35A1F78F0D}"/>
              </a:ext>
            </a:extLst>
          </p:cNvPr>
          <p:cNvCxnSpPr>
            <a:cxnSpLocks/>
            <a:stCxn id="1036" idx="3"/>
            <a:endCxn id="1028" idx="1"/>
          </p:cNvCxnSpPr>
          <p:nvPr/>
        </p:nvCxnSpPr>
        <p:spPr>
          <a:xfrm>
            <a:off x="1227985" y="4307861"/>
            <a:ext cx="4465172" cy="1458860"/>
          </a:xfrm>
          <a:prstGeom prst="bentConnector3">
            <a:avLst>
              <a:gd name="adj1" fmla="val 79289"/>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B6E83D1-1041-F8D1-899D-203EFFFCEB83}"/>
              </a:ext>
            </a:extLst>
          </p:cNvPr>
          <p:cNvCxnSpPr>
            <a:cxnSpLocks/>
            <a:stCxn id="13" idx="3"/>
            <a:endCxn id="8" idx="1"/>
          </p:cNvCxnSpPr>
          <p:nvPr/>
        </p:nvCxnSpPr>
        <p:spPr>
          <a:xfrm>
            <a:off x="1119056" y="5345033"/>
            <a:ext cx="554892" cy="26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DE44146-2C08-A027-18F8-A0676462BF2B}"/>
              </a:ext>
            </a:extLst>
          </p:cNvPr>
          <p:cNvCxnSpPr>
            <a:cxnSpLocks/>
            <a:stCxn id="8" idx="3"/>
          </p:cNvCxnSpPr>
          <p:nvPr/>
        </p:nvCxnSpPr>
        <p:spPr>
          <a:xfrm>
            <a:off x="2449109" y="5347705"/>
            <a:ext cx="118112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3F26E6B-DA7B-B207-EBD9-D9D200018215}"/>
              </a:ext>
            </a:extLst>
          </p:cNvPr>
          <p:cNvSpPr txBox="1"/>
          <p:nvPr/>
        </p:nvSpPr>
        <p:spPr>
          <a:xfrm>
            <a:off x="4612977" y="1130502"/>
            <a:ext cx="3296371" cy="461665"/>
          </a:xfrm>
          <a:prstGeom prst="rect">
            <a:avLst/>
          </a:prstGeom>
          <a:noFill/>
        </p:spPr>
        <p:txBody>
          <a:bodyPr wrap="square" rtlCol="0">
            <a:spAutoFit/>
          </a:bodyPr>
          <a:lstStyle/>
          <a:p>
            <a:r>
              <a:rPr lang="en-US" sz="1200" dirty="0"/>
              <a:t>IAM role with policy to write to sensor data table (principle of least privilege + zero-trust)</a:t>
            </a:r>
          </a:p>
        </p:txBody>
      </p:sp>
      <p:sp>
        <p:nvSpPr>
          <p:cNvPr id="60" name="TextBox 59">
            <a:extLst>
              <a:ext uri="{FF2B5EF4-FFF2-40B4-BE49-F238E27FC236}">
                <a16:creationId xmlns:a16="http://schemas.microsoft.com/office/drawing/2014/main" id="{7C3FAE23-2B68-2EEF-F2A2-901D20E6C7D0}"/>
              </a:ext>
            </a:extLst>
          </p:cNvPr>
          <p:cNvSpPr txBox="1"/>
          <p:nvPr/>
        </p:nvSpPr>
        <p:spPr>
          <a:xfrm>
            <a:off x="1685617" y="918519"/>
            <a:ext cx="1881198" cy="646331"/>
          </a:xfrm>
          <a:prstGeom prst="rect">
            <a:avLst/>
          </a:prstGeom>
          <a:noFill/>
        </p:spPr>
        <p:txBody>
          <a:bodyPr wrap="square" rtlCol="0">
            <a:spAutoFit/>
          </a:bodyPr>
          <a:lstStyle/>
          <a:p>
            <a:r>
              <a:rPr lang="en-US" sz="1200" dirty="0"/>
              <a:t>Device certificate with policy to connect + publish to IoT MQTT broker</a:t>
            </a:r>
          </a:p>
        </p:txBody>
      </p:sp>
      <p:sp>
        <p:nvSpPr>
          <p:cNvPr id="61" name="TextBox 60">
            <a:extLst>
              <a:ext uri="{FF2B5EF4-FFF2-40B4-BE49-F238E27FC236}">
                <a16:creationId xmlns:a16="http://schemas.microsoft.com/office/drawing/2014/main" id="{976033A5-380C-8D8E-E135-A182FA4A67D8}"/>
              </a:ext>
            </a:extLst>
          </p:cNvPr>
          <p:cNvSpPr txBox="1"/>
          <p:nvPr/>
        </p:nvSpPr>
        <p:spPr>
          <a:xfrm>
            <a:off x="4883197" y="3647468"/>
            <a:ext cx="844593" cy="646331"/>
          </a:xfrm>
          <a:prstGeom prst="rect">
            <a:avLst/>
          </a:prstGeom>
          <a:noFill/>
        </p:spPr>
        <p:txBody>
          <a:bodyPr wrap="square" rtlCol="0">
            <a:spAutoFit/>
          </a:bodyPr>
          <a:lstStyle/>
          <a:p>
            <a:r>
              <a:rPr lang="en-US" sz="1200" dirty="0">
                <a:solidFill>
                  <a:schemeClr val="bg1">
                    <a:lumMod val="50000"/>
                  </a:schemeClr>
                </a:solidFill>
              </a:rPr>
              <a:t>Write watering record</a:t>
            </a:r>
          </a:p>
        </p:txBody>
      </p:sp>
      <p:sp>
        <p:nvSpPr>
          <p:cNvPr id="62" name="TextBox 61">
            <a:extLst>
              <a:ext uri="{FF2B5EF4-FFF2-40B4-BE49-F238E27FC236}">
                <a16:creationId xmlns:a16="http://schemas.microsoft.com/office/drawing/2014/main" id="{355B670E-8F6D-7C4F-C165-C3F62131807B}"/>
              </a:ext>
            </a:extLst>
          </p:cNvPr>
          <p:cNvSpPr txBox="1"/>
          <p:nvPr/>
        </p:nvSpPr>
        <p:spPr>
          <a:xfrm>
            <a:off x="4886987" y="5120389"/>
            <a:ext cx="817655" cy="646331"/>
          </a:xfrm>
          <a:prstGeom prst="rect">
            <a:avLst/>
          </a:prstGeom>
          <a:noFill/>
        </p:spPr>
        <p:txBody>
          <a:bodyPr wrap="square" rtlCol="0">
            <a:spAutoFit/>
          </a:bodyPr>
          <a:lstStyle/>
          <a:p>
            <a:r>
              <a:rPr lang="en-US" sz="1200" dirty="0">
                <a:solidFill>
                  <a:schemeClr val="bg1">
                    <a:lumMod val="50000"/>
                  </a:schemeClr>
                </a:solidFill>
              </a:rPr>
              <a:t>Read</a:t>
            </a:r>
          </a:p>
          <a:p>
            <a:r>
              <a:rPr lang="en-US" sz="1200" dirty="0">
                <a:solidFill>
                  <a:schemeClr val="bg1">
                    <a:lumMod val="50000"/>
                  </a:schemeClr>
                </a:solidFill>
              </a:rPr>
              <a:t>watering record</a:t>
            </a:r>
          </a:p>
        </p:txBody>
      </p:sp>
      <p:sp>
        <p:nvSpPr>
          <p:cNvPr id="63" name="TextBox 62">
            <a:extLst>
              <a:ext uri="{FF2B5EF4-FFF2-40B4-BE49-F238E27FC236}">
                <a16:creationId xmlns:a16="http://schemas.microsoft.com/office/drawing/2014/main" id="{D243405A-B474-D45F-9DF9-6C5474893A35}"/>
              </a:ext>
            </a:extLst>
          </p:cNvPr>
          <p:cNvSpPr txBox="1"/>
          <p:nvPr/>
        </p:nvSpPr>
        <p:spPr>
          <a:xfrm>
            <a:off x="4915976" y="2215197"/>
            <a:ext cx="830346" cy="646331"/>
          </a:xfrm>
          <a:prstGeom prst="rect">
            <a:avLst/>
          </a:prstGeom>
          <a:noFill/>
        </p:spPr>
        <p:txBody>
          <a:bodyPr wrap="square" rtlCol="0">
            <a:spAutoFit/>
          </a:bodyPr>
          <a:lstStyle/>
          <a:p>
            <a:r>
              <a:rPr lang="en-US" sz="1200" dirty="0">
                <a:solidFill>
                  <a:schemeClr val="bg1">
                    <a:lumMod val="50000"/>
                  </a:schemeClr>
                </a:solidFill>
              </a:rPr>
              <a:t>Read</a:t>
            </a:r>
          </a:p>
          <a:p>
            <a:r>
              <a:rPr lang="en-US" sz="1200" dirty="0">
                <a:solidFill>
                  <a:schemeClr val="bg1">
                    <a:lumMod val="50000"/>
                  </a:schemeClr>
                </a:solidFill>
              </a:rPr>
              <a:t>sensor data</a:t>
            </a:r>
          </a:p>
        </p:txBody>
      </p:sp>
      <p:sp>
        <p:nvSpPr>
          <p:cNvPr id="1024" name="TextBox 1023">
            <a:extLst>
              <a:ext uri="{FF2B5EF4-FFF2-40B4-BE49-F238E27FC236}">
                <a16:creationId xmlns:a16="http://schemas.microsoft.com/office/drawing/2014/main" id="{5B27A0E5-F397-4272-EB9A-5BCCCC9C21F1}"/>
              </a:ext>
            </a:extLst>
          </p:cNvPr>
          <p:cNvSpPr txBox="1"/>
          <p:nvPr/>
        </p:nvSpPr>
        <p:spPr>
          <a:xfrm>
            <a:off x="6655638" y="2219886"/>
            <a:ext cx="1028035" cy="646331"/>
          </a:xfrm>
          <a:prstGeom prst="rect">
            <a:avLst/>
          </a:prstGeom>
          <a:noFill/>
        </p:spPr>
        <p:txBody>
          <a:bodyPr wrap="square" rtlCol="0">
            <a:spAutoFit/>
          </a:bodyPr>
          <a:lstStyle/>
          <a:p>
            <a:r>
              <a:rPr lang="en-US" sz="1200" dirty="0"/>
              <a:t>IAM role to query sensor data table</a:t>
            </a:r>
          </a:p>
        </p:txBody>
      </p:sp>
      <p:sp>
        <p:nvSpPr>
          <p:cNvPr id="1025" name="TextBox 1024">
            <a:extLst>
              <a:ext uri="{FF2B5EF4-FFF2-40B4-BE49-F238E27FC236}">
                <a16:creationId xmlns:a16="http://schemas.microsoft.com/office/drawing/2014/main" id="{CBAD3A82-318B-67D9-E40D-8875BEBB4458}"/>
              </a:ext>
            </a:extLst>
          </p:cNvPr>
          <p:cNvSpPr txBox="1"/>
          <p:nvPr/>
        </p:nvSpPr>
        <p:spPr>
          <a:xfrm>
            <a:off x="6692160" y="3437863"/>
            <a:ext cx="1028035" cy="830997"/>
          </a:xfrm>
          <a:prstGeom prst="rect">
            <a:avLst/>
          </a:prstGeom>
          <a:noFill/>
        </p:spPr>
        <p:txBody>
          <a:bodyPr wrap="square" rtlCol="0">
            <a:spAutoFit/>
          </a:bodyPr>
          <a:lstStyle/>
          <a:p>
            <a:r>
              <a:rPr lang="en-US" sz="1200" dirty="0"/>
              <a:t>IAM role to write to watering history table</a:t>
            </a:r>
          </a:p>
        </p:txBody>
      </p:sp>
      <p:sp>
        <p:nvSpPr>
          <p:cNvPr id="1027" name="TextBox 1026">
            <a:extLst>
              <a:ext uri="{FF2B5EF4-FFF2-40B4-BE49-F238E27FC236}">
                <a16:creationId xmlns:a16="http://schemas.microsoft.com/office/drawing/2014/main" id="{81E89C57-D66A-677A-FB6D-6F09FC9D6ED8}"/>
              </a:ext>
            </a:extLst>
          </p:cNvPr>
          <p:cNvSpPr txBox="1"/>
          <p:nvPr/>
        </p:nvSpPr>
        <p:spPr>
          <a:xfrm>
            <a:off x="6697539" y="4904301"/>
            <a:ext cx="1028035" cy="830997"/>
          </a:xfrm>
          <a:prstGeom prst="rect">
            <a:avLst/>
          </a:prstGeom>
          <a:noFill/>
        </p:spPr>
        <p:txBody>
          <a:bodyPr wrap="square" rtlCol="0">
            <a:spAutoFit/>
          </a:bodyPr>
          <a:lstStyle/>
          <a:p>
            <a:r>
              <a:rPr lang="en-US" sz="1200" dirty="0"/>
              <a:t>IAM role to query watering history table</a:t>
            </a:r>
          </a:p>
        </p:txBody>
      </p:sp>
      <p:sp>
        <p:nvSpPr>
          <p:cNvPr id="1029" name="TextBox 1028">
            <a:extLst>
              <a:ext uri="{FF2B5EF4-FFF2-40B4-BE49-F238E27FC236}">
                <a16:creationId xmlns:a16="http://schemas.microsoft.com/office/drawing/2014/main" id="{65BEC863-6B55-B13B-B5B7-F7A2203E8CEC}"/>
              </a:ext>
            </a:extLst>
          </p:cNvPr>
          <p:cNvSpPr txBox="1"/>
          <p:nvPr/>
        </p:nvSpPr>
        <p:spPr>
          <a:xfrm>
            <a:off x="1685617" y="2638744"/>
            <a:ext cx="1178571" cy="461665"/>
          </a:xfrm>
          <a:prstGeom prst="rect">
            <a:avLst/>
          </a:prstGeom>
          <a:noFill/>
        </p:spPr>
        <p:txBody>
          <a:bodyPr wrap="square" rtlCol="0">
            <a:spAutoFit/>
          </a:bodyPr>
          <a:lstStyle/>
          <a:p>
            <a:r>
              <a:rPr lang="en-US" sz="1200" dirty="0">
                <a:solidFill>
                  <a:schemeClr val="bg1">
                    <a:lumMod val="50000"/>
                  </a:schemeClr>
                </a:solidFill>
              </a:rPr>
              <a:t>Serve static HTML, CSS, JS</a:t>
            </a:r>
          </a:p>
        </p:txBody>
      </p:sp>
      <p:pic>
        <p:nvPicPr>
          <p:cNvPr id="1033" name="Picture 1032">
            <a:extLst>
              <a:ext uri="{FF2B5EF4-FFF2-40B4-BE49-F238E27FC236}">
                <a16:creationId xmlns:a16="http://schemas.microsoft.com/office/drawing/2014/main" id="{C0BBE78E-2CF9-B7BE-6F59-ED6387B11C1A}"/>
              </a:ext>
            </a:extLst>
          </p:cNvPr>
          <p:cNvPicPr>
            <a:picLocks noChangeAspect="1"/>
          </p:cNvPicPr>
          <p:nvPr/>
        </p:nvPicPr>
        <p:blipFill>
          <a:blip r:embed="rId9"/>
          <a:stretch>
            <a:fillRect/>
          </a:stretch>
        </p:blipFill>
        <p:spPr>
          <a:xfrm>
            <a:off x="7702651" y="2387118"/>
            <a:ext cx="730288" cy="997001"/>
          </a:xfrm>
          <a:prstGeom prst="rect">
            <a:avLst/>
          </a:prstGeom>
        </p:spPr>
      </p:pic>
      <p:cxnSp>
        <p:nvCxnSpPr>
          <p:cNvPr id="1041" name="Connector: Elbow 1040">
            <a:extLst>
              <a:ext uri="{FF2B5EF4-FFF2-40B4-BE49-F238E27FC236}">
                <a16:creationId xmlns:a16="http://schemas.microsoft.com/office/drawing/2014/main" id="{8CE4CFA5-97B8-1CFA-7AEE-D137346049A7}"/>
              </a:ext>
            </a:extLst>
          </p:cNvPr>
          <p:cNvCxnSpPr>
            <a:stCxn id="23" idx="3"/>
            <a:endCxn id="1033" idx="1"/>
          </p:cNvCxnSpPr>
          <p:nvPr/>
        </p:nvCxnSpPr>
        <p:spPr>
          <a:xfrm flipV="1">
            <a:off x="6688414" y="2885619"/>
            <a:ext cx="1014237" cy="1"/>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8" name="TextBox 1067">
            <a:extLst>
              <a:ext uri="{FF2B5EF4-FFF2-40B4-BE49-F238E27FC236}">
                <a16:creationId xmlns:a16="http://schemas.microsoft.com/office/drawing/2014/main" id="{F39D6E11-33B0-619A-39D5-229CD843B688}"/>
              </a:ext>
            </a:extLst>
          </p:cNvPr>
          <p:cNvSpPr txBox="1"/>
          <p:nvPr/>
        </p:nvSpPr>
        <p:spPr>
          <a:xfrm>
            <a:off x="7645873" y="3301438"/>
            <a:ext cx="828430" cy="246221"/>
          </a:xfrm>
          <a:prstGeom prst="rect">
            <a:avLst/>
          </a:prstGeom>
          <a:noFill/>
        </p:spPr>
        <p:txBody>
          <a:bodyPr wrap="square" rtlCol="0">
            <a:spAutoFit/>
          </a:bodyPr>
          <a:lstStyle/>
          <a:p>
            <a:r>
              <a:rPr lang="en-US" sz="1000" b="1" dirty="0"/>
              <a:t>Sensor data</a:t>
            </a:r>
          </a:p>
        </p:txBody>
      </p:sp>
      <p:sp>
        <p:nvSpPr>
          <p:cNvPr id="1069" name="TextBox 1068">
            <a:extLst>
              <a:ext uri="{FF2B5EF4-FFF2-40B4-BE49-F238E27FC236}">
                <a16:creationId xmlns:a16="http://schemas.microsoft.com/office/drawing/2014/main" id="{9DA20217-E4BF-5828-0200-681307E7055E}"/>
              </a:ext>
            </a:extLst>
          </p:cNvPr>
          <p:cNvSpPr txBox="1"/>
          <p:nvPr/>
        </p:nvSpPr>
        <p:spPr>
          <a:xfrm>
            <a:off x="7524683" y="4725549"/>
            <a:ext cx="1105852" cy="246221"/>
          </a:xfrm>
          <a:prstGeom prst="rect">
            <a:avLst/>
          </a:prstGeom>
          <a:noFill/>
        </p:spPr>
        <p:txBody>
          <a:bodyPr wrap="square" rtlCol="0">
            <a:spAutoFit/>
          </a:bodyPr>
          <a:lstStyle/>
          <a:p>
            <a:r>
              <a:rPr lang="en-US" sz="1000" b="1" dirty="0"/>
              <a:t>Watering history</a:t>
            </a:r>
          </a:p>
        </p:txBody>
      </p:sp>
      <p:sp>
        <p:nvSpPr>
          <p:cNvPr id="1074" name="TextBox 1073">
            <a:extLst>
              <a:ext uri="{FF2B5EF4-FFF2-40B4-BE49-F238E27FC236}">
                <a16:creationId xmlns:a16="http://schemas.microsoft.com/office/drawing/2014/main" id="{BFEE07D1-DD54-FF42-F148-4F95C1127AE0}"/>
              </a:ext>
            </a:extLst>
          </p:cNvPr>
          <p:cNvSpPr txBox="1"/>
          <p:nvPr/>
        </p:nvSpPr>
        <p:spPr>
          <a:xfrm>
            <a:off x="3825345" y="2948228"/>
            <a:ext cx="1178571" cy="246221"/>
          </a:xfrm>
          <a:prstGeom prst="rect">
            <a:avLst/>
          </a:prstGeom>
          <a:noFill/>
        </p:spPr>
        <p:txBody>
          <a:bodyPr wrap="square" rtlCol="0">
            <a:spAutoFit/>
          </a:bodyPr>
          <a:lstStyle/>
          <a:p>
            <a:r>
              <a:rPr lang="en-US" sz="1000" b="1" dirty="0"/>
              <a:t>Front-end</a:t>
            </a:r>
          </a:p>
        </p:txBody>
      </p:sp>
      <p:sp>
        <p:nvSpPr>
          <p:cNvPr id="1102" name="TextBox 1101">
            <a:extLst>
              <a:ext uri="{FF2B5EF4-FFF2-40B4-BE49-F238E27FC236}">
                <a16:creationId xmlns:a16="http://schemas.microsoft.com/office/drawing/2014/main" id="{C33FA758-648A-4AA3-56ED-5FB25575D5A1}"/>
              </a:ext>
            </a:extLst>
          </p:cNvPr>
          <p:cNvSpPr txBox="1"/>
          <p:nvPr/>
        </p:nvSpPr>
        <p:spPr>
          <a:xfrm>
            <a:off x="8955511" y="2111151"/>
            <a:ext cx="2984845" cy="646331"/>
          </a:xfrm>
          <a:prstGeom prst="rect">
            <a:avLst/>
          </a:prstGeom>
          <a:noFill/>
        </p:spPr>
        <p:txBody>
          <a:bodyPr wrap="square" rtlCol="0">
            <a:spAutoFit/>
          </a:bodyPr>
          <a:lstStyle/>
          <a:p>
            <a:r>
              <a:rPr lang="en-US" b="1" dirty="0"/>
              <a:t>Data modeling design decisions:</a:t>
            </a:r>
          </a:p>
        </p:txBody>
      </p:sp>
      <p:sp>
        <p:nvSpPr>
          <p:cNvPr id="1103" name="TextBox 1102">
            <a:extLst>
              <a:ext uri="{FF2B5EF4-FFF2-40B4-BE49-F238E27FC236}">
                <a16:creationId xmlns:a16="http://schemas.microsoft.com/office/drawing/2014/main" id="{09F572EA-1A01-1630-2589-50AD7DA1FF84}"/>
              </a:ext>
            </a:extLst>
          </p:cNvPr>
          <p:cNvSpPr txBox="1"/>
          <p:nvPr/>
        </p:nvSpPr>
        <p:spPr>
          <a:xfrm>
            <a:off x="8992033" y="2729741"/>
            <a:ext cx="1877694" cy="1261884"/>
          </a:xfrm>
          <a:prstGeom prst="rect">
            <a:avLst/>
          </a:prstGeom>
          <a:noFill/>
        </p:spPr>
        <p:txBody>
          <a:bodyPr wrap="none" rtlCol="0">
            <a:spAutoFit/>
          </a:bodyPr>
          <a:lstStyle/>
          <a:p>
            <a:r>
              <a:rPr lang="en-US" sz="1500" b="1" dirty="0"/>
              <a:t>v1: MySQL</a:t>
            </a:r>
          </a:p>
          <a:p>
            <a:r>
              <a:rPr lang="en-US" sz="1200" dirty="0"/>
              <a:t>SELECT * </a:t>
            </a:r>
          </a:p>
          <a:p>
            <a:r>
              <a:rPr lang="en-US" sz="1200" dirty="0"/>
              <a:t>FROM watering-history</a:t>
            </a:r>
          </a:p>
          <a:p>
            <a:r>
              <a:rPr lang="en-US" sz="1200" dirty="0"/>
              <a:t>ORDER BY timestamp DESC</a:t>
            </a:r>
          </a:p>
          <a:p>
            <a:r>
              <a:rPr lang="en-US" sz="1200" dirty="0"/>
              <a:t>LIMIT 3</a:t>
            </a:r>
          </a:p>
          <a:p>
            <a:endParaRPr lang="en-US" sz="1200" b="1" dirty="0"/>
          </a:p>
        </p:txBody>
      </p:sp>
      <p:graphicFrame>
        <p:nvGraphicFramePr>
          <p:cNvPr id="1104" name="Table 1104">
            <a:extLst>
              <a:ext uri="{FF2B5EF4-FFF2-40B4-BE49-F238E27FC236}">
                <a16:creationId xmlns:a16="http://schemas.microsoft.com/office/drawing/2014/main" id="{83DDF11D-BA62-24B6-E4BD-34DF306E348E}"/>
              </a:ext>
            </a:extLst>
          </p:cNvPr>
          <p:cNvGraphicFramePr>
            <a:graphicFrameLocks noGrp="1"/>
          </p:cNvGraphicFramePr>
          <p:nvPr/>
        </p:nvGraphicFramePr>
        <p:xfrm>
          <a:off x="9071440" y="4307878"/>
          <a:ext cx="2262669" cy="768598"/>
        </p:xfrm>
        <a:graphic>
          <a:graphicData uri="http://schemas.openxmlformats.org/drawingml/2006/table">
            <a:tbl>
              <a:tblPr firstRow="1" bandRow="1">
                <a:tableStyleId>{5C22544A-7EE6-4342-B048-85BDC9FD1C3A}</a:tableStyleId>
              </a:tblPr>
              <a:tblGrid>
                <a:gridCol w="609180">
                  <a:extLst>
                    <a:ext uri="{9D8B030D-6E8A-4147-A177-3AD203B41FA5}">
                      <a16:colId xmlns:a16="http://schemas.microsoft.com/office/drawing/2014/main" val="465081981"/>
                    </a:ext>
                  </a:extLst>
                </a:gridCol>
                <a:gridCol w="754912">
                  <a:extLst>
                    <a:ext uri="{9D8B030D-6E8A-4147-A177-3AD203B41FA5}">
                      <a16:colId xmlns:a16="http://schemas.microsoft.com/office/drawing/2014/main" val="2165056874"/>
                    </a:ext>
                  </a:extLst>
                </a:gridCol>
                <a:gridCol w="898577">
                  <a:extLst>
                    <a:ext uri="{9D8B030D-6E8A-4147-A177-3AD203B41FA5}">
                      <a16:colId xmlns:a16="http://schemas.microsoft.com/office/drawing/2014/main" val="3821295370"/>
                    </a:ext>
                  </a:extLst>
                </a:gridCol>
              </a:tblGrid>
              <a:tr h="384299">
                <a:tc>
                  <a:txBody>
                    <a:bodyPr/>
                    <a:lstStyle/>
                    <a:p>
                      <a:r>
                        <a:rPr lang="en-US" sz="1000" dirty="0"/>
                        <a:t>plantId</a:t>
                      </a:r>
                    </a:p>
                  </a:txBody>
                  <a:tcPr/>
                </a:tc>
                <a:tc>
                  <a:txBody>
                    <a:bodyPr/>
                    <a:lstStyle/>
                    <a:p>
                      <a:r>
                        <a:rPr lang="en-US" sz="1000" dirty="0"/>
                        <a:t>timestamp</a:t>
                      </a:r>
                    </a:p>
                  </a:txBody>
                  <a:tcPr/>
                </a:tc>
                <a:tc>
                  <a:txBody>
                    <a:bodyPr/>
                    <a:lstStyle/>
                    <a:p>
                      <a:r>
                        <a:rPr lang="en-US" sz="1000" dirty="0"/>
                        <a:t>plantStatus</a:t>
                      </a:r>
                    </a:p>
                  </a:txBody>
                  <a:tcPr/>
                </a:tc>
                <a:extLst>
                  <a:ext uri="{0D108BD9-81ED-4DB2-BD59-A6C34878D82A}">
                    <a16:rowId xmlns:a16="http://schemas.microsoft.com/office/drawing/2014/main" val="2725353017"/>
                  </a:ext>
                </a:extLst>
              </a:tr>
              <a:tr h="384299">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847538301"/>
                  </a:ext>
                </a:extLst>
              </a:tr>
            </a:tbl>
          </a:graphicData>
        </a:graphic>
      </p:graphicFrame>
      <p:sp>
        <p:nvSpPr>
          <p:cNvPr id="1105" name="TextBox 1104">
            <a:extLst>
              <a:ext uri="{FF2B5EF4-FFF2-40B4-BE49-F238E27FC236}">
                <a16:creationId xmlns:a16="http://schemas.microsoft.com/office/drawing/2014/main" id="{92999951-4670-134A-F0A3-171303263045}"/>
              </a:ext>
            </a:extLst>
          </p:cNvPr>
          <p:cNvSpPr txBox="1"/>
          <p:nvPr/>
        </p:nvSpPr>
        <p:spPr>
          <a:xfrm>
            <a:off x="9010979" y="3805793"/>
            <a:ext cx="2262669" cy="553998"/>
          </a:xfrm>
          <a:prstGeom prst="rect">
            <a:avLst/>
          </a:prstGeom>
          <a:noFill/>
        </p:spPr>
        <p:txBody>
          <a:bodyPr wrap="square" rtlCol="0">
            <a:spAutoFit/>
          </a:bodyPr>
          <a:lstStyle/>
          <a:p>
            <a:r>
              <a:rPr lang="en-US" sz="1500" b="1" dirty="0"/>
              <a:t>v2: NoSQL with limited horizontal scalability</a:t>
            </a:r>
          </a:p>
        </p:txBody>
      </p:sp>
      <p:graphicFrame>
        <p:nvGraphicFramePr>
          <p:cNvPr id="1106" name="Table 1104">
            <a:extLst>
              <a:ext uri="{FF2B5EF4-FFF2-40B4-BE49-F238E27FC236}">
                <a16:creationId xmlns:a16="http://schemas.microsoft.com/office/drawing/2014/main" id="{4E75E77B-D470-6F74-8C7E-A68AC346465A}"/>
              </a:ext>
            </a:extLst>
          </p:cNvPr>
          <p:cNvGraphicFramePr>
            <a:graphicFrameLocks noGrp="1"/>
          </p:cNvGraphicFramePr>
          <p:nvPr/>
        </p:nvGraphicFramePr>
        <p:xfrm>
          <a:off x="9067514" y="5672791"/>
          <a:ext cx="2804292" cy="768598"/>
        </p:xfrm>
        <a:graphic>
          <a:graphicData uri="http://schemas.openxmlformats.org/drawingml/2006/table">
            <a:tbl>
              <a:tblPr firstRow="1" bandRow="1">
                <a:tableStyleId>{5C22544A-7EE6-4342-B048-85BDC9FD1C3A}</a:tableStyleId>
              </a:tblPr>
              <a:tblGrid>
                <a:gridCol w="596264">
                  <a:extLst>
                    <a:ext uri="{9D8B030D-6E8A-4147-A177-3AD203B41FA5}">
                      <a16:colId xmlns:a16="http://schemas.microsoft.com/office/drawing/2014/main" val="465081981"/>
                    </a:ext>
                  </a:extLst>
                </a:gridCol>
                <a:gridCol w="595423">
                  <a:extLst>
                    <a:ext uri="{9D8B030D-6E8A-4147-A177-3AD203B41FA5}">
                      <a16:colId xmlns:a16="http://schemas.microsoft.com/office/drawing/2014/main" val="1055290480"/>
                    </a:ext>
                  </a:extLst>
                </a:gridCol>
                <a:gridCol w="754912">
                  <a:extLst>
                    <a:ext uri="{9D8B030D-6E8A-4147-A177-3AD203B41FA5}">
                      <a16:colId xmlns:a16="http://schemas.microsoft.com/office/drawing/2014/main" val="2165056874"/>
                    </a:ext>
                  </a:extLst>
                </a:gridCol>
                <a:gridCol w="857693">
                  <a:extLst>
                    <a:ext uri="{9D8B030D-6E8A-4147-A177-3AD203B41FA5}">
                      <a16:colId xmlns:a16="http://schemas.microsoft.com/office/drawing/2014/main" val="3821295370"/>
                    </a:ext>
                  </a:extLst>
                </a:gridCol>
              </a:tblGrid>
              <a:tr h="384299">
                <a:tc>
                  <a:txBody>
                    <a:bodyPr/>
                    <a:lstStyle/>
                    <a:p>
                      <a:r>
                        <a:rPr lang="en-US" sz="1000" dirty="0"/>
                        <a:t>plantId</a:t>
                      </a:r>
                    </a:p>
                  </a:txBody>
                  <a:tcPr/>
                </a:tc>
                <a:tc>
                  <a:txBody>
                    <a:bodyPr/>
                    <a:lstStyle/>
                    <a:p>
                      <a:r>
                        <a:rPr lang="en-US" sz="1000" dirty="0"/>
                        <a:t>month</a:t>
                      </a:r>
                    </a:p>
                  </a:txBody>
                  <a:tcPr/>
                </a:tc>
                <a:tc>
                  <a:txBody>
                    <a:bodyPr/>
                    <a:lstStyle/>
                    <a:p>
                      <a:r>
                        <a:rPr lang="en-US" sz="1000" dirty="0"/>
                        <a:t>timestamp</a:t>
                      </a:r>
                    </a:p>
                  </a:txBody>
                  <a:tcPr/>
                </a:tc>
                <a:tc>
                  <a:txBody>
                    <a:bodyPr/>
                    <a:lstStyle/>
                    <a:p>
                      <a:r>
                        <a:rPr lang="en-US" sz="1000" dirty="0"/>
                        <a:t>plantStatus</a:t>
                      </a:r>
                    </a:p>
                  </a:txBody>
                  <a:tcPr/>
                </a:tc>
                <a:extLst>
                  <a:ext uri="{0D108BD9-81ED-4DB2-BD59-A6C34878D82A}">
                    <a16:rowId xmlns:a16="http://schemas.microsoft.com/office/drawing/2014/main" val="2725353017"/>
                  </a:ext>
                </a:extLst>
              </a:tr>
              <a:tr h="384299">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847538301"/>
                  </a:ext>
                </a:extLst>
              </a:tr>
            </a:tbl>
          </a:graphicData>
        </a:graphic>
      </p:graphicFrame>
      <p:sp>
        <p:nvSpPr>
          <p:cNvPr id="1107" name="TextBox 1106">
            <a:extLst>
              <a:ext uri="{FF2B5EF4-FFF2-40B4-BE49-F238E27FC236}">
                <a16:creationId xmlns:a16="http://schemas.microsoft.com/office/drawing/2014/main" id="{A5A633FA-09CD-E2CF-4A05-8531DDA5E028}"/>
              </a:ext>
            </a:extLst>
          </p:cNvPr>
          <p:cNvSpPr txBox="1"/>
          <p:nvPr/>
        </p:nvSpPr>
        <p:spPr>
          <a:xfrm>
            <a:off x="9010978" y="5191415"/>
            <a:ext cx="2929377" cy="553998"/>
          </a:xfrm>
          <a:prstGeom prst="rect">
            <a:avLst/>
          </a:prstGeom>
          <a:noFill/>
        </p:spPr>
        <p:txBody>
          <a:bodyPr wrap="square" rtlCol="0">
            <a:spAutoFit/>
          </a:bodyPr>
          <a:lstStyle/>
          <a:p>
            <a:r>
              <a:rPr lang="en-US" sz="1500" b="1" dirty="0"/>
              <a:t>v3: NoSQL with better partitioning for better horizontal scalability</a:t>
            </a:r>
          </a:p>
        </p:txBody>
      </p:sp>
      <p:sp>
        <p:nvSpPr>
          <p:cNvPr id="1108" name="TextBox 1107">
            <a:extLst>
              <a:ext uri="{FF2B5EF4-FFF2-40B4-BE49-F238E27FC236}">
                <a16:creationId xmlns:a16="http://schemas.microsoft.com/office/drawing/2014/main" id="{EC40D643-96B6-0F57-E006-09CEB65FEB4D}"/>
              </a:ext>
            </a:extLst>
          </p:cNvPr>
          <p:cNvSpPr txBox="1"/>
          <p:nvPr/>
        </p:nvSpPr>
        <p:spPr>
          <a:xfrm>
            <a:off x="8955511" y="577211"/>
            <a:ext cx="2952632" cy="1107996"/>
          </a:xfrm>
          <a:prstGeom prst="rect">
            <a:avLst/>
          </a:prstGeom>
          <a:noFill/>
        </p:spPr>
        <p:txBody>
          <a:bodyPr wrap="square" rtlCol="0">
            <a:spAutoFit/>
          </a:bodyPr>
          <a:lstStyle/>
          <a:p>
            <a:r>
              <a:rPr lang="en-US" b="1" dirty="0"/>
              <a:t>Database configuration design decisions:</a:t>
            </a:r>
          </a:p>
          <a:p>
            <a:r>
              <a:rPr lang="en-US" sz="1500" dirty="0"/>
              <a:t>E.g., configure time-to-live setting to avoid consuming write capacity.</a:t>
            </a:r>
          </a:p>
        </p:txBody>
      </p:sp>
      <p:cxnSp>
        <p:nvCxnSpPr>
          <p:cNvPr id="1140" name="Connector: Elbow 1139">
            <a:extLst>
              <a:ext uri="{FF2B5EF4-FFF2-40B4-BE49-F238E27FC236}">
                <a16:creationId xmlns:a16="http://schemas.microsoft.com/office/drawing/2014/main" id="{610782D7-B553-5ED7-FC99-6F6EBE615736}"/>
              </a:ext>
            </a:extLst>
          </p:cNvPr>
          <p:cNvCxnSpPr>
            <a:cxnSpLocks/>
            <a:stCxn id="1036" idx="0"/>
          </p:cNvCxnSpPr>
          <p:nvPr/>
        </p:nvCxnSpPr>
        <p:spPr>
          <a:xfrm rot="5400000" flipH="1" flipV="1">
            <a:off x="1687498" y="1725254"/>
            <a:ext cx="1277332" cy="3042121"/>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B2AB685B-AE40-CB51-89C7-D7A9C566C580}"/>
              </a:ext>
            </a:extLst>
          </p:cNvPr>
          <p:cNvPicPr>
            <a:picLocks noChangeAspect="1"/>
          </p:cNvPicPr>
          <p:nvPr/>
        </p:nvPicPr>
        <p:blipFill>
          <a:blip r:embed="rId11"/>
          <a:stretch>
            <a:fillRect/>
          </a:stretch>
        </p:blipFill>
        <p:spPr>
          <a:xfrm>
            <a:off x="3831997" y="3334617"/>
            <a:ext cx="724443" cy="583529"/>
          </a:xfrm>
          <a:prstGeom prst="rect">
            <a:avLst/>
          </a:prstGeom>
        </p:spPr>
      </p:pic>
      <p:cxnSp>
        <p:nvCxnSpPr>
          <p:cNvPr id="43" name="Connector: Elbow 42">
            <a:extLst>
              <a:ext uri="{FF2B5EF4-FFF2-40B4-BE49-F238E27FC236}">
                <a16:creationId xmlns:a16="http://schemas.microsoft.com/office/drawing/2014/main" id="{8E6008BC-B719-B2B7-109B-B4ADA8EA396B}"/>
              </a:ext>
            </a:extLst>
          </p:cNvPr>
          <p:cNvCxnSpPr>
            <a:cxnSpLocks/>
            <a:stCxn id="1036" idx="0"/>
            <a:endCxn id="37" idx="1"/>
          </p:cNvCxnSpPr>
          <p:nvPr/>
        </p:nvCxnSpPr>
        <p:spPr>
          <a:xfrm rot="5400000" flipH="1" flipV="1">
            <a:off x="2189251" y="2242235"/>
            <a:ext cx="258598" cy="3026893"/>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689BE48-5EC3-D253-1C93-553ED2CF35B1}"/>
              </a:ext>
            </a:extLst>
          </p:cNvPr>
          <p:cNvSpPr txBox="1"/>
          <p:nvPr/>
        </p:nvSpPr>
        <p:spPr>
          <a:xfrm>
            <a:off x="1647438" y="3618071"/>
            <a:ext cx="1558079" cy="461665"/>
          </a:xfrm>
          <a:prstGeom prst="rect">
            <a:avLst/>
          </a:prstGeom>
          <a:noFill/>
        </p:spPr>
        <p:txBody>
          <a:bodyPr wrap="square" rtlCol="0">
            <a:spAutoFit/>
          </a:bodyPr>
          <a:lstStyle/>
          <a:p>
            <a:r>
              <a:rPr lang="en-US" sz="1200">
                <a:solidFill>
                  <a:schemeClr val="bg1">
                    <a:lumMod val="50000"/>
                  </a:schemeClr>
                </a:solidFill>
              </a:rPr>
              <a:t>Use unauthenticated role to access Lambda</a:t>
            </a:r>
            <a:endParaRPr lang="en-US" sz="1200" dirty="0">
              <a:solidFill>
                <a:schemeClr val="bg1">
                  <a:lumMod val="50000"/>
                </a:schemeClr>
              </a:solidFill>
            </a:endParaRPr>
          </a:p>
        </p:txBody>
      </p:sp>
      <p:grpSp>
        <p:nvGrpSpPr>
          <p:cNvPr id="6" name="Group 5">
            <a:extLst>
              <a:ext uri="{FF2B5EF4-FFF2-40B4-BE49-F238E27FC236}">
                <a16:creationId xmlns:a16="http://schemas.microsoft.com/office/drawing/2014/main" id="{19B3965E-80F3-1AA2-8300-7300DF550363}"/>
              </a:ext>
            </a:extLst>
          </p:cNvPr>
          <p:cNvGrpSpPr/>
          <p:nvPr/>
        </p:nvGrpSpPr>
        <p:grpSpPr>
          <a:xfrm>
            <a:off x="394027" y="5844154"/>
            <a:ext cx="2678787" cy="926908"/>
            <a:chOff x="287697" y="5876053"/>
            <a:chExt cx="2678787" cy="926908"/>
          </a:xfrm>
        </p:grpSpPr>
        <p:sp>
          <p:nvSpPr>
            <p:cNvPr id="17" name="Rectangle: Single Corner Snipped 16">
              <a:extLst>
                <a:ext uri="{FF2B5EF4-FFF2-40B4-BE49-F238E27FC236}">
                  <a16:creationId xmlns:a16="http://schemas.microsoft.com/office/drawing/2014/main" id="{2225B105-8C29-75FA-B655-4280ABE4FC3C}"/>
                </a:ext>
              </a:extLst>
            </p:cNvPr>
            <p:cNvSpPr/>
            <p:nvPr/>
          </p:nvSpPr>
          <p:spPr>
            <a:xfrm>
              <a:off x="287697" y="5876053"/>
              <a:ext cx="2678787" cy="926908"/>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pic>
          <p:nvPicPr>
            <p:cNvPr id="7" name="Picture 6">
              <a:extLst>
                <a:ext uri="{FF2B5EF4-FFF2-40B4-BE49-F238E27FC236}">
                  <a16:creationId xmlns:a16="http://schemas.microsoft.com/office/drawing/2014/main" id="{B5428C2D-BBA4-2A43-7472-BCCC358DCD2A}"/>
                </a:ext>
              </a:extLst>
            </p:cNvPr>
            <p:cNvPicPr>
              <a:picLocks noChangeAspect="1"/>
            </p:cNvPicPr>
            <p:nvPr/>
          </p:nvPicPr>
          <p:blipFill>
            <a:blip r:embed="rId12"/>
            <a:stretch>
              <a:fillRect/>
            </a:stretch>
          </p:blipFill>
          <p:spPr>
            <a:xfrm>
              <a:off x="368488" y="6204790"/>
              <a:ext cx="749515" cy="244317"/>
            </a:xfrm>
            <a:prstGeom prst="rect">
              <a:avLst/>
            </a:prstGeom>
          </p:spPr>
        </p:pic>
        <p:pic>
          <p:nvPicPr>
            <p:cNvPr id="12" name="Picture 11">
              <a:extLst>
                <a:ext uri="{FF2B5EF4-FFF2-40B4-BE49-F238E27FC236}">
                  <a16:creationId xmlns:a16="http://schemas.microsoft.com/office/drawing/2014/main" id="{EC0EA0FA-048D-C58B-65EE-99142F36CB96}"/>
                </a:ext>
              </a:extLst>
            </p:cNvPr>
            <p:cNvPicPr>
              <a:picLocks noChangeAspect="1"/>
            </p:cNvPicPr>
            <p:nvPr/>
          </p:nvPicPr>
          <p:blipFill>
            <a:blip r:embed="rId13"/>
            <a:stretch>
              <a:fillRect/>
            </a:stretch>
          </p:blipFill>
          <p:spPr>
            <a:xfrm>
              <a:off x="1155528" y="6204790"/>
              <a:ext cx="521051" cy="545966"/>
            </a:xfrm>
            <a:prstGeom prst="rect">
              <a:avLst/>
            </a:prstGeom>
          </p:spPr>
        </p:pic>
        <p:pic>
          <p:nvPicPr>
            <p:cNvPr id="14" name="Picture 4" descr="GitHub - araujocristian/webpack-exercicios">
              <a:extLst>
                <a:ext uri="{FF2B5EF4-FFF2-40B4-BE49-F238E27FC236}">
                  <a16:creationId xmlns:a16="http://schemas.microsoft.com/office/drawing/2014/main" id="{3A4C3373-7908-9BD2-A962-A23CCC41560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7319" t="8893" r="16768" b="7998"/>
            <a:stretch/>
          </p:blipFill>
          <p:spPr bwMode="auto">
            <a:xfrm>
              <a:off x="1732580" y="6204790"/>
              <a:ext cx="439037" cy="5535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ial by Data - Babel">
              <a:extLst>
                <a:ext uri="{FF2B5EF4-FFF2-40B4-BE49-F238E27FC236}">
                  <a16:creationId xmlns:a16="http://schemas.microsoft.com/office/drawing/2014/main" id="{3FFF8BC2-96CC-0D6F-37B7-BB298A1D6A6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9691" b="28068"/>
            <a:stretch/>
          </p:blipFill>
          <p:spPr bwMode="auto">
            <a:xfrm>
              <a:off x="2230407" y="6204790"/>
              <a:ext cx="623820" cy="263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B02DC33-1940-938D-B0CA-AC00F65D3C0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9104" b="28723"/>
            <a:stretch/>
          </p:blipFill>
          <p:spPr bwMode="auto">
            <a:xfrm>
              <a:off x="2220446" y="6491089"/>
              <a:ext cx="633781" cy="2672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ke an official icon for three.js · Issue #13793 · mrdoob ...">
              <a:extLst>
                <a:ext uri="{FF2B5EF4-FFF2-40B4-BE49-F238E27FC236}">
                  <a16:creationId xmlns:a16="http://schemas.microsoft.com/office/drawing/2014/main" id="{83059D79-3488-50BA-4F61-AFB0C8B8F66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4877" y="6476892"/>
              <a:ext cx="521051" cy="26340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C0EB68CE-73A4-E782-6AFB-1C0B00B6D6A3}"/>
              </a:ext>
            </a:extLst>
          </p:cNvPr>
          <p:cNvSpPr txBox="1"/>
          <p:nvPr/>
        </p:nvSpPr>
        <p:spPr>
          <a:xfrm>
            <a:off x="1617610" y="2002766"/>
            <a:ext cx="1178571" cy="246221"/>
          </a:xfrm>
          <a:prstGeom prst="rect">
            <a:avLst/>
          </a:prstGeom>
          <a:noFill/>
        </p:spPr>
        <p:txBody>
          <a:bodyPr wrap="square" rtlCol="0">
            <a:spAutoFit/>
          </a:bodyPr>
          <a:lstStyle/>
          <a:p>
            <a:r>
              <a:rPr lang="en-US" sz="1000" b="1" dirty="0"/>
              <a:t>Device gateway</a:t>
            </a:r>
          </a:p>
        </p:txBody>
      </p:sp>
      <p:sp>
        <p:nvSpPr>
          <p:cNvPr id="10" name="TextBox 9">
            <a:extLst>
              <a:ext uri="{FF2B5EF4-FFF2-40B4-BE49-F238E27FC236}">
                <a16:creationId xmlns:a16="http://schemas.microsoft.com/office/drawing/2014/main" id="{A8F0BBF6-4ECC-789B-62FF-4C6A989D02AD}"/>
              </a:ext>
            </a:extLst>
          </p:cNvPr>
          <p:cNvSpPr txBox="1"/>
          <p:nvPr/>
        </p:nvSpPr>
        <p:spPr>
          <a:xfrm>
            <a:off x="287697" y="5560476"/>
            <a:ext cx="1178571" cy="246221"/>
          </a:xfrm>
          <a:prstGeom prst="rect">
            <a:avLst/>
          </a:prstGeom>
          <a:noFill/>
        </p:spPr>
        <p:txBody>
          <a:bodyPr wrap="square" rtlCol="0">
            <a:spAutoFit/>
          </a:bodyPr>
          <a:lstStyle/>
          <a:p>
            <a:r>
              <a:rPr lang="en-US" sz="1000" b="1" dirty="0"/>
              <a:t>Developer’s device</a:t>
            </a:r>
          </a:p>
        </p:txBody>
      </p:sp>
      <p:sp>
        <p:nvSpPr>
          <p:cNvPr id="11" name="TextBox 10">
            <a:extLst>
              <a:ext uri="{FF2B5EF4-FFF2-40B4-BE49-F238E27FC236}">
                <a16:creationId xmlns:a16="http://schemas.microsoft.com/office/drawing/2014/main" id="{AA52369A-4021-C621-7099-887F6A3376A9}"/>
              </a:ext>
            </a:extLst>
          </p:cNvPr>
          <p:cNvSpPr txBox="1"/>
          <p:nvPr/>
        </p:nvSpPr>
        <p:spPr>
          <a:xfrm>
            <a:off x="410705" y="4723882"/>
            <a:ext cx="1178571" cy="246221"/>
          </a:xfrm>
          <a:prstGeom prst="rect">
            <a:avLst/>
          </a:prstGeom>
          <a:noFill/>
        </p:spPr>
        <p:txBody>
          <a:bodyPr wrap="square" rtlCol="0">
            <a:spAutoFit/>
          </a:bodyPr>
          <a:lstStyle/>
          <a:p>
            <a:r>
              <a:rPr lang="en-US" sz="1000" b="1" dirty="0"/>
              <a:t>User’s device</a:t>
            </a:r>
          </a:p>
        </p:txBody>
      </p:sp>
      <p:sp>
        <p:nvSpPr>
          <p:cNvPr id="16" name="TextBox 15">
            <a:extLst>
              <a:ext uri="{FF2B5EF4-FFF2-40B4-BE49-F238E27FC236}">
                <a16:creationId xmlns:a16="http://schemas.microsoft.com/office/drawing/2014/main" id="{A1FE69D3-9998-690F-352D-2BCCBD6F5723}"/>
              </a:ext>
            </a:extLst>
          </p:cNvPr>
          <p:cNvSpPr txBox="1"/>
          <p:nvPr/>
        </p:nvSpPr>
        <p:spPr>
          <a:xfrm>
            <a:off x="435523" y="5815375"/>
            <a:ext cx="2145752" cy="369332"/>
          </a:xfrm>
          <a:prstGeom prst="rect">
            <a:avLst/>
          </a:prstGeom>
          <a:noFill/>
        </p:spPr>
        <p:txBody>
          <a:bodyPr wrap="square" rtlCol="0">
            <a:spAutoFit/>
          </a:bodyPr>
          <a:lstStyle/>
          <a:p>
            <a:r>
              <a:rPr lang="en-US" sz="1800" b="1" dirty="0">
                <a:solidFill>
                  <a:schemeClr val="tx1"/>
                </a:solidFill>
              </a:rPr>
              <a:t>WebAR dev. tools</a:t>
            </a:r>
          </a:p>
        </p:txBody>
      </p:sp>
      <p:sp>
        <p:nvSpPr>
          <p:cNvPr id="18" name="TextBox 17">
            <a:extLst>
              <a:ext uri="{FF2B5EF4-FFF2-40B4-BE49-F238E27FC236}">
                <a16:creationId xmlns:a16="http://schemas.microsoft.com/office/drawing/2014/main" id="{140C8F14-DE29-51EE-2B22-C3F355DDE4C9}"/>
              </a:ext>
            </a:extLst>
          </p:cNvPr>
          <p:cNvSpPr txBox="1"/>
          <p:nvPr/>
        </p:nvSpPr>
        <p:spPr>
          <a:xfrm>
            <a:off x="372704" y="2172497"/>
            <a:ext cx="1178571" cy="246221"/>
          </a:xfrm>
          <a:prstGeom prst="rect">
            <a:avLst/>
          </a:prstGeom>
          <a:noFill/>
        </p:spPr>
        <p:txBody>
          <a:bodyPr wrap="square" rtlCol="0">
            <a:spAutoFit/>
          </a:bodyPr>
          <a:lstStyle/>
          <a:p>
            <a:r>
              <a:rPr lang="en-US" sz="1000" b="1" dirty="0"/>
              <a:t>Physical plant</a:t>
            </a:r>
          </a:p>
        </p:txBody>
      </p:sp>
    </p:spTree>
    <p:extLst>
      <p:ext uri="{BB962C8B-B14F-4D97-AF65-F5344CB8AC3E}">
        <p14:creationId xmlns:p14="http://schemas.microsoft.com/office/powerpoint/2010/main" val="666595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8B2AFC8-2B86-29DC-25CD-32D7060D4592}"/>
              </a:ext>
            </a:extLst>
          </p:cNvPr>
          <p:cNvSpPr/>
          <p:nvPr/>
        </p:nvSpPr>
        <p:spPr>
          <a:xfrm>
            <a:off x="4468446" y="336347"/>
            <a:ext cx="5099091" cy="609179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4" name="Picture 10" descr="AWS IoT 1-Click - Apps on Google Play">
            <a:extLst>
              <a:ext uri="{FF2B5EF4-FFF2-40B4-BE49-F238E27FC236}">
                <a16:creationId xmlns:a16="http://schemas.microsoft.com/office/drawing/2014/main" id="{579E0BB4-9208-BF63-619B-9D3ADA98D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214" y="526328"/>
            <a:ext cx="675277" cy="67527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52BFC82F-DEE3-E20F-CF08-08730171E958}"/>
              </a:ext>
            </a:extLst>
          </p:cNvPr>
          <p:cNvPicPr>
            <a:picLocks noChangeAspect="1"/>
          </p:cNvPicPr>
          <p:nvPr/>
        </p:nvPicPr>
        <p:blipFill>
          <a:blip r:embed="rId3"/>
          <a:stretch>
            <a:fillRect/>
          </a:stretch>
        </p:blipFill>
        <p:spPr>
          <a:xfrm>
            <a:off x="1928576" y="887596"/>
            <a:ext cx="601504" cy="479395"/>
          </a:xfrm>
          <a:prstGeom prst="rect">
            <a:avLst/>
          </a:prstGeom>
        </p:spPr>
      </p:pic>
      <p:sp>
        <p:nvSpPr>
          <p:cNvPr id="3" name="TextBox 2">
            <a:extLst>
              <a:ext uri="{FF2B5EF4-FFF2-40B4-BE49-F238E27FC236}">
                <a16:creationId xmlns:a16="http://schemas.microsoft.com/office/drawing/2014/main" id="{607EB2B1-36C1-5137-E932-B7EB343D4F8C}"/>
              </a:ext>
            </a:extLst>
          </p:cNvPr>
          <p:cNvSpPr txBox="1"/>
          <p:nvPr/>
        </p:nvSpPr>
        <p:spPr>
          <a:xfrm>
            <a:off x="887621" y="5356709"/>
            <a:ext cx="2633298" cy="553998"/>
          </a:xfrm>
          <a:prstGeom prst="rect">
            <a:avLst/>
          </a:prstGeom>
          <a:noFill/>
        </p:spPr>
        <p:txBody>
          <a:bodyPr wrap="square" rtlCol="0">
            <a:spAutoFit/>
          </a:bodyPr>
          <a:lstStyle/>
          <a:p>
            <a:r>
              <a:rPr lang="en-US" sz="1000" dirty="0">
                <a:solidFill>
                  <a:schemeClr val="bg1">
                    <a:lumMod val="50000"/>
                  </a:schemeClr>
                </a:solidFill>
              </a:rPr>
              <a:t>(1) Developer commits code to Azure DevOps which runs CI/ CD pipelines to test and deploy to AWS using AWS CloudFormation</a:t>
            </a:r>
          </a:p>
        </p:txBody>
      </p:sp>
      <p:pic>
        <p:nvPicPr>
          <p:cNvPr id="13" name="Picture 8" descr="Developer - Free seo and web icons">
            <a:extLst>
              <a:ext uri="{FF2B5EF4-FFF2-40B4-BE49-F238E27FC236}">
                <a16:creationId xmlns:a16="http://schemas.microsoft.com/office/drawing/2014/main" id="{A5956162-5E3A-23F6-ED8D-7D006C4BB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130" y="4482760"/>
            <a:ext cx="552926" cy="552926"/>
          </a:xfrm>
          <a:prstGeom prst="rect">
            <a:avLst/>
          </a:prstGeom>
          <a:noFill/>
          <a:extLst>
            <a:ext uri="{909E8E84-426E-40DD-AFC4-6F175D3DCCD1}">
              <a14:hiddenFill xmlns:a14="http://schemas.microsoft.com/office/drawing/2010/main">
                <a:solidFill>
                  <a:srgbClr val="FFFFFF"/>
                </a:solidFill>
              </a14:hiddenFill>
            </a:ext>
          </a:extLst>
        </p:spPr>
      </p:pic>
      <p:grpSp>
        <p:nvGrpSpPr>
          <p:cNvPr id="1092" name="Group 1091">
            <a:extLst>
              <a:ext uri="{FF2B5EF4-FFF2-40B4-BE49-F238E27FC236}">
                <a16:creationId xmlns:a16="http://schemas.microsoft.com/office/drawing/2014/main" id="{DE893789-7475-7212-9FFA-077A1D605E39}"/>
              </a:ext>
            </a:extLst>
          </p:cNvPr>
          <p:cNvGrpSpPr/>
          <p:nvPr/>
        </p:nvGrpSpPr>
        <p:grpSpPr>
          <a:xfrm>
            <a:off x="306749" y="128180"/>
            <a:ext cx="1327000" cy="1328680"/>
            <a:chOff x="115080" y="1273097"/>
            <a:chExt cx="1327000" cy="1328680"/>
          </a:xfrm>
        </p:grpSpPr>
        <p:pic>
          <p:nvPicPr>
            <p:cNvPr id="39" name="Picture 38">
              <a:extLst>
                <a:ext uri="{FF2B5EF4-FFF2-40B4-BE49-F238E27FC236}">
                  <a16:creationId xmlns:a16="http://schemas.microsoft.com/office/drawing/2014/main" id="{18E58E48-D1B8-633F-07CD-1515550E5B27}"/>
                </a:ext>
              </a:extLst>
            </p:cNvPr>
            <p:cNvPicPr>
              <a:picLocks noChangeAspect="1"/>
            </p:cNvPicPr>
            <p:nvPr/>
          </p:nvPicPr>
          <p:blipFill>
            <a:blip r:embed="rId5"/>
            <a:stretch>
              <a:fillRect/>
            </a:stretch>
          </p:blipFill>
          <p:spPr>
            <a:xfrm>
              <a:off x="115080" y="1273097"/>
              <a:ext cx="1071517" cy="1328680"/>
            </a:xfrm>
            <a:prstGeom prst="rect">
              <a:avLst/>
            </a:prstGeom>
          </p:spPr>
        </p:pic>
        <p:pic>
          <p:nvPicPr>
            <p:cNvPr id="15" name="Picture 10" descr="Free Certificate SVG, PNG Icon, Symbol. Download Image.">
              <a:extLst>
                <a:ext uri="{FF2B5EF4-FFF2-40B4-BE49-F238E27FC236}">
                  <a16:creationId xmlns:a16="http://schemas.microsoft.com/office/drawing/2014/main" id="{C86608F5-C64D-ECA6-8E98-ED6BAA0160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4080" y="1412774"/>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Browser - Free seo and web icons">
            <a:extLst>
              <a:ext uri="{FF2B5EF4-FFF2-40B4-BE49-F238E27FC236}">
                <a16:creationId xmlns:a16="http://schemas.microsoft.com/office/drawing/2014/main" id="{AEE140B3-F575-8686-1723-DCDD40EFE6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223" y="3299170"/>
            <a:ext cx="845762" cy="84576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9EB2C4EB-A811-3504-B43E-2D0140ECC46F}"/>
              </a:ext>
            </a:extLst>
          </p:cNvPr>
          <p:cNvCxnSpPr>
            <a:cxnSpLocks/>
            <a:endCxn id="1034" idx="1"/>
          </p:cNvCxnSpPr>
          <p:nvPr/>
        </p:nvCxnSpPr>
        <p:spPr>
          <a:xfrm>
            <a:off x="1359214" y="863967"/>
            <a:ext cx="3439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F879ED-121B-2D45-4496-84F2897D8E3F}"/>
              </a:ext>
            </a:extLst>
          </p:cNvPr>
          <p:cNvSpPr txBox="1"/>
          <p:nvPr/>
        </p:nvSpPr>
        <p:spPr>
          <a:xfrm>
            <a:off x="4360553" y="-32986"/>
            <a:ext cx="4002338" cy="369332"/>
          </a:xfrm>
          <a:prstGeom prst="rect">
            <a:avLst/>
          </a:prstGeom>
          <a:noFill/>
        </p:spPr>
        <p:txBody>
          <a:bodyPr wrap="square" rtlCol="0">
            <a:spAutoFit/>
          </a:bodyPr>
          <a:lstStyle/>
          <a:p>
            <a:r>
              <a:rPr lang="en-US" b="1" dirty="0">
                <a:solidFill>
                  <a:srgbClr val="4472C4"/>
                </a:solidFill>
              </a:rPr>
              <a:t>AWS Virtual Private Cloud (VPC)</a:t>
            </a:r>
          </a:p>
        </p:txBody>
      </p:sp>
      <p:cxnSp>
        <p:nvCxnSpPr>
          <p:cNvPr id="33" name="Connector: Elbow 32">
            <a:extLst>
              <a:ext uri="{FF2B5EF4-FFF2-40B4-BE49-F238E27FC236}">
                <a16:creationId xmlns:a16="http://schemas.microsoft.com/office/drawing/2014/main" id="{EC0F0D89-3025-B7D5-7C6D-E5B639429E9D}"/>
              </a:ext>
            </a:extLst>
          </p:cNvPr>
          <p:cNvCxnSpPr>
            <a:cxnSpLocks/>
            <a:stCxn id="1034" idx="3"/>
            <a:endCxn id="1033" idx="0"/>
          </p:cNvCxnSpPr>
          <p:nvPr/>
        </p:nvCxnSpPr>
        <p:spPr>
          <a:xfrm>
            <a:off x="5473491" y="863967"/>
            <a:ext cx="3401100" cy="183205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5842CA73-7666-C5C8-9B53-F896973186FC}"/>
              </a:ext>
            </a:extLst>
          </p:cNvPr>
          <p:cNvCxnSpPr>
            <a:cxnSpLocks/>
            <a:stCxn id="1028" idx="3"/>
            <a:endCxn id="1069" idx="2"/>
          </p:cNvCxnSpPr>
          <p:nvPr/>
        </p:nvCxnSpPr>
        <p:spPr>
          <a:xfrm flipV="1">
            <a:off x="7366226" y="5299337"/>
            <a:ext cx="1487512" cy="474912"/>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3F05BDD-98FD-BB27-989C-8EA39817C0BD}"/>
              </a:ext>
            </a:extLst>
          </p:cNvPr>
          <p:cNvCxnSpPr>
            <a:cxnSpLocks/>
            <a:stCxn id="1036" idx="3"/>
            <a:endCxn id="23" idx="1"/>
          </p:cNvCxnSpPr>
          <p:nvPr/>
        </p:nvCxnSpPr>
        <p:spPr>
          <a:xfrm flipV="1">
            <a:off x="1227985" y="3120214"/>
            <a:ext cx="5331782" cy="601837"/>
          </a:xfrm>
          <a:prstGeom prst="bentConnector3">
            <a:avLst>
              <a:gd name="adj1" fmla="val 56236"/>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0BE34271-29E1-8D0D-CA2E-9D9078E3A0B3}"/>
              </a:ext>
            </a:extLst>
          </p:cNvPr>
          <p:cNvCxnSpPr>
            <a:cxnSpLocks/>
            <a:stCxn id="1036" idx="3"/>
            <a:endCxn id="26" idx="1"/>
          </p:cNvCxnSpPr>
          <p:nvPr/>
        </p:nvCxnSpPr>
        <p:spPr>
          <a:xfrm>
            <a:off x="1227985" y="3722051"/>
            <a:ext cx="5308139" cy="812217"/>
          </a:xfrm>
          <a:prstGeom prst="bentConnector3">
            <a:avLst>
              <a:gd name="adj1" fmla="val 5661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CE0502-C3C1-BD4B-2911-1F35A1F78F0D}"/>
              </a:ext>
            </a:extLst>
          </p:cNvPr>
          <p:cNvCxnSpPr>
            <a:cxnSpLocks/>
            <a:stCxn id="1036" idx="3"/>
            <a:endCxn id="1028" idx="1"/>
          </p:cNvCxnSpPr>
          <p:nvPr/>
        </p:nvCxnSpPr>
        <p:spPr>
          <a:xfrm>
            <a:off x="1227985" y="3722051"/>
            <a:ext cx="5310241" cy="2052198"/>
          </a:xfrm>
          <a:prstGeom prst="bentConnector3">
            <a:avLst>
              <a:gd name="adj1" fmla="val 5661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B6E83D1-1041-F8D1-899D-203EFFFCEB83}"/>
              </a:ext>
            </a:extLst>
          </p:cNvPr>
          <p:cNvCxnSpPr>
            <a:cxnSpLocks/>
            <a:stCxn id="13" idx="3"/>
            <a:endCxn id="8" idx="1"/>
          </p:cNvCxnSpPr>
          <p:nvPr/>
        </p:nvCxnSpPr>
        <p:spPr>
          <a:xfrm>
            <a:off x="1119056" y="4759223"/>
            <a:ext cx="730439" cy="2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3F26E6B-DA7B-B207-EBD9-D9D200018215}"/>
              </a:ext>
            </a:extLst>
          </p:cNvPr>
          <p:cNvSpPr txBox="1"/>
          <p:nvPr/>
        </p:nvSpPr>
        <p:spPr>
          <a:xfrm>
            <a:off x="5473491" y="584364"/>
            <a:ext cx="3296371" cy="261610"/>
          </a:xfrm>
          <a:prstGeom prst="rect">
            <a:avLst/>
          </a:prstGeom>
          <a:noFill/>
        </p:spPr>
        <p:txBody>
          <a:bodyPr wrap="square" rtlCol="0">
            <a:spAutoFit/>
          </a:bodyPr>
          <a:lstStyle/>
          <a:p>
            <a:r>
              <a:rPr lang="en-US" sz="1100" dirty="0">
                <a:solidFill>
                  <a:schemeClr val="bg1">
                    <a:lumMod val="50000"/>
                  </a:schemeClr>
                </a:solidFill>
              </a:rPr>
              <a:t>(3) IAM role with policy to write to sensor data table</a:t>
            </a:r>
          </a:p>
        </p:txBody>
      </p:sp>
      <p:sp>
        <p:nvSpPr>
          <p:cNvPr id="60" name="TextBox 59">
            <a:extLst>
              <a:ext uri="{FF2B5EF4-FFF2-40B4-BE49-F238E27FC236}">
                <a16:creationId xmlns:a16="http://schemas.microsoft.com/office/drawing/2014/main" id="{7C3FAE23-2B68-2EEF-F2A2-901D20E6C7D0}"/>
              </a:ext>
            </a:extLst>
          </p:cNvPr>
          <p:cNvSpPr txBox="1"/>
          <p:nvPr/>
        </p:nvSpPr>
        <p:spPr>
          <a:xfrm>
            <a:off x="1694577" y="247645"/>
            <a:ext cx="2737928" cy="600164"/>
          </a:xfrm>
          <a:prstGeom prst="rect">
            <a:avLst/>
          </a:prstGeom>
          <a:noFill/>
        </p:spPr>
        <p:txBody>
          <a:bodyPr wrap="square" rtlCol="0">
            <a:spAutoFit/>
          </a:bodyPr>
          <a:lstStyle/>
          <a:p>
            <a:r>
              <a:rPr lang="en-US" sz="1100" dirty="0">
                <a:solidFill>
                  <a:schemeClr val="bg1">
                    <a:lumMod val="50000"/>
                  </a:schemeClr>
                </a:solidFill>
              </a:rPr>
              <a:t>(2) Microcontroller uses sensor’s device certificate to authenticate + publish to </a:t>
            </a:r>
          </a:p>
          <a:p>
            <a:r>
              <a:rPr lang="en-US" sz="1100" dirty="0">
                <a:solidFill>
                  <a:schemeClr val="bg1">
                    <a:lumMod val="50000"/>
                  </a:schemeClr>
                </a:solidFill>
              </a:rPr>
              <a:t>AWS IoT’s MQTTS broker</a:t>
            </a:r>
          </a:p>
        </p:txBody>
      </p:sp>
      <p:sp>
        <p:nvSpPr>
          <p:cNvPr id="61" name="TextBox 60">
            <a:extLst>
              <a:ext uri="{FF2B5EF4-FFF2-40B4-BE49-F238E27FC236}">
                <a16:creationId xmlns:a16="http://schemas.microsoft.com/office/drawing/2014/main" id="{976033A5-380C-8D8E-E135-A182FA4A67D8}"/>
              </a:ext>
            </a:extLst>
          </p:cNvPr>
          <p:cNvSpPr txBox="1"/>
          <p:nvPr/>
        </p:nvSpPr>
        <p:spPr>
          <a:xfrm>
            <a:off x="4549361" y="4526096"/>
            <a:ext cx="1942428" cy="261610"/>
          </a:xfrm>
          <a:prstGeom prst="rect">
            <a:avLst/>
          </a:prstGeom>
          <a:noFill/>
        </p:spPr>
        <p:txBody>
          <a:bodyPr wrap="square" rtlCol="0">
            <a:spAutoFit/>
          </a:bodyPr>
          <a:lstStyle/>
          <a:p>
            <a:r>
              <a:rPr lang="en-US" sz="1100" dirty="0">
                <a:solidFill>
                  <a:schemeClr val="bg1">
                    <a:lumMod val="50000"/>
                  </a:schemeClr>
                </a:solidFill>
              </a:rPr>
              <a:t>(9) Write watering record</a:t>
            </a:r>
          </a:p>
        </p:txBody>
      </p:sp>
      <p:sp>
        <p:nvSpPr>
          <p:cNvPr id="62" name="TextBox 61">
            <a:extLst>
              <a:ext uri="{FF2B5EF4-FFF2-40B4-BE49-F238E27FC236}">
                <a16:creationId xmlns:a16="http://schemas.microsoft.com/office/drawing/2014/main" id="{355B670E-8F6D-7C4F-C165-C3F62131807B}"/>
              </a:ext>
            </a:extLst>
          </p:cNvPr>
          <p:cNvSpPr txBox="1"/>
          <p:nvPr/>
        </p:nvSpPr>
        <p:spPr>
          <a:xfrm>
            <a:off x="4549361" y="5807761"/>
            <a:ext cx="2195669" cy="261610"/>
          </a:xfrm>
          <a:prstGeom prst="rect">
            <a:avLst/>
          </a:prstGeom>
          <a:noFill/>
        </p:spPr>
        <p:txBody>
          <a:bodyPr wrap="square" rtlCol="0">
            <a:spAutoFit/>
          </a:bodyPr>
          <a:lstStyle/>
          <a:p>
            <a:r>
              <a:rPr lang="en-US" sz="1100" dirty="0">
                <a:solidFill>
                  <a:schemeClr val="bg1">
                    <a:lumMod val="50000"/>
                  </a:schemeClr>
                </a:solidFill>
              </a:rPr>
              <a:t>(11) Read watering record</a:t>
            </a:r>
          </a:p>
        </p:txBody>
      </p:sp>
      <p:sp>
        <p:nvSpPr>
          <p:cNvPr id="63" name="TextBox 62">
            <a:extLst>
              <a:ext uri="{FF2B5EF4-FFF2-40B4-BE49-F238E27FC236}">
                <a16:creationId xmlns:a16="http://schemas.microsoft.com/office/drawing/2014/main" id="{D243405A-B474-D45F-9DF9-6C5474893A35}"/>
              </a:ext>
            </a:extLst>
          </p:cNvPr>
          <p:cNvSpPr txBox="1"/>
          <p:nvPr/>
        </p:nvSpPr>
        <p:spPr>
          <a:xfrm>
            <a:off x="4555470" y="3110710"/>
            <a:ext cx="1935305" cy="261610"/>
          </a:xfrm>
          <a:prstGeom prst="rect">
            <a:avLst/>
          </a:prstGeom>
          <a:noFill/>
        </p:spPr>
        <p:txBody>
          <a:bodyPr wrap="square" rtlCol="0">
            <a:spAutoFit/>
          </a:bodyPr>
          <a:lstStyle/>
          <a:p>
            <a:r>
              <a:rPr lang="en-US" sz="1100" dirty="0">
                <a:solidFill>
                  <a:schemeClr val="bg1">
                    <a:lumMod val="50000"/>
                  </a:schemeClr>
                </a:solidFill>
              </a:rPr>
              <a:t>(7) Read sensor data</a:t>
            </a:r>
          </a:p>
        </p:txBody>
      </p:sp>
      <p:sp>
        <p:nvSpPr>
          <p:cNvPr id="1024" name="TextBox 1023">
            <a:extLst>
              <a:ext uri="{FF2B5EF4-FFF2-40B4-BE49-F238E27FC236}">
                <a16:creationId xmlns:a16="http://schemas.microsoft.com/office/drawing/2014/main" id="{5B27A0E5-F397-4272-EB9A-5BCCCC9C21F1}"/>
              </a:ext>
            </a:extLst>
          </p:cNvPr>
          <p:cNvSpPr txBox="1"/>
          <p:nvPr/>
        </p:nvSpPr>
        <p:spPr>
          <a:xfrm>
            <a:off x="7438717" y="3055767"/>
            <a:ext cx="1028035" cy="600164"/>
          </a:xfrm>
          <a:prstGeom prst="rect">
            <a:avLst/>
          </a:prstGeom>
          <a:noFill/>
        </p:spPr>
        <p:txBody>
          <a:bodyPr wrap="square" rtlCol="0">
            <a:spAutoFit/>
          </a:bodyPr>
          <a:lstStyle/>
          <a:p>
            <a:r>
              <a:rPr lang="en-US" sz="1100" dirty="0">
                <a:solidFill>
                  <a:schemeClr val="bg1">
                    <a:lumMod val="50000"/>
                  </a:schemeClr>
                </a:solidFill>
              </a:rPr>
              <a:t>(8) IAM role to query sensor data table</a:t>
            </a:r>
          </a:p>
        </p:txBody>
      </p:sp>
      <p:sp>
        <p:nvSpPr>
          <p:cNvPr id="1025" name="TextBox 1024">
            <a:extLst>
              <a:ext uri="{FF2B5EF4-FFF2-40B4-BE49-F238E27FC236}">
                <a16:creationId xmlns:a16="http://schemas.microsoft.com/office/drawing/2014/main" id="{CBAD3A82-318B-67D9-E40D-8875BEBB4458}"/>
              </a:ext>
            </a:extLst>
          </p:cNvPr>
          <p:cNvSpPr txBox="1"/>
          <p:nvPr/>
        </p:nvSpPr>
        <p:spPr>
          <a:xfrm>
            <a:off x="7448557" y="4531416"/>
            <a:ext cx="1081182" cy="769441"/>
          </a:xfrm>
          <a:prstGeom prst="rect">
            <a:avLst/>
          </a:prstGeom>
          <a:noFill/>
        </p:spPr>
        <p:txBody>
          <a:bodyPr wrap="square" rtlCol="0">
            <a:spAutoFit/>
          </a:bodyPr>
          <a:lstStyle/>
          <a:p>
            <a:r>
              <a:rPr lang="en-US" sz="1100" dirty="0">
                <a:solidFill>
                  <a:schemeClr val="bg1">
                    <a:lumMod val="50000"/>
                  </a:schemeClr>
                </a:solidFill>
              </a:rPr>
              <a:t>(10) IAM role to write to watering history table</a:t>
            </a:r>
          </a:p>
        </p:txBody>
      </p:sp>
      <p:sp>
        <p:nvSpPr>
          <p:cNvPr id="1027" name="TextBox 1026">
            <a:extLst>
              <a:ext uri="{FF2B5EF4-FFF2-40B4-BE49-F238E27FC236}">
                <a16:creationId xmlns:a16="http://schemas.microsoft.com/office/drawing/2014/main" id="{81E89C57-D66A-677A-FB6D-6F09FC9D6ED8}"/>
              </a:ext>
            </a:extLst>
          </p:cNvPr>
          <p:cNvSpPr txBox="1"/>
          <p:nvPr/>
        </p:nvSpPr>
        <p:spPr>
          <a:xfrm>
            <a:off x="7506188" y="5800720"/>
            <a:ext cx="1549044" cy="430887"/>
          </a:xfrm>
          <a:prstGeom prst="rect">
            <a:avLst/>
          </a:prstGeom>
          <a:noFill/>
        </p:spPr>
        <p:txBody>
          <a:bodyPr wrap="square" rtlCol="0">
            <a:spAutoFit/>
          </a:bodyPr>
          <a:lstStyle/>
          <a:p>
            <a:r>
              <a:rPr lang="en-US" sz="1100" dirty="0">
                <a:solidFill>
                  <a:schemeClr val="bg1">
                    <a:lumMod val="50000"/>
                  </a:schemeClr>
                </a:solidFill>
              </a:rPr>
              <a:t>(12) IAM role to query watering history table</a:t>
            </a:r>
          </a:p>
        </p:txBody>
      </p:sp>
      <p:sp>
        <p:nvSpPr>
          <p:cNvPr id="1029" name="TextBox 1028">
            <a:extLst>
              <a:ext uri="{FF2B5EF4-FFF2-40B4-BE49-F238E27FC236}">
                <a16:creationId xmlns:a16="http://schemas.microsoft.com/office/drawing/2014/main" id="{65BEC863-6B55-B13B-B5B7-F7A2203E8CEC}"/>
              </a:ext>
            </a:extLst>
          </p:cNvPr>
          <p:cNvSpPr txBox="1"/>
          <p:nvPr/>
        </p:nvSpPr>
        <p:spPr>
          <a:xfrm>
            <a:off x="1615578" y="1916668"/>
            <a:ext cx="1454210" cy="938719"/>
          </a:xfrm>
          <a:prstGeom prst="rect">
            <a:avLst/>
          </a:prstGeom>
          <a:noFill/>
        </p:spPr>
        <p:txBody>
          <a:bodyPr wrap="square" rtlCol="0">
            <a:spAutoFit/>
          </a:bodyPr>
          <a:lstStyle/>
          <a:p>
            <a:r>
              <a:rPr lang="en-US" sz="1100" dirty="0">
                <a:solidFill>
                  <a:schemeClr val="bg1">
                    <a:lumMod val="50000"/>
                  </a:schemeClr>
                </a:solidFill>
              </a:rPr>
              <a:t>(4) Browser hits CloudFront endpoint. CloudFront returns static HTML, CSS, JS to browser </a:t>
            </a:r>
            <a:r>
              <a:rPr lang="en-US" sz="1100">
                <a:solidFill>
                  <a:schemeClr val="bg1">
                    <a:lumMod val="50000"/>
                  </a:schemeClr>
                </a:solidFill>
              </a:rPr>
              <a:t>via HTTPS</a:t>
            </a:r>
            <a:endParaRPr lang="en-US" sz="1100" dirty="0">
              <a:solidFill>
                <a:schemeClr val="bg1">
                  <a:lumMod val="50000"/>
                </a:schemeClr>
              </a:solidFill>
            </a:endParaRPr>
          </a:p>
        </p:txBody>
      </p:sp>
      <p:grpSp>
        <p:nvGrpSpPr>
          <p:cNvPr id="1073" name="Group 1072">
            <a:extLst>
              <a:ext uri="{FF2B5EF4-FFF2-40B4-BE49-F238E27FC236}">
                <a16:creationId xmlns:a16="http://schemas.microsoft.com/office/drawing/2014/main" id="{B57628CA-9755-6FC0-3879-4471896F174B}"/>
              </a:ext>
            </a:extLst>
          </p:cNvPr>
          <p:cNvGrpSpPr/>
          <p:nvPr/>
        </p:nvGrpSpPr>
        <p:grpSpPr>
          <a:xfrm>
            <a:off x="8319393" y="2696022"/>
            <a:ext cx="1153553" cy="1391293"/>
            <a:chOff x="8319393" y="2308103"/>
            <a:chExt cx="1153553" cy="1391293"/>
          </a:xfrm>
        </p:grpSpPr>
        <p:pic>
          <p:nvPicPr>
            <p:cNvPr id="1033" name="Picture 1032">
              <a:extLst>
                <a:ext uri="{FF2B5EF4-FFF2-40B4-BE49-F238E27FC236}">
                  <a16:creationId xmlns:a16="http://schemas.microsoft.com/office/drawing/2014/main" id="{C0BBE78E-2CF9-B7BE-6F59-ED6387B11C1A}"/>
                </a:ext>
              </a:extLst>
            </p:cNvPr>
            <p:cNvPicPr>
              <a:picLocks noChangeAspect="1"/>
            </p:cNvPicPr>
            <p:nvPr/>
          </p:nvPicPr>
          <p:blipFill>
            <a:blip r:embed="rId8"/>
            <a:stretch>
              <a:fillRect/>
            </a:stretch>
          </p:blipFill>
          <p:spPr>
            <a:xfrm>
              <a:off x="8550591" y="2308103"/>
              <a:ext cx="648000" cy="884660"/>
            </a:xfrm>
            <a:prstGeom prst="rect">
              <a:avLst/>
            </a:prstGeom>
          </p:spPr>
        </p:pic>
        <p:sp>
          <p:nvSpPr>
            <p:cNvPr id="1068" name="TextBox 1067">
              <a:extLst>
                <a:ext uri="{FF2B5EF4-FFF2-40B4-BE49-F238E27FC236}">
                  <a16:creationId xmlns:a16="http://schemas.microsoft.com/office/drawing/2014/main" id="{F39D6E11-33B0-619A-39D5-229CD843B688}"/>
                </a:ext>
              </a:extLst>
            </p:cNvPr>
            <p:cNvSpPr txBox="1"/>
            <p:nvPr/>
          </p:nvSpPr>
          <p:spPr>
            <a:xfrm>
              <a:off x="8319393" y="3145398"/>
              <a:ext cx="1153553" cy="553998"/>
            </a:xfrm>
            <a:prstGeom prst="rect">
              <a:avLst/>
            </a:prstGeom>
            <a:noFill/>
          </p:spPr>
          <p:txBody>
            <a:bodyPr wrap="square" rtlCol="0">
              <a:spAutoFit/>
            </a:bodyPr>
            <a:lstStyle/>
            <a:p>
              <a:pPr algn="ctr"/>
              <a:r>
                <a:rPr lang="en-US" sz="1000" b="1" dirty="0">
                  <a:solidFill>
                    <a:srgbClr val="A100FF"/>
                  </a:solidFill>
                </a:rPr>
                <a:t>Sensor data</a:t>
              </a:r>
            </a:p>
            <a:p>
              <a:pPr algn="ctr"/>
              <a:r>
                <a:rPr lang="en-US" sz="1000" b="1" dirty="0">
                  <a:solidFill>
                    <a:srgbClr val="A100FF"/>
                  </a:solidFill>
                </a:rPr>
                <a:t>(Serverless NoSQL database) </a:t>
              </a:r>
            </a:p>
          </p:txBody>
        </p:sp>
      </p:grpSp>
      <p:grpSp>
        <p:nvGrpSpPr>
          <p:cNvPr id="1065" name="Group 1064">
            <a:extLst>
              <a:ext uri="{FF2B5EF4-FFF2-40B4-BE49-F238E27FC236}">
                <a16:creationId xmlns:a16="http://schemas.microsoft.com/office/drawing/2014/main" id="{340779EB-ECCD-0053-41F7-28DE17D5B648}"/>
              </a:ext>
            </a:extLst>
          </p:cNvPr>
          <p:cNvGrpSpPr/>
          <p:nvPr/>
        </p:nvGrpSpPr>
        <p:grpSpPr>
          <a:xfrm>
            <a:off x="8300812" y="4201695"/>
            <a:ext cx="1105852" cy="1097642"/>
            <a:chOff x="8300812" y="3887660"/>
            <a:chExt cx="1105852" cy="1097642"/>
          </a:xfrm>
        </p:grpSpPr>
        <p:pic>
          <p:nvPicPr>
            <p:cNvPr id="20" name="Picture 19">
              <a:extLst>
                <a:ext uri="{FF2B5EF4-FFF2-40B4-BE49-F238E27FC236}">
                  <a16:creationId xmlns:a16="http://schemas.microsoft.com/office/drawing/2014/main" id="{5B1B1736-BD7E-7B34-B565-3E7BFCDB6854}"/>
                </a:ext>
              </a:extLst>
            </p:cNvPr>
            <p:cNvPicPr>
              <a:picLocks noChangeAspect="1"/>
            </p:cNvPicPr>
            <p:nvPr/>
          </p:nvPicPr>
          <p:blipFill>
            <a:blip r:embed="rId8"/>
            <a:stretch>
              <a:fillRect/>
            </a:stretch>
          </p:blipFill>
          <p:spPr>
            <a:xfrm>
              <a:off x="8529738" y="3887660"/>
              <a:ext cx="648000" cy="884660"/>
            </a:xfrm>
            <a:prstGeom prst="rect">
              <a:avLst/>
            </a:prstGeom>
          </p:spPr>
        </p:pic>
        <p:sp>
          <p:nvSpPr>
            <p:cNvPr id="1069" name="TextBox 1068">
              <a:extLst>
                <a:ext uri="{FF2B5EF4-FFF2-40B4-BE49-F238E27FC236}">
                  <a16:creationId xmlns:a16="http://schemas.microsoft.com/office/drawing/2014/main" id="{9DA20217-E4BF-5828-0200-681307E7055E}"/>
                </a:ext>
              </a:extLst>
            </p:cNvPr>
            <p:cNvSpPr txBox="1"/>
            <p:nvPr/>
          </p:nvSpPr>
          <p:spPr>
            <a:xfrm>
              <a:off x="8300812" y="4739081"/>
              <a:ext cx="1105852" cy="246221"/>
            </a:xfrm>
            <a:prstGeom prst="rect">
              <a:avLst/>
            </a:prstGeom>
            <a:noFill/>
          </p:spPr>
          <p:txBody>
            <a:bodyPr wrap="square" rtlCol="0">
              <a:spAutoFit/>
            </a:bodyPr>
            <a:lstStyle/>
            <a:p>
              <a:pPr algn="ctr"/>
              <a:r>
                <a:rPr lang="en-US" sz="1000" b="1" dirty="0">
                  <a:solidFill>
                    <a:srgbClr val="A100FF"/>
                  </a:solidFill>
                </a:rPr>
                <a:t>Watering history</a:t>
              </a:r>
            </a:p>
          </p:txBody>
        </p:sp>
      </p:grpSp>
      <p:cxnSp>
        <p:nvCxnSpPr>
          <p:cNvPr id="1140" name="Connector: Elbow 1139">
            <a:extLst>
              <a:ext uri="{FF2B5EF4-FFF2-40B4-BE49-F238E27FC236}">
                <a16:creationId xmlns:a16="http://schemas.microsoft.com/office/drawing/2014/main" id="{610782D7-B553-5ED7-FC99-6F6EBE615736}"/>
              </a:ext>
            </a:extLst>
          </p:cNvPr>
          <p:cNvCxnSpPr>
            <a:cxnSpLocks/>
            <a:stCxn id="1036" idx="0"/>
            <a:endCxn id="24" idx="1"/>
          </p:cNvCxnSpPr>
          <p:nvPr/>
        </p:nvCxnSpPr>
        <p:spPr>
          <a:xfrm rot="5400000" flipH="1" flipV="1">
            <a:off x="1301750" y="1421114"/>
            <a:ext cx="1381410" cy="2374702"/>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EB68CE-73A4-E782-6AFB-1C0B00B6D6A3}"/>
              </a:ext>
            </a:extLst>
          </p:cNvPr>
          <p:cNvSpPr txBox="1"/>
          <p:nvPr/>
        </p:nvSpPr>
        <p:spPr>
          <a:xfrm>
            <a:off x="1707817" y="1282733"/>
            <a:ext cx="1178571" cy="246221"/>
          </a:xfrm>
          <a:prstGeom prst="rect">
            <a:avLst/>
          </a:prstGeom>
          <a:noFill/>
        </p:spPr>
        <p:txBody>
          <a:bodyPr wrap="square" rtlCol="0">
            <a:spAutoFit/>
          </a:bodyPr>
          <a:lstStyle/>
          <a:p>
            <a:r>
              <a:rPr lang="en-US" sz="1000" b="1" dirty="0">
                <a:solidFill>
                  <a:srgbClr val="A100FF"/>
                </a:solidFill>
              </a:rPr>
              <a:t>Device gateway</a:t>
            </a:r>
          </a:p>
        </p:txBody>
      </p:sp>
      <p:sp>
        <p:nvSpPr>
          <p:cNvPr id="10" name="TextBox 9">
            <a:extLst>
              <a:ext uri="{FF2B5EF4-FFF2-40B4-BE49-F238E27FC236}">
                <a16:creationId xmlns:a16="http://schemas.microsoft.com/office/drawing/2014/main" id="{A8F0BBF6-4ECC-789B-62FF-4C6A989D02AD}"/>
              </a:ext>
            </a:extLst>
          </p:cNvPr>
          <p:cNvSpPr txBox="1"/>
          <p:nvPr/>
        </p:nvSpPr>
        <p:spPr>
          <a:xfrm>
            <a:off x="262393" y="5069809"/>
            <a:ext cx="1178571" cy="246221"/>
          </a:xfrm>
          <a:prstGeom prst="rect">
            <a:avLst/>
          </a:prstGeom>
          <a:noFill/>
        </p:spPr>
        <p:txBody>
          <a:bodyPr wrap="square" rtlCol="0">
            <a:spAutoFit/>
          </a:bodyPr>
          <a:lstStyle/>
          <a:p>
            <a:r>
              <a:rPr lang="en-US" sz="1000" b="1" dirty="0">
                <a:solidFill>
                  <a:srgbClr val="A100FF"/>
                </a:solidFill>
              </a:rPr>
              <a:t>Developer’s device</a:t>
            </a:r>
          </a:p>
        </p:txBody>
      </p:sp>
      <p:sp>
        <p:nvSpPr>
          <p:cNvPr id="11" name="TextBox 10">
            <a:extLst>
              <a:ext uri="{FF2B5EF4-FFF2-40B4-BE49-F238E27FC236}">
                <a16:creationId xmlns:a16="http://schemas.microsoft.com/office/drawing/2014/main" id="{AA52369A-4021-C621-7099-887F6A3376A9}"/>
              </a:ext>
            </a:extLst>
          </p:cNvPr>
          <p:cNvSpPr txBox="1"/>
          <p:nvPr/>
        </p:nvSpPr>
        <p:spPr>
          <a:xfrm>
            <a:off x="410705" y="4138072"/>
            <a:ext cx="1178571" cy="246221"/>
          </a:xfrm>
          <a:prstGeom prst="rect">
            <a:avLst/>
          </a:prstGeom>
          <a:noFill/>
        </p:spPr>
        <p:txBody>
          <a:bodyPr wrap="square" rtlCol="0">
            <a:spAutoFit/>
          </a:bodyPr>
          <a:lstStyle/>
          <a:p>
            <a:r>
              <a:rPr lang="en-US" sz="1000" b="1" dirty="0">
                <a:solidFill>
                  <a:srgbClr val="A100FF"/>
                </a:solidFill>
              </a:rPr>
              <a:t>User’s device</a:t>
            </a:r>
          </a:p>
        </p:txBody>
      </p:sp>
      <p:grpSp>
        <p:nvGrpSpPr>
          <p:cNvPr id="1233" name="Group 1232">
            <a:extLst>
              <a:ext uri="{FF2B5EF4-FFF2-40B4-BE49-F238E27FC236}">
                <a16:creationId xmlns:a16="http://schemas.microsoft.com/office/drawing/2014/main" id="{2A2AB94E-E43E-AF98-E89F-6283BB63D947}"/>
              </a:ext>
            </a:extLst>
          </p:cNvPr>
          <p:cNvGrpSpPr/>
          <p:nvPr/>
        </p:nvGrpSpPr>
        <p:grpSpPr>
          <a:xfrm>
            <a:off x="395801" y="5930872"/>
            <a:ext cx="2678787" cy="827119"/>
            <a:chOff x="395801" y="5678456"/>
            <a:chExt cx="2678787" cy="827119"/>
          </a:xfrm>
        </p:grpSpPr>
        <p:grpSp>
          <p:nvGrpSpPr>
            <p:cNvPr id="6" name="Group 5">
              <a:extLst>
                <a:ext uri="{FF2B5EF4-FFF2-40B4-BE49-F238E27FC236}">
                  <a16:creationId xmlns:a16="http://schemas.microsoft.com/office/drawing/2014/main" id="{19B3965E-80F3-1AA2-8300-7300DF550363}"/>
                </a:ext>
              </a:extLst>
            </p:cNvPr>
            <p:cNvGrpSpPr/>
            <p:nvPr/>
          </p:nvGrpSpPr>
          <p:grpSpPr>
            <a:xfrm>
              <a:off x="395801" y="5698309"/>
              <a:ext cx="2678787" cy="807266"/>
              <a:chOff x="287697" y="5995694"/>
              <a:chExt cx="2678787" cy="807266"/>
            </a:xfrm>
          </p:grpSpPr>
          <p:sp>
            <p:nvSpPr>
              <p:cNvPr id="17" name="Rectangle: Single Corner Snipped 16">
                <a:extLst>
                  <a:ext uri="{FF2B5EF4-FFF2-40B4-BE49-F238E27FC236}">
                    <a16:creationId xmlns:a16="http://schemas.microsoft.com/office/drawing/2014/main" id="{2225B105-8C29-75FA-B655-4280ABE4FC3C}"/>
                  </a:ext>
                </a:extLst>
              </p:cNvPr>
              <p:cNvSpPr/>
              <p:nvPr/>
            </p:nvSpPr>
            <p:spPr>
              <a:xfrm>
                <a:off x="287697" y="5995694"/>
                <a:ext cx="2678787" cy="807266"/>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pic>
            <p:nvPicPr>
              <p:cNvPr id="7" name="Picture 6">
                <a:extLst>
                  <a:ext uri="{FF2B5EF4-FFF2-40B4-BE49-F238E27FC236}">
                    <a16:creationId xmlns:a16="http://schemas.microsoft.com/office/drawing/2014/main" id="{B5428C2D-BBA4-2A43-7472-BCCC358DCD2A}"/>
                  </a:ext>
                </a:extLst>
              </p:cNvPr>
              <p:cNvPicPr>
                <a:picLocks noChangeAspect="1"/>
              </p:cNvPicPr>
              <p:nvPr/>
            </p:nvPicPr>
            <p:blipFill>
              <a:blip r:embed="rId9"/>
              <a:stretch>
                <a:fillRect/>
              </a:stretch>
            </p:blipFill>
            <p:spPr>
              <a:xfrm>
                <a:off x="368488" y="6204790"/>
                <a:ext cx="749515" cy="244317"/>
              </a:xfrm>
              <a:prstGeom prst="rect">
                <a:avLst/>
              </a:prstGeom>
            </p:spPr>
          </p:pic>
          <p:pic>
            <p:nvPicPr>
              <p:cNvPr id="12" name="Picture 11">
                <a:extLst>
                  <a:ext uri="{FF2B5EF4-FFF2-40B4-BE49-F238E27FC236}">
                    <a16:creationId xmlns:a16="http://schemas.microsoft.com/office/drawing/2014/main" id="{EC0EA0FA-048D-C58B-65EE-99142F36CB96}"/>
                  </a:ext>
                </a:extLst>
              </p:cNvPr>
              <p:cNvPicPr>
                <a:picLocks noChangeAspect="1"/>
              </p:cNvPicPr>
              <p:nvPr/>
            </p:nvPicPr>
            <p:blipFill>
              <a:blip r:embed="rId10"/>
              <a:stretch>
                <a:fillRect/>
              </a:stretch>
            </p:blipFill>
            <p:spPr>
              <a:xfrm>
                <a:off x="1155528" y="6204790"/>
                <a:ext cx="521051" cy="545966"/>
              </a:xfrm>
              <a:prstGeom prst="rect">
                <a:avLst/>
              </a:prstGeom>
            </p:spPr>
          </p:pic>
          <p:pic>
            <p:nvPicPr>
              <p:cNvPr id="14" name="Picture 4" descr="GitHub - araujocristian/webpack-exercicios">
                <a:extLst>
                  <a:ext uri="{FF2B5EF4-FFF2-40B4-BE49-F238E27FC236}">
                    <a16:creationId xmlns:a16="http://schemas.microsoft.com/office/drawing/2014/main" id="{3A4C3373-7908-9BD2-A962-A23CCC41560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319" t="8893" r="16768" b="7998"/>
              <a:stretch/>
            </p:blipFill>
            <p:spPr bwMode="auto">
              <a:xfrm>
                <a:off x="1732580" y="6204790"/>
                <a:ext cx="439037" cy="5535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ial by Data - Babel">
                <a:extLst>
                  <a:ext uri="{FF2B5EF4-FFF2-40B4-BE49-F238E27FC236}">
                    <a16:creationId xmlns:a16="http://schemas.microsoft.com/office/drawing/2014/main" id="{3FFF8BC2-96CC-0D6F-37B7-BB298A1D6A6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9691" b="28068"/>
              <a:stretch/>
            </p:blipFill>
            <p:spPr bwMode="auto">
              <a:xfrm>
                <a:off x="2230407" y="6204790"/>
                <a:ext cx="623820" cy="263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B02DC33-1940-938D-B0CA-AC00F65D3C0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9104" b="28723"/>
              <a:stretch/>
            </p:blipFill>
            <p:spPr bwMode="auto">
              <a:xfrm>
                <a:off x="2220446" y="6491089"/>
                <a:ext cx="633781" cy="2672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ke an official icon for three.js · Issue #13793 · mrdoob ...">
                <a:extLst>
                  <a:ext uri="{FF2B5EF4-FFF2-40B4-BE49-F238E27FC236}">
                    <a16:creationId xmlns:a16="http://schemas.microsoft.com/office/drawing/2014/main" id="{83059D79-3488-50BA-4F61-AFB0C8B8F66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877" y="6476892"/>
                <a:ext cx="521051" cy="263404"/>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A1FE69D3-9998-690F-352D-2BCCBD6F5723}"/>
                </a:ext>
              </a:extLst>
            </p:cNvPr>
            <p:cNvSpPr txBox="1"/>
            <p:nvPr/>
          </p:nvSpPr>
          <p:spPr>
            <a:xfrm>
              <a:off x="407264" y="5678456"/>
              <a:ext cx="2145752" cy="276999"/>
            </a:xfrm>
            <a:prstGeom prst="rect">
              <a:avLst/>
            </a:prstGeom>
            <a:noFill/>
          </p:spPr>
          <p:txBody>
            <a:bodyPr wrap="square" rtlCol="0">
              <a:spAutoFit/>
            </a:bodyPr>
            <a:lstStyle/>
            <a:p>
              <a:r>
                <a:rPr lang="en-US" sz="1200" b="1" dirty="0">
                  <a:solidFill>
                    <a:schemeClr val="tx1"/>
                  </a:solidFill>
                </a:rPr>
                <a:t>WebAR dev. tools</a:t>
              </a:r>
            </a:p>
          </p:txBody>
        </p:sp>
      </p:grpSp>
      <p:sp>
        <p:nvSpPr>
          <p:cNvPr id="18" name="TextBox 17">
            <a:extLst>
              <a:ext uri="{FF2B5EF4-FFF2-40B4-BE49-F238E27FC236}">
                <a16:creationId xmlns:a16="http://schemas.microsoft.com/office/drawing/2014/main" id="{140C8F14-DE29-51EE-2B22-C3F355DDE4C9}"/>
              </a:ext>
            </a:extLst>
          </p:cNvPr>
          <p:cNvSpPr txBox="1"/>
          <p:nvPr/>
        </p:nvSpPr>
        <p:spPr>
          <a:xfrm>
            <a:off x="391756" y="1358077"/>
            <a:ext cx="1178571" cy="246221"/>
          </a:xfrm>
          <a:prstGeom prst="rect">
            <a:avLst/>
          </a:prstGeom>
          <a:noFill/>
        </p:spPr>
        <p:txBody>
          <a:bodyPr wrap="square" rtlCol="0">
            <a:spAutoFit/>
          </a:bodyPr>
          <a:lstStyle/>
          <a:p>
            <a:r>
              <a:rPr lang="en-US" sz="1000" b="1" dirty="0">
                <a:solidFill>
                  <a:srgbClr val="A100FF"/>
                </a:solidFill>
              </a:rPr>
              <a:t>Physical plant</a:t>
            </a:r>
          </a:p>
        </p:txBody>
      </p:sp>
      <p:grpSp>
        <p:nvGrpSpPr>
          <p:cNvPr id="1040" name="Group 1039">
            <a:extLst>
              <a:ext uri="{FF2B5EF4-FFF2-40B4-BE49-F238E27FC236}">
                <a16:creationId xmlns:a16="http://schemas.microsoft.com/office/drawing/2014/main" id="{D90EC42B-FA2C-4577-07AD-0DEBBCE8C7E4}"/>
              </a:ext>
            </a:extLst>
          </p:cNvPr>
          <p:cNvGrpSpPr/>
          <p:nvPr/>
        </p:nvGrpSpPr>
        <p:grpSpPr>
          <a:xfrm>
            <a:off x="6400173" y="2711123"/>
            <a:ext cx="1236512" cy="980354"/>
            <a:chOff x="6348565" y="2250421"/>
            <a:chExt cx="1236512" cy="980354"/>
          </a:xfrm>
        </p:grpSpPr>
        <p:pic>
          <p:nvPicPr>
            <p:cNvPr id="23" name="Picture 4" descr="Serverless Optimization Workshop (Performance and Cost)">
              <a:extLst>
                <a:ext uri="{FF2B5EF4-FFF2-40B4-BE49-F238E27FC236}">
                  <a16:creationId xmlns:a16="http://schemas.microsoft.com/office/drawing/2014/main" id="{D98AC483-437D-5662-959D-56B3A5A2E32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08159" y="2250421"/>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0FC0463-14CA-E40C-9BD2-D41681EBB781}"/>
                </a:ext>
              </a:extLst>
            </p:cNvPr>
            <p:cNvSpPr txBox="1"/>
            <p:nvPr/>
          </p:nvSpPr>
          <p:spPr>
            <a:xfrm>
              <a:off x="6348565" y="2984554"/>
              <a:ext cx="1236512" cy="246221"/>
            </a:xfrm>
            <a:prstGeom prst="rect">
              <a:avLst/>
            </a:prstGeom>
            <a:noFill/>
          </p:spPr>
          <p:txBody>
            <a:bodyPr wrap="square" rtlCol="0">
              <a:spAutoFit/>
            </a:bodyPr>
            <a:lstStyle/>
            <a:p>
              <a:r>
                <a:rPr lang="en-US" sz="1000" b="1" dirty="0">
                  <a:solidFill>
                    <a:srgbClr val="A100FF"/>
                  </a:solidFill>
                </a:rPr>
                <a:t>Serverless function</a:t>
              </a:r>
            </a:p>
          </p:txBody>
        </p:sp>
      </p:grpSp>
      <p:sp>
        <p:nvSpPr>
          <p:cNvPr id="22" name="TextBox 21">
            <a:extLst>
              <a:ext uri="{FF2B5EF4-FFF2-40B4-BE49-F238E27FC236}">
                <a16:creationId xmlns:a16="http://schemas.microsoft.com/office/drawing/2014/main" id="{481F38E2-308F-49E9-D79C-E5AF95BC86C7}"/>
              </a:ext>
            </a:extLst>
          </p:cNvPr>
          <p:cNvSpPr txBox="1"/>
          <p:nvPr/>
        </p:nvSpPr>
        <p:spPr>
          <a:xfrm>
            <a:off x="4573799" y="1136889"/>
            <a:ext cx="1548572" cy="400110"/>
          </a:xfrm>
          <a:prstGeom prst="rect">
            <a:avLst/>
          </a:prstGeom>
          <a:noFill/>
        </p:spPr>
        <p:txBody>
          <a:bodyPr wrap="square" rtlCol="0">
            <a:spAutoFit/>
          </a:bodyPr>
          <a:lstStyle/>
          <a:p>
            <a:r>
              <a:rPr lang="en-US" sz="1000" b="1" dirty="0">
                <a:solidFill>
                  <a:srgbClr val="A100FF"/>
                </a:solidFill>
              </a:rPr>
              <a:t>IoT sensor mgmt and sensor data ingestion</a:t>
            </a:r>
          </a:p>
        </p:txBody>
      </p:sp>
      <p:pic>
        <p:nvPicPr>
          <p:cNvPr id="26" name="Picture 4" descr="Serverless Optimization Workshop (Performance and Cost)">
            <a:extLst>
              <a:ext uri="{FF2B5EF4-FFF2-40B4-BE49-F238E27FC236}">
                <a16:creationId xmlns:a16="http://schemas.microsoft.com/office/drawing/2014/main" id="{33797D45-19B2-B6D5-D305-7AA2677EA0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36124" y="4125177"/>
            <a:ext cx="828000" cy="8181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rverless Optimization Workshop (Performance and Cost)">
            <a:extLst>
              <a:ext uri="{FF2B5EF4-FFF2-40B4-BE49-F238E27FC236}">
                <a16:creationId xmlns:a16="http://schemas.microsoft.com/office/drawing/2014/main" id="{7B5B51A0-BFC9-7B14-D9D7-38659C78C5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38226" y="5365158"/>
            <a:ext cx="828000" cy="818182"/>
          </a:xfrm>
          <a:prstGeom prst="rect">
            <a:avLst/>
          </a:prstGeom>
          <a:noFill/>
          <a:extLst>
            <a:ext uri="{909E8E84-426E-40DD-AFC4-6F175D3DCCD1}">
              <a14:hiddenFill xmlns:a14="http://schemas.microsoft.com/office/drawing/2010/main">
                <a:solidFill>
                  <a:srgbClr val="FFFFFF"/>
                </a:solidFill>
              </a14:hiddenFill>
            </a:ext>
          </a:extLst>
        </p:spPr>
      </p:pic>
      <p:grpSp>
        <p:nvGrpSpPr>
          <p:cNvPr id="1096" name="Group 1095">
            <a:extLst>
              <a:ext uri="{FF2B5EF4-FFF2-40B4-BE49-F238E27FC236}">
                <a16:creationId xmlns:a16="http://schemas.microsoft.com/office/drawing/2014/main" id="{A3BE1F31-484F-70C3-AA77-15DFBE668B67}"/>
              </a:ext>
            </a:extLst>
          </p:cNvPr>
          <p:cNvGrpSpPr/>
          <p:nvPr/>
        </p:nvGrpSpPr>
        <p:grpSpPr>
          <a:xfrm>
            <a:off x="1659002" y="4454538"/>
            <a:ext cx="1141598" cy="861528"/>
            <a:chOff x="1483512" y="4454538"/>
            <a:chExt cx="1141598" cy="861528"/>
          </a:xfrm>
        </p:grpSpPr>
        <p:pic>
          <p:nvPicPr>
            <p:cNvPr id="8" name="Picture 2" descr="Azure DevOps - Actendo">
              <a:extLst>
                <a:ext uri="{FF2B5EF4-FFF2-40B4-BE49-F238E27FC236}">
                  <a16:creationId xmlns:a16="http://schemas.microsoft.com/office/drawing/2014/main" id="{714DFADC-887B-DCF1-5F7D-A689BF5DDCE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549" t="1141" r="10759" b="270"/>
            <a:stretch/>
          </p:blipFill>
          <p:spPr bwMode="auto">
            <a:xfrm>
              <a:off x="1674005" y="4454538"/>
              <a:ext cx="775161" cy="614785"/>
            </a:xfrm>
            <a:prstGeom prst="rect">
              <a:avLst/>
            </a:prstGeom>
            <a:noFill/>
            <a:extLst>
              <a:ext uri="{909E8E84-426E-40DD-AFC4-6F175D3DCCD1}">
                <a14:hiddenFill xmlns:a14="http://schemas.microsoft.com/office/drawing/2010/main">
                  <a:solidFill>
                    <a:srgbClr val="FFFFFF"/>
                  </a:solidFill>
                </a14:hiddenFill>
              </a:ext>
            </a:extLst>
          </p:spPr>
        </p:pic>
        <p:sp>
          <p:nvSpPr>
            <p:cNvPr id="1121" name="TextBox 1120">
              <a:extLst>
                <a:ext uri="{FF2B5EF4-FFF2-40B4-BE49-F238E27FC236}">
                  <a16:creationId xmlns:a16="http://schemas.microsoft.com/office/drawing/2014/main" id="{8661F4DB-CBCD-5507-90AE-D4C1011EC53C}"/>
                </a:ext>
              </a:extLst>
            </p:cNvPr>
            <p:cNvSpPr txBox="1"/>
            <p:nvPr/>
          </p:nvSpPr>
          <p:spPr>
            <a:xfrm>
              <a:off x="1483512" y="5069845"/>
              <a:ext cx="1141598" cy="246221"/>
            </a:xfrm>
            <a:prstGeom prst="rect">
              <a:avLst/>
            </a:prstGeom>
            <a:noFill/>
          </p:spPr>
          <p:txBody>
            <a:bodyPr wrap="square" rtlCol="0">
              <a:spAutoFit/>
            </a:bodyPr>
            <a:lstStyle/>
            <a:p>
              <a:pPr algn="ctr"/>
              <a:r>
                <a:rPr lang="en-US" sz="1000" b="1" dirty="0">
                  <a:solidFill>
                    <a:srgbClr val="A100FF"/>
                  </a:solidFill>
                </a:rPr>
                <a:t>CI/ CD</a:t>
              </a:r>
            </a:p>
          </p:txBody>
        </p:sp>
      </p:grpSp>
      <p:grpSp>
        <p:nvGrpSpPr>
          <p:cNvPr id="1094" name="Group 1093">
            <a:extLst>
              <a:ext uri="{FF2B5EF4-FFF2-40B4-BE49-F238E27FC236}">
                <a16:creationId xmlns:a16="http://schemas.microsoft.com/office/drawing/2014/main" id="{5D83590E-F796-2FE4-22B6-D8F94799DEE5}"/>
              </a:ext>
            </a:extLst>
          </p:cNvPr>
          <p:cNvGrpSpPr/>
          <p:nvPr/>
        </p:nvGrpSpPr>
        <p:grpSpPr>
          <a:xfrm>
            <a:off x="2960972" y="4415003"/>
            <a:ext cx="1227269" cy="882033"/>
            <a:chOff x="2637702" y="4433475"/>
            <a:chExt cx="1227269" cy="882033"/>
          </a:xfrm>
        </p:grpSpPr>
        <p:pic>
          <p:nvPicPr>
            <p:cNvPr id="1205" name="Picture 2" descr="Using the CloudFormation String Macros | by Eden Hare | Medium">
              <a:extLst>
                <a:ext uri="{FF2B5EF4-FFF2-40B4-BE49-F238E27FC236}">
                  <a16:creationId xmlns:a16="http://schemas.microsoft.com/office/drawing/2014/main" id="{60629AF9-F7C8-0346-BD73-E5C091C8A2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9938" t="7562" r="29962" b="4939"/>
            <a:stretch/>
          </p:blipFill>
          <p:spPr bwMode="auto">
            <a:xfrm>
              <a:off x="2895335" y="4433475"/>
              <a:ext cx="555783" cy="693534"/>
            </a:xfrm>
            <a:prstGeom prst="rect">
              <a:avLst/>
            </a:prstGeom>
            <a:noFill/>
            <a:extLst>
              <a:ext uri="{909E8E84-426E-40DD-AFC4-6F175D3DCCD1}">
                <a14:hiddenFill xmlns:a14="http://schemas.microsoft.com/office/drawing/2010/main">
                  <a:solidFill>
                    <a:srgbClr val="FFFFFF"/>
                  </a:solidFill>
                </a14:hiddenFill>
              </a:ext>
            </a:extLst>
          </p:spPr>
        </p:pic>
        <p:sp>
          <p:nvSpPr>
            <p:cNvPr id="1206" name="TextBox 1205">
              <a:extLst>
                <a:ext uri="{FF2B5EF4-FFF2-40B4-BE49-F238E27FC236}">
                  <a16:creationId xmlns:a16="http://schemas.microsoft.com/office/drawing/2014/main" id="{D53FA524-9B8B-5444-CDEF-DDD871C8B89D}"/>
                </a:ext>
              </a:extLst>
            </p:cNvPr>
            <p:cNvSpPr txBox="1"/>
            <p:nvPr/>
          </p:nvSpPr>
          <p:spPr>
            <a:xfrm>
              <a:off x="2637702" y="5069287"/>
              <a:ext cx="1227269" cy="246221"/>
            </a:xfrm>
            <a:prstGeom prst="rect">
              <a:avLst/>
            </a:prstGeom>
            <a:noFill/>
          </p:spPr>
          <p:txBody>
            <a:bodyPr wrap="square" rtlCol="0">
              <a:spAutoFit/>
            </a:bodyPr>
            <a:lstStyle/>
            <a:p>
              <a:r>
                <a:rPr lang="en-US" sz="1000" b="1" dirty="0">
                  <a:solidFill>
                    <a:srgbClr val="A100FF"/>
                  </a:solidFill>
                </a:rPr>
                <a:t>Infra-as-Code (IaC)</a:t>
              </a:r>
            </a:p>
          </p:txBody>
        </p:sp>
      </p:grpSp>
      <p:cxnSp>
        <p:nvCxnSpPr>
          <p:cNvPr id="1207" name="Straight Arrow Connector 1206">
            <a:extLst>
              <a:ext uri="{FF2B5EF4-FFF2-40B4-BE49-F238E27FC236}">
                <a16:creationId xmlns:a16="http://schemas.microsoft.com/office/drawing/2014/main" id="{83050933-621C-D0E7-56C2-6AD7A9A0DDA0}"/>
              </a:ext>
            </a:extLst>
          </p:cNvPr>
          <p:cNvCxnSpPr>
            <a:cxnSpLocks/>
            <a:stCxn id="8" idx="3"/>
            <a:endCxn id="1205" idx="1"/>
          </p:cNvCxnSpPr>
          <p:nvPr/>
        </p:nvCxnSpPr>
        <p:spPr>
          <a:xfrm flipV="1">
            <a:off x="2624656" y="4761770"/>
            <a:ext cx="593949" cy="1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1" name="Straight Arrow Connector 1210">
            <a:extLst>
              <a:ext uri="{FF2B5EF4-FFF2-40B4-BE49-F238E27FC236}">
                <a16:creationId xmlns:a16="http://schemas.microsoft.com/office/drawing/2014/main" id="{57BD3192-1CB8-F8CC-9364-FDB5A0D03F90}"/>
              </a:ext>
            </a:extLst>
          </p:cNvPr>
          <p:cNvCxnSpPr>
            <a:cxnSpLocks/>
            <a:endCxn id="10" idx="2"/>
          </p:cNvCxnSpPr>
          <p:nvPr/>
        </p:nvCxnSpPr>
        <p:spPr>
          <a:xfrm flipV="1">
            <a:off x="851679" y="5316030"/>
            <a:ext cx="0" cy="591741"/>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13" name="TextBox 1212">
            <a:extLst>
              <a:ext uri="{FF2B5EF4-FFF2-40B4-BE49-F238E27FC236}">
                <a16:creationId xmlns:a16="http://schemas.microsoft.com/office/drawing/2014/main" id="{1189CDCA-DB59-A2F6-3744-BCEAB9A61B67}"/>
              </a:ext>
            </a:extLst>
          </p:cNvPr>
          <p:cNvSpPr txBox="1"/>
          <p:nvPr/>
        </p:nvSpPr>
        <p:spPr>
          <a:xfrm>
            <a:off x="1622544" y="3281767"/>
            <a:ext cx="2153358" cy="430887"/>
          </a:xfrm>
          <a:prstGeom prst="rect">
            <a:avLst/>
          </a:prstGeom>
          <a:noFill/>
        </p:spPr>
        <p:txBody>
          <a:bodyPr wrap="square" rtlCol="0">
            <a:spAutoFit/>
          </a:bodyPr>
          <a:lstStyle/>
          <a:p>
            <a:r>
              <a:rPr lang="en-US" sz="1100" dirty="0">
                <a:solidFill>
                  <a:schemeClr val="bg1">
                    <a:lumMod val="50000"/>
                  </a:schemeClr>
                </a:solidFill>
              </a:rPr>
              <a:t>(6) Browser invokes AWS Lambda function URL</a:t>
            </a:r>
          </a:p>
        </p:txBody>
      </p:sp>
      <p:grpSp>
        <p:nvGrpSpPr>
          <p:cNvPr id="1099" name="Group 1098">
            <a:extLst>
              <a:ext uri="{FF2B5EF4-FFF2-40B4-BE49-F238E27FC236}">
                <a16:creationId xmlns:a16="http://schemas.microsoft.com/office/drawing/2014/main" id="{EF938977-2276-BFDB-7B91-92873BDF4E3B}"/>
              </a:ext>
            </a:extLst>
          </p:cNvPr>
          <p:cNvGrpSpPr/>
          <p:nvPr/>
        </p:nvGrpSpPr>
        <p:grpSpPr>
          <a:xfrm>
            <a:off x="3179806" y="1498256"/>
            <a:ext cx="645158" cy="1071462"/>
            <a:chOff x="3605465" y="1497324"/>
            <a:chExt cx="645158" cy="1071462"/>
          </a:xfrm>
        </p:grpSpPr>
        <p:sp>
          <p:nvSpPr>
            <p:cNvPr id="1074" name="TextBox 1073">
              <a:extLst>
                <a:ext uri="{FF2B5EF4-FFF2-40B4-BE49-F238E27FC236}">
                  <a16:creationId xmlns:a16="http://schemas.microsoft.com/office/drawing/2014/main" id="{BFEE07D1-DD54-FF42-F148-4F95C1127AE0}"/>
                </a:ext>
              </a:extLst>
            </p:cNvPr>
            <p:cNvSpPr txBox="1"/>
            <p:nvPr/>
          </p:nvSpPr>
          <p:spPr>
            <a:xfrm>
              <a:off x="3704662" y="2322565"/>
              <a:ext cx="452547" cy="246221"/>
            </a:xfrm>
            <a:prstGeom prst="rect">
              <a:avLst/>
            </a:prstGeom>
            <a:noFill/>
          </p:spPr>
          <p:txBody>
            <a:bodyPr wrap="square" rtlCol="0">
              <a:spAutoFit/>
            </a:bodyPr>
            <a:lstStyle/>
            <a:p>
              <a:r>
                <a:rPr lang="en-US" sz="1000" b="1" dirty="0">
                  <a:solidFill>
                    <a:srgbClr val="A100FF"/>
                  </a:solidFill>
                </a:rPr>
                <a:t>CDN</a:t>
              </a:r>
            </a:p>
          </p:txBody>
        </p:sp>
        <p:pic>
          <p:nvPicPr>
            <p:cNvPr id="24" name="Picture 23">
              <a:extLst>
                <a:ext uri="{FF2B5EF4-FFF2-40B4-BE49-F238E27FC236}">
                  <a16:creationId xmlns:a16="http://schemas.microsoft.com/office/drawing/2014/main" id="{E1DD9A9C-6309-8D76-0E72-82AE54387F8C}"/>
                </a:ext>
              </a:extLst>
            </p:cNvPr>
            <p:cNvPicPr>
              <a:picLocks noChangeAspect="1"/>
            </p:cNvPicPr>
            <p:nvPr/>
          </p:nvPicPr>
          <p:blipFill>
            <a:blip r:embed="rId18"/>
            <a:stretch>
              <a:fillRect/>
            </a:stretch>
          </p:blipFill>
          <p:spPr>
            <a:xfrm>
              <a:off x="3605465" y="1497324"/>
              <a:ext cx="645158" cy="839008"/>
            </a:xfrm>
            <a:prstGeom prst="rect">
              <a:avLst/>
            </a:prstGeom>
          </p:spPr>
        </p:pic>
      </p:grpSp>
      <p:pic>
        <p:nvPicPr>
          <p:cNvPr id="32" name="Picture 31">
            <a:extLst>
              <a:ext uri="{FF2B5EF4-FFF2-40B4-BE49-F238E27FC236}">
                <a16:creationId xmlns:a16="http://schemas.microsoft.com/office/drawing/2014/main" id="{DFD68E47-CB23-B16F-A6DA-468E35F1C4C4}"/>
              </a:ext>
            </a:extLst>
          </p:cNvPr>
          <p:cNvPicPr>
            <a:picLocks noChangeAspect="1"/>
          </p:cNvPicPr>
          <p:nvPr/>
        </p:nvPicPr>
        <p:blipFill>
          <a:blip r:embed="rId19"/>
          <a:stretch>
            <a:fillRect/>
          </a:stretch>
        </p:blipFill>
        <p:spPr>
          <a:xfrm>
            <a:off x="6611333" y="1569937"/>
            <a:ext cx="802949" cy="715155"/>
          </a:xfrm>
          <a:prstGeom prst="rect">
            <a:avLst/>
          </a:prstGeom>
        </p:spPr>
      </p:pic>
      <p:sp>
        <p:nvSpPr>
          <p:cNvPr id="36" name="TextBox 35">
            <a:extLst>
              <a:ext uri="{FF2B5EF4-FFF2-40B4-BE49-F238E27FC236}">
                <a16:creationId xmlns:a16="http://schemas.microsoft.com/office/drawing/2014/main" id="{EF33DB21-63AA-7D3B-AAB1-61D419FA1E76}"/>
              </a:ext>
            </a:extLst>
          </p:cNvPr>
          <p:cNvSpPr txBox="1"/>
          <p:nvPr/>
        </p:nvSpPr>
        <p:spPr>
          <a:xfrm>
            <a:off x="6584078" y="2244851"/>
            <a:ext cx="883177" cy="400110"/>
          </a:xfrm>
          <a:prstGeom prst="rect">
            <a:avLst/>
          </a:prstGeom>
          <a:noFill/>
        </p:spPr>
        <p:txBody>
          <a:bodyPr wrap="square" rtlCol="0">
            <a:spAutoFit/>
          </a:bodyPr>
          <a:lstStyle/>
          <a:p>
            <a:pPr algn="ctr"/>
            <a:r>
              <a:rPr lang="en-US" sz="1000" b="1" dirty="0">
                <a:solidFill>
                  <a:srgbClr val="A100FF"/>
                </a:solidFill>
              </a:rPr>
              <a:t>Front-end assets</a:t>
            </a:r>
          </a:p>
        </p:txBody>
      </p:sp>
      <p:sp>
        <p:nvSpPr>
          <p:cNvPr id="1053" name="TextBox 1052">
            <a:extLst>
              <a:ext uri="{FF2B5EF4-FFF2-40B4-BE49-F238E27FC236}">
                <a16:creationId xmlns:a16="http://schemas.microsoft.com/office/drawing/2014/main" id="{5B139088-B304-6342-E793-01658AD58906}"/>
              </a:ext>
            </a:extLst>
          </p:cNvPr>
          <p:cNvSpPr txBox="1"/>
          <p:nvPr/>
        </p:nvSpPr>
        <p:spPr>
          <a:xfrm>
            <a:off x="4505747" y="1920653"/>
            <a:ext cx="2153358" cy="600164"/>
          </a:xfrm>
          <a:prstGeom prst="rect">
            <a:avLst/>
          </a:prstGeom>
          <a:noFill/>
        </p:spPr>
        <p:txBody>
          <a:bodyPr wrap="square" rtlCol="0">
            <a:spAutoFit/>
          </a:bodyPr>
          <a:lstStyle/>
          <a:p>
            <a:r>
              <a:rPr lang="en-US" sz="1100" dirty="0">
                <a:solidFill>
                  <a:schemeClr val="bg1">
                    <a:lumMod val="50000"/>
                  </a:schemeClr>
                </a:solidFill>
              </a:rPr>
              <a:t>(5) CloudFront queries front-end assets (HTML, CSS, JS) stored in S3 and cache them at edge nodes</a:t>
            </a:r>
          </a:p>
        </p:txBody>
      </p:sp>
      <p:cxnSp>
        <p:nvCxnSpPr>
          <p:cNvPr id="1054" name="Straight Arrow Connector 1053">
            <a:extLst>
              <a:ext uri="{FF2B5EF4-FFF2-40B4-BE49-F238E27FC236}">
                <a16:creationId xmlns:a16="http://schemas.microsoft.com/office/drawing/2014/main" id="{14773582-B9AD-8EFD-0B43-3E16AC5E19F9}"/>
              </a:ext>
            </a:extLst>
          </p:cNvPr>
          <p:cNvCxnSpPr>
            <a:cxnSpLocks/>
            <a:stCxn id="24" idx="3"/>
            <a:endCxn id="32" idx="1"/>
          </p:cNvCxnSpPr>
          <p:nvPr/>
        </p:nvCxnSpPr>
        <p:spPr>
          <a:xfrm>
            <a:off x="3824964" y="1917760"/>
            <a:ext cx="2786369" cy="9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2" name="Connector: Elbow 1081">
            <a:extLst>
              <a:ext uri="{FF2B5EF4-FFF2-40B4-BE49-F238E27FC236}">
                <a16:creationId xmlns:a16="http://schemas.microsoft.com/office/drawing/2014/main" id="{6FC8F613-2E8F-8594-4C8C-DEB02867DF5C}"/>
              </a:ext>
            </a:extLst>
          </p:cNvPr>
          <p:cNvCxnSpPr>
            <a:cxnSpLocks/>
          </p:cNvCxnSpPr>
          <p:nvPr/>
        </p:nvCxnSpPr>
        <p:spPr>
          <a:xfrm flipV="1">
            <a:off x="7410660" y="4539061"/>
            <a:ext cx="1163714"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3" name="Connector: Elbow 1082">
            <a:extLst>
              <a:ext uri="{FF2B5EF4-FFF2-40B4-BE49-F238E27FC236}">
                <a16:creationId xmlns:a16="http://schemas.microsoft.com/office/drawing/2014/main" id="{FE527B02-C9C7-52AF-D111-A0E9515BE329}"/>
              </a:ext>
            </a:extLst>
          </p:cNvPr>
          <p:cNvCxnSpPr>
            <a:cxnSpLocks/>
          </p:cNvCxnSpPr>
          <p:nvPr/>
        </p:nvCxnSpPr>
        <p:spPr>
          <a:xfrm flipV="1">
            <a:off x="7386877" y="3058283"/>
            <a:ext cx="1163714"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3" name="Connector: Elbow 1102">
            <a:extLst>
              <a:ext uri="{FF2B5EF4-FFF2-40B4-BE49-F238E27FC236}">
                <a16:creationId xmlns:a16="http://schemas.microsoft.com/office/drawing/2014/main" id="{520E050F-13B2-F2A1-2EDE-799B6699AE04}"/>
              </a:ext>
            </a:extLst>
          </p:cNvPr>
          <p:cNvCxnSpPr>
            <a:cxnSpLocks/>
          </p:cNvCxnSpPr>
          <p:nvPr/>
        </p:nvCxnSpPr>
        <p:spPr>
          <a:xfrm rot="16200000" flipH="1">
            <a:off x="3510871" y="5286884"/>
            <a:ext cx="910834" cy="93113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1" name="Rectangle: Single Corner Snipped 1110">
            <a:extLst>
              <a:ext uri="{FF2B5EF4-FFF2-40B4-BE49-F238E27FC236}">
                <a16:creationId xmlns:a16="http://schemas.microsoft.com/office/drawing/2014/main" id="{04438893-D52A-B498-997E-49FFAD428B96}"/>
              </a:ext>
            </a:extLst>
          </p:cNvPr>
          <p:cNvSpPr/>
          <p:nvPr/>
        </p:nvSpPr>
        <p:spPr>
          <a:xfrm>
            <a:off x="10122137" y="916121"/>
            <a:ext cx="1912846" cy="1236749"/>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Add data config (</a:t>
            </a:r>
            <a:r>
              <a:rPr lang="en-GB" dirty="0" err="1">
                <a:solidFill>
                  <a:schemeClr val="tx1"/>
                </a:solidFill>
              </a:rPr>
              <a:t>e..g</a:t>
            </a:r>
            <a:r>
              <a:rPr lang="en-GB" dirty="0">
                <a:solidFill>
                  <a:schemeClr val="tx1"/>
                </a:solidFill>
              </a:rPr>
              <a:t>, time to live) + schema</a:t>
            </a:r>
            <a:endParaRPr lang="en-US" dirty="0">
              <a:solidFill>
                <a:schemeClr val="tx1"/>
              </a:solidFill>
            </a:endParaRPr>
          </a:p>
        </p:txBody>
      </p:sp>
      <p:sp>
        <p:nvSpPr>
          <p:cNvPr id="2" name="TextBox 1">
            <a:extLst>
              <a:ext uri="{FF2B5EF4-FFF2-40B4-BE49-F238E27FC236}">
                <a16:creationId xmlns:a16="http://schemas.microsoft.com/office/drawing/2014/main" id="{9E4D218D-3BE2-2043-B0C6-E2BDCE9CC56F}"/>
              </a:ext>
            </a:extLst>
          </p:cNvPr>
          <p:cNvSpPr txBox="1"/>
          <p:nvPr/>
        </p:nvSpPr>
        <p:spPr>
          <a:xfrm>
            <a:off x="6375136" y="4825626"/>
            <a:ext cx="1236512" cy="246221"/>
          </a:xfrm>
          <a:prstGeom prst="rect">
            <a:avLst/>
          </a:prstGeom>
          <a:noFill/>
        </p:spPr>
        <p:txBody>
          <a:bodyPr wrap="square" rtlCol="0">
            <a:spAutoFit/>
          </a:bodyPr>
          <a:lstStyle/>
          <a:p>
            <a:r>
              <a:rPr lang="en-US" sz="1000" b="1" dirty="0">
                <a:solidFill>
                  <a:srgbClr val="A100FF"/>
                </a:solidFill>
              </a:rPr>
              <a:t>Serverless function</a:t>
            </a:r>
          </a:p>
        </p:txBody>
      </p:sp>
      <p:sp>
        <p:nvSpPr>
          <p:cNvPr id="19" name="TextBox 18">
            <a:extLst>
              <a:ext uri="{FF2B5EF4-FFF2-40B4-BE49-F238E27FC236}">
                <a16:creationId xmlns:a16="http://schemas.microsoft.com/office/drawing/2014/main" id="{DC60005E-BB06-B920-0554-6F14423493CA}"/>
              </a:ext>
            </a:extLst>
          </p:cNvPr>
          <p:cNvSpPr txBox="1"/>
          <p:nvPr/>
        </p:nvSpPr>
        <p:spPr>
          <a:xfrm>
            <a:off x="6353695" y="6070421"/>
            <a:ext cx="1236512" cy="246221"/>
          </a:xfrm>
          <a:prstGeom prst="rect">
            <a:avLst/>
          </a:prstGeom>
          <a:noFill/>
        </p:spPr>
        <p:txBody>
          <a:bodyPr wrap="square" rtlCol="0">
            <a:spAutoFit/>
          </a:bodyPr>
          <a:lstStyle/>
          <a:p>
            <a:r>
              <a:rPr lang="en-US" sz="1000" b="1" dirty="0">
                <a:solidFill>
                  <a:srgbClr val="A100FF"/>
                </a:solidFill>
              </a:rPr>
              <a:t>Serverless function</a:t>
            </a:r>
          </a:p>
        </p:txBody>
      </p:sp>
      <p:sp>
        <p:nvSpPr>
          <p:cNvPr id="27" name="Rectangle: Single Corner Snipped 26">
            <a:extLst>
              <a:ext uri="{FF2B5EF4-FFF2-40B4-BE49-F238E27FC236}">
                <a16:creationId xmlns:a16="http://schemas.microsoft.com/office/drawing/2014/main" id="{4D4A0ACE-5DBB-5B41-057C-FB7B2394116C}"/>
              </a:ext>
            </a:extLst>
          </p:cNvPr>
          <p:cNvSpPr/>
          <p:nvPr/>
        </p:nvSpPr>
        <p:spPr>
          <a:xfrm>
            <a:off x="10260081" y="3133041"/>
            <a:ext cx="1912846" cy="1236749"/>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Create simplify ver. For CAN presentation</a:t>
            </a:r>
            <a:endParaRPr lang="en-US" dirty="0">
              <a:solidFill>
                <a:schemeClr val="tx1"/>
              </a:solidFill>
            </a:endParaRPr>
          </a:p>
        </p:txBody>
      </p:sp>
      <p:sp>
        <p:nvSpPr>
          <p:cNvPr id="28" name="Rectangle: Single Corner Snipped 27">
            <a:extLst>
              <a:ext uri="{FF2B5EF4-FFF2-40B4-BE49-F238E27FC236}">
                <a16:creationId xmlns:a16="http://schemas.microsoft.com/office/drawing/2014/main" id="{BFA9F984-4D0A-AB01-943F-FFD1FD4F5840}"/>
              </a:ext>
            </a:extLst>
          </p:cNvPr>
          <p:cNvSpPr/>
          <p:nvPr/>
        </p:nvSpPr>
        <p:spPr>
          <a:xfrm>
            <a:off x="10095828" y="4620918"/>
            <a:ext cx="1912846" cy="1253620"/>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Replace </a:t>
            </a:r>
            <a:r>
              <a:rPr lang="en-GB" dirty="0" err="1">
                <a:solidFill>
                  <a:schemeClr val="tx1"/>
                </a:solidFill>
              </a:rPr>
              <a:t>npm</a:t>
            </a:r>
            <a:r>
              <a:rPr lang="en-GB" dirty="0">
                <a:solidFill>
                  <a:schemeClr val="tx1"/>
                </a:solidFill>
              </a:rPr>
              <a:t> with yarn if need be</a:t>
            </a:r>
            <a:endParaRPr lang="en-US" dirty="0">
              <a:solidFill>
                <a:schemeClr val="tx1"/>
              </a:solidFill>
            </a:endParaRPr>
          </a:p>
        </p:txBody>
      </p:sp>
    </p:spTree>
    <p:extLst>
      <p:ext uri="{BB962C8B-B14F-4D97-AF65-F5344CB8AC3E}">
        <p14:creationId xmlns:p14="http://schemas.microsoft.com/office/powerpoint/2010/main" val="21657168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19" name="Group 18">
            <a:extLst>
              <a:ext uri="{FF2B5EF4-FFF2-40B4-BE49-F238E27FC236}">
                <a16:creationId xmlns:a16="http://schemas.microsoft.com/office/drawing/2014/main" id="{A7BC7A89-5DDC-F67E-1CD5-A0D9CBBF54F4}"/>
              </a:ext>
            </a:extLst>
          </p:cNvPr>
          <p:cNvGrpSpPr/>
          <p:nvPr/>
        </p:nvGrpSpPr>
        <p:grpSpPr>
          <a:xfrm>
            <a:off x="302984" y="188417"/>
            <a:ext cx="9725439" cy="252013"/>
            <a:chOff x="302984" y="188417"/>
            <a:chExt cx="9725439" cy="252013"/>
          </a:xfrm>
        </p:grpSpPr>
        <p:sp>
          <p:nvSpPr>
            <p:cNvPr id="6" name="Arrow: Pentagon 5">
              <a:extLst>
                <a:ext uri="{FF2B5EF4-FFF2-40B4-BE49-F238E27FC236}">
                  <a16:creationId xmlns:a16="http://schemas.microsoft.com/office/drawing/2014/main" id="{7E78DE17-D108-B029-EE20-89C685E12BAC}"/>
                </a:ext>
              </a:extLst>
            </p:cNvPr>
            <p:cNvSpPr/>
            <p:nvPr/>
          </p:nvSpPr>
          <p:spPr>
            <a:xfrm>
              <a:off x="302984" y="18841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Introduction</a:t>
              </a:r>
            </a:p>
          </p:txBody>
        </p:sp>
        <p:sp>
          <p:nvSpPr>
            <p:cNvPr id="7" name="Arrow: Chevron 6">
              <a:extLst>
                <a:ext uri="{FF2B5EF4-FFF2-40B4-BE49-F238E27FC236}">
                  <a16:creationId xmlns:a16="http://schemas.microsoft.com/office/drawing/2014/main" id="{9D5414B2-B238-1DB2-A40C-811C7D6D8F7F}"/>
                </a:ext>
              </a:extLst>
            </p:cNvPr>
            <p:cNvSpPr/>
            <p:nvPr/>
          </p:nvSpPr>
          <p:spPr>
            <a:xfrm>
              <a:off x="1374664" y="18841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 101</a:t>
              </a:r>
            </a:p>
          </p:txBody>
        </p:sp>
        <p:sp>
          <p:nvSpPr>
            <p:cNvPr id="8" name="Arrow: Chevron 7">
              <a:extLst>
                <a:ext uri="{FF2B5EF4-FFF2-40B4-BE49-F238E27FC236}">
                  <a16:creationId xmlns:a16="http://schemas.microsoft.com/office/drawing/2014/main" id="{060B52C7-7E20-0C47-DC8A-06D5D58D6534}"/>
                </a:ext>
              </a:extLst>
            </p:cNvPr>
            <p:cNvSpPr/>
            <p:nvPr/>
          </p:nvSpPr>
          <p:spPr>
            <a:xfrm>
              <a:off x="24463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Web AR 101</a:t>
              </a:r>
            </a:p>
          </p:txBody>
        </p:sp>
        <p:sp>
          <p:nvSpPr>
            <p:cNvPr id="9" name="Arrow: Chevron 8">
              <a:extLst>
                <a:ext uri="{FF2B5EF4-FFF2-40B4-BE49-F238E27FC236}">
                  <a16:creationId xmlns:a16="http://schemas.microsoft.com/office/drawing/2014/main" id="{F9AD92D4-BB91-6276-8F91-1689D40E4A3E}"/>
                </a:ext>
              </a:extLst>
            </p:cNvPr>
            <p:cNvSpPr/>
            <p:nvPr/>
          </p:nvSpPr>
          <p:spPr>
            <a:xfrm>
              <a:off x="351802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Prototype</a:t>
              </a:r>
            </a:p>
          </p:txBody>
        </p:sp>
        <p:sp>
          <p:nvSpPr>
            <p:cNvPr id="10" name="Arrow: Chevron 9">
              <a:extLst>
                <a:ext uri="{FF2B5EF4-FFF2-40B4-BE49-F238E27FC236}">
                  <a16:creationId xmlns:a16="http://schemas.microsoft.com/office/drawing/2014/main" id="{700EC3E3-2067-E98F-7086-7E7235895986}"/>
                </a:ext>
              </a:extLst>
            </p:cNvPr>
            <p:cNvSpPr/>
            <p:nvPr/>
          </p:nvSpPr>
          <p:spPr>
            <a:xfrm>
              <a:off x="566138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Design</a:t>
              </a:r>
            </a:p>
          </p:txBody>
        </p:sp>
        <p:sp>
          <p:nvSpPr>
            <p:cNvPr id="11" name="Arrow: Chevron 10">
              <a:extLst>
                <a:ext uri="{FF2B5EF4-FFF2-40B4-BE49-F238E27FC236}">
                  <a16:creationId xmlns:a16="http://schemas.microsoft.com/office/drawing/2014/main" id="{CA0B0842-93F2-3CE2-9192-18EA4E6227B5}"/>
                </a:ext>
              </a:extLst>
            </p:cNvPr>
            <p:cNvSpPr/>
            <p:nvPr/>
          </p:nvSpPr>
          <p:spPr>
            <a:xfrm>
              <a:off x="458970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b="1" dirty="0">
                  <a:solidFill>
                    <a:schemeClr val="tx1"/>
                  </a:solidFill>
                </a:rPr>
                <a:t>AR Implementation Framework (ARIF)</a:t>
              </a:r>
            </a:p>
          </p:txBody>
        </p:sp>
        <p:sp>
          <p:nvSpPr>
            <p:cNvPr id="12" name="Arrow: Chevron 11">
              <a:extLst>
                <a:ext uri="{FF2B5EF4-FFF2-40B4-BE49-F238E27FC236}">
                  <a16:creationId xmlns:a16="http://schemas.microsoft.com/office/drawing/2014/main" id="{5828EF8C-7C27-C0A1-C2DC-9EE34E7438CF}"/>
                </a:ext>
              </a:extLst>
            </p:cNvPr>
            <p:cNvSpPr/>
            <p:nvPr/>
          </p:nvSpPr>
          <p:spPr>
            <a:xfrm>
              <a:off x="673306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Develop</a:t>
              </a:r>
            </a:p>
          </p:txBody>
        </p:sp>
        <p:sp>
          <p:nvSpPr>
            <p:cNvPr id="16" name="Arrow: Chevron 15">
              <a:extLst>
                <a:ext uri="{FF2B5EF4-FFF2-40B4-BE49-F238E27FC236}">
                  <a16:creationId xmlns:a16="http://schemas.microsoft.com/office/drawing/2014/main" id="{77B36A02-237B-5169-351D-45BDFAC3F62B}"/>
                </a:ext>
              </a:extLst>
            </p:cNvPr>
            <p:cNvSpPr/>
            <p:nvPr/>
          </p:nvSpPr>
          <p:spPr>
            <a:xfrm>
              <a:off x="7804744" y="18843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tx1"/>
                  </a:solidFill>
                </a:rPr>
                <a:t>ARIF: Deploy</a:t>
              </a:r>
            </a:p>
          </p:txBody>
        </p:sp>
        <p:sp>
          <p:nvSpPr>
            <p:cNvPr id="17" name="Arrow: Chevron 16">
              <a:extLst>
                <a:ext uri="{FF2B5EF4-FFF2-40B4-BE49-F238E27FC236}">
                  <a16:creationId xmlns:a16="http://schemas.microsoft.com/office/drawing/2014/main" id="{22F3152E-C62C-1690-79F3-777744A05FE0}"/>
                </a:ext>
              </a:extLst>
            </p:cNvPr>
            <p:cNvSpPr/>
            <p:nvPr/>
          </p:nvSpPr>
          <p:spPr>
            <a:xfrm>
              <a:off x="8876423" y="18841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solidFill>
                    <a:schemeClr val="bg1"/>
                  </a:solidFill>
                </a:rPr>
                <a:t>Key Takeaways</a:t>
              </a:r>
            </a:p>
          </p:txBody>
        </p:sp>
      </p:grpSp>
      <p:sp>
        <p:nvSpPr>
          <p:cNvPr id="13" name="TextBox 12">
            <a:extLst>
              <a:ext uri="{FF2B5EF4-FFF2-40B4-BE49-F238E27FC236}">
                <a16:creationId xmlns:a16="http://schemas.microsoft.com/office/drawing/2014/main" id="{FA92519B-D0F3-19A3-3BDE-297CAB836320}"/>
              </a:ext>
            </a:extLst>
          </p:cNvPr>
          <p:cNvSpPr txBox="1"/>
          <p:nvPr/>
        </p:nvSpPr>
        <p:spPr>
          <a:xfrm>
            <a:off x="232362" y="380199"/>
            <a:ext cx="2398670" cy="523220"/>
          </a:xfrm>
          <a:prstGeom prst="rect">
            <a:avLst/>
          </a:prstGeom>
          <a:noFill/>
        </p:spPr>
        <p:txBody>
          <a:bodyPr wrap="none" rtlCol="0">
            <a:spAutoFit/>
          </a:bodyPr>
          <a:lstStyle/>
          <a:p>
            <a:r>
              <a:rPr lang="en-US" sz="2800" b="1" dirty="0">
                <a:solidFill>
                  <a:srgbClr val="A100FF"/>
                </a:solidFill>
              </a:rPr>
              <a:t>Key Takeaways</a:t>
            </a:r>
          </a:p>
        </p:txBody>
      </p:sp>
    </p:spTree>
    <p:extLst>
      <p:ext uri="{BB962C8B-B14F-4D97-AF65-F5344CB8AC3E}">
        <p14:creationId xmlns:p14="http://schemas.microsoft.com/office/powerpoint/2010/main" val="40240828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1891D-AFC9-AA1E-F94C-33F48C603192}"/>
              </a:ext>
            </a:extLst>
          </p:cNvPr>
          <p:cNvPicPr>
            <a:picLocks noChangeAspect="1"/>
          </p:cNvPicPr>
          <p:nvPr/>
        </p:nvPicPr>
        <p:blipFill>
          <a:blip r:embed="rId2"/>
          <a:stretch>
            <a:fillRect/>
          </a:stretch>
        </p:blipFill>
        <p:spPr>
          <a:xfrm>
            <a:off x="2396292" y="630464"/>
            <a:ext cx="6466837" cy="3069666"/>
          </a:xfrm>
          <a:prstGeom prst="rect">
            <a:avLst/>
          </a:prstGeom>
        </p:spPr>
      </p:pic>
      <p:sp>
        <p:nvSpPr>
          <p:cNvPr id="4" name="TextBox 3">
            <a:extLst>
              <a:ext uri="{FF2B5EF4-FFF2-40B4-BE49-F238E27FC236}">
                <a16:creationId xmlns:a16="http://schemas.microsoft.com/office/drawing/2014/main" id="{89C269AE-D120-7BA4-BB65-A888D54FAB56}"/>
              </a:ext>
            </a:extLst>
          </p:cNvPr>
          <p:cNvSpPr txBox="1"/>
          <p:nvPr/>
        </p:nvSpPr>
        <p:spPr>
          <a:xfrm>
            <a:off x="332781" y="107244"/>
            <a:ext cx="3504998" cy="523220"/>
          </a:xfrm>
          <a:prstGeom prst="rect">
            <a:avLst/>
          </a:prstGeom>
          <a:noFill/>
        </p:spPr>
        <p:txBody>
          <a:bodyPr wrap="none" rtlCol="0">
            <a:spAutoFit/>
          </a:bodyPr>
          <a:lstStyle/>
          <a:p>
            <a:r>
              <a:rPr lang="en-US" sz="2800" b="1" dirty="0"/>
              <a:t>Previously: Wireframe</a:t>
            </a:r>
          </a:p>
        </p:txBody>
      </p:sp>
      <p:pic>
        <p:nvPicPr>
          <p:cNvPr id="5" name="Picture 4">
            <a:extLst>
              <a:ext uri="{FF2B5EF4-FFF2-40B4-BE49-F238E27FC236}">
                <a16:creationId xmlns:a16="http://schemas.microsoft.com/office/drawing/2014/main" id="{F60A420C-66D3-5104-9CD5-BE392F904968}"/>
              </a:ext>
            </a:extLst>
          </p:cNvPr>
          <p:cNvPicPr>
            <a:picLocks noChangeAspect="1"/>
          </p:cNvPicPr>
          <p:nvPr/>
        </p:nvPicPr>
        <p:blipFill>
          <a:blip r:embed="rId3"/>
          <a:stretch>
            <a:fillRect/>
          </a:stretch>
        </p:blipFill>
        <p:spPr>
          <a:xfrm>
            <a:off x="2323015" y="3904384"/>
            <a:ext cx="6625177" cy="2846372"/>
          </a:xfrm>
          <a:prstGeom prst="rect">
            <a:avLst/>
          </a:prstGeom>
        </p:spPr>
      </p:pic>
    </p:spTree>
    <p:extLst>
      <p:ext uri="{BB962C8B-B14F-4D97-AF65-F5344CB8AC3E}">
        <p14:creationId xmlns:p14="http://schemas.microsoft.com/office/powerpoint/2010/main" val="39688287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FAB942B-F1C2-FA7E-352F-7124E952DA6F}"/>
              </a:ext>
            </a:extLst>
          </p:cNvPr>
          <p:cNvSpPr/>
          <p:nvPr/>
        </p:nvSpPr>
        <p:spPr>
          <a:xfrm>
            <a:off x="4619625" y="1990726"/>
            <a:ext cx="7481886" cy="4828353"/>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Thesis Phase 2: AR Implementation Framework (ARIF)</a:t>
            </a:r>
            <a:endParaRPr kumimoji="0" lang="en-US" sz="1400" i="0" u="none" strike="noStrike" kern="1200" cap="none" spc="0" normalizeH="0" baseline="0" noProof="0" dirty="0">
              <a:ln>
                <a:noFill/>
              </a:ln>
              <a:solidFill>
                <a:srgbClr val="000000"/>
              </a:solidFill>
              <a:effectLst/>
              <a:uLnTx/>
              <a:uFillTx/>
              <a:latin typeface="Arial" panose="020B0604020202020204"/>
              <a:ea typeface="+mn-ea"/>
              <a:cs typeface="+mn-cs"/>
            </a:endParaRPr>
          </a:p>
          <a:p>
            <a:pPr>
              <a:defRPr/>
            </a:pPr>
            <a:r>
              <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rPr>
              <a:t>The phase focuses on the design, demonstration, and evaluation </a:t>
            </a:r>
            <a:r>
              <a:rPr kumimoji="0" lang="en-US" sz="1100" u="none" strike="noStrike" kern="1200" cap="none" spc="0" normalizeH="0" baseline="0" noProof="0" dirty="0">
                <a:ln>
                  <a:noFill/>
                </a:ln>
                <a:solidFill>
                  <a:schemeClr val="tx1"/>
                </a:solidFill>
                <a:effectLst/>
                <a:uLnTx/>
                <a:uFillTx/>
                <a:latin typeface="Arial" panose="020B0604020202020204"/>
                <a:ea typeface="+mn-ea"/>
                <a:cs typeface="+mn-cs"/>
              </a:rPr>
              <a:t>of an industry-agnostic, tool-agnostic ARIF </a:t>
            </a:r>
            <a:r>
              <a:rPr lang="en-US" sz="1100" dirty="0">
                <a:solidFill>
                  <a:schemeClr val="tx1"/>
                </a:solidFill>
                <a:latin typeface="Arial" panose="020B0604020202020204"/>
              </a:rPr>
              <a:t>which guides the design, development, and deployment of AR applications. </a:t>
            </a:r>
            <a:endParaRPr kumimoji="0" lang="en-US" sz="1100" u="none" strike="noStrike" kern="1200" cap="none" spc="0" normalizeH="0" baseline="0" noProof="0" dirty="0">
              <a:ln>
                <a:noFill/>
              </a:ln>
              <a:solidFill>
                <a:schemeClr val="tx1"/>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59EC35EA-960F-25CB-F481-430DA02DFE59}"/>
              </a:ext>
            </a:extLst>
          </p:cNvPr>
          <p:cNvSpPr/>
          <p:nvPr/>
        </p:nvSpPr>
        <p:spPr>
          <a:xfrm>
            <a:off x="81019" y="1990726"/>
            <a:ext cx="4453718" cy="4828353"/>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Thesis Phase 1: Systematic Literature Review</a:t>
            </a:r>
            <a:endParaRPr lang="en-US" sz="1000" b="1"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Arial" panose="020B0604020202020204"/>
              </a:rPr>
              <a:t>This phase focuses on conducting a literature review to answer the following research questions (RQs) i.e., </a:t>
            </a:r>
            <a:r>
              <a:rPr lang="en-US" sz="1100" b="1" i="1" dirty="0">
                <a:solidFill>
                  <a:srgbClr val="A100FF"/>
                </a:solidFill>
                <a:latin typeface="Arial" panose="020B0604020202020204"/>
              </a:rPr>
              <a:t>knowledge questions </a:t>
            </a:r>
            <a:r>
              <a:rPr lang="en-US" sz="1100" dirty="0">
                <a:solidFill>
                  <a:srgbClr val="000000"/>
                </a:solidFill>
                <a:latin typeface="Arial" panose="020B0604020202020204"/>
              </a:rPr>
              <a:t>and set the scientific foundation for the ARIF to be designed in phase 2.</a:t>
            </a:r>
            <a:endParaRPr lang="en-US" sz="11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rial" panose="020B0604020202020204"/>
              </a:rPr>
              <a:t> </a:t>
            </a: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2C12535B-6443-2A78-F183-0C5F9D5B3F68}"/>
              </a:ext>
            </a:extLst>
          </p:cNvPr>
          <p:cNvSpPr/>
          <p:nvPr/>
        </p:nvSpPr>
        <p:spPr>
          <a:xfrm>
            <a:off x="9029698" y="25054"/>
            <a:ext cx="3071813" cy="1889605"/>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1" i="0" u="none" strike="noStrike" kern="1200" cap="none" spc="0" normalizeH="0" baseline="0" noProof="0" dirty="0">
                <a:ln>
                  <a:noFill/>
                </a:ln>
                <a:solidFill>
                  <a:srgbClr val="000000"/>
                </a:solidFill>
                <a:effectLst/>
                <a:uLnTx/>
                <a:uFillTx/>
                <a:latin typeface="Arial" panose="020B0604020202020204"/>
                <a:ea typeface="+mn-ea"/>
                <a:cs typeface="+mn-cs"/>
              </a:rPr>
              <a:t>Research Summary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100" b="1" i="0" u="none" strike="noStrike" kern="1200" cap="none" spc="0" normalizeH="0" baseline="0" noProof="0" dirty="0">
                <a:ln>
                  <a:noFill/>
                </a:ln>
                <a:solidFill>
                  <a:srgbClr val="A100FF"/>
                </a:solidFill>
                <a:effectLst/>
                <a:uLnTx/>
                <a:uFillTx/>
                <a:latin typeface="Arial" panose="020B0604020202020204" pitchFamily="34" charset="0"/>
                <a:cs typeface="Arial" panose="020B0604020202020204" pitchFamily="34" charset="0"/>
              </a:rPr>
              <a:t>Research Topics/ Key Enablers: </a:t>
            </a:r>
            <a:r>
              <a:rPr lang="de-CH" sz="1100" dirty="0">
                <a:solidFill>
                  <a:srgbClr val="000000"/>
                </a:solidFill>
                <a:latin typeface="Arial" panose="020B0604020202020204" pitchFamily="34" charset="0"/>
                <a:cs typeface="Arial" panose="020B0604020202020204" pitchFamily="34" charset="0"/>
              </a:rPr>
              <a:t>A</a:t>
            </a:r>
            <a:r>
              <a:rPr kumimoji="0" lang="de-CH" sz="11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 web development, cloud infrastructure, IoT.</a:t>
            </a:r>
          </a:p>
          <a:p>
            <a:pPr marR="0" lvl="0" algn="l" defTabSz="914400" rtl="0" eaLnBrk="1" fontAlgn="auto" latinLnBrk="0" hangingPunct="1">
              <a:lnSpc>
                <a:spcPct val="100000"/>
              </a:lnSpc>
              <a:spcBef>
                <a:spcPts val="0"/>
              </a:spcBef>
              <a:spcAft>
                <a:spcPts val="0"/>
              </a:spcAft>
              <a:buClrTx/>
              <a:buSzTx/>
              <a:tabLst/>
              <a:defRPr/>
            </a:pPr>
            <a:endParaRPr kumimoji="0" lang="de-CH" sz="2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sz="1100" b="1" dirty="0">
                <a:solidFill>
                  <a:srgbClr val="A100FF"/>
                </a:solidFill>
                <a:latin typeface="Arial" panose="020B0604020202020204" pitchFamily="34" charset="0"/>
                <a:cs typeface="Arial" panose="020B0604020202020204" pitchFamily="34" charset="0"/>
              </a:rPr>
              <a:t>Research Output Design (Artifact):                    </a:t>
            </a:r>
            <a:r>
              <a:rPr lang="de-CH" sz="1100" dirty="0">
                <a:solidFill>
                  <a:schemeClr val="tx1"/>
                </a:solidFill>
                <a:latin typeface="Arial" panose="020B0604020202020204" pitchFamily="34" charset="0"/>
                <a:cs typeface="Arial" panose="020B0604020202020204" pitchFamily="34" charset="0"/>
              </a:rPr>
              <a:t>AR implementation framework (ARIF).</a:t>
            </a:r>
            <a:endParaRPr lang="de-CH" sz="1100" b="1" dirty="0">
              <a:solidFill>
                <a:schemeClr val="tx1"/>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20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100" b="1" i="0" u="none" strike="noStrike" kern="1200" cap="none" spc="0" normalizeH="0" baseline="0" noProof="0" dirty="0">
                <a:ln>
                  <a:noFill/>
                </a:ln>
                <a:solidFill>
                  <a:srgbClr val="A100FF"/>
                </a:solidFill>
                <a:effectLst/>
                <a:uLnTx/>
                <a:uFillTx/>
                <a:latin typeface="Arial" panose="020B0604020202020204" pitchFamily="34" charset="0"/>
                <a:cs typeface="Arial" panose="020B0604020202020204" pitchFamily="34" charset="0"/>
              </a:rPr>
              <a:t>Research Output </a:t>
            </a:r>
            <a:r>
              <a:rPr lang="de-CH" sz="1100" b="1" dirty="0">
                <a:solidFill>
                  <a:srgbClr val="A100FF"/>
                </a:solidFill>
                <a:latin typeface="Arial" panose="020B0604020202020204" pitchFamily="34" charset="0"/>
                <a:cs typeface="Arial" panose="020B0604020202020204" pitchFamily="34" charset="0"/>
              </a:rPr>
              <a:t>Demonstration:       	  </a:t>
            </a:r>
            <a:r>
              <a:rPr kumimoji="0" lang="de-CH" sz="11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 </a:t>
            </a:r>
            <a:r>
              <a:rPr lang="de-CH" sz="1100" dirty="0">
                <a:solidFill>
                  <a:srgbClr val="000000"/>
                </a:solidFill>
                <a:latin typeface="Arial" panose="020B0604020202020204" pitchFamily="34" charset="0"/>
                <a:cs typeface="Arial" panose="020B0604020202020204" pitchFamily="34" charset="0"/>
              </a:rPr>
              <a:t>web AR </a:t>
            </a:r>
            <a:r>
              <a:rPr kumimoji="0" lang="en-US" sz="110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application</a:t>
            </a:r>
            <a:r>
              <a:rPr kumimoji="0" lang="de-CH" sz="11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prototype.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sz="1100" b="1" dirty="0">
                <a:solidFill>
                  <a:srgbClr val="A100FF"/>
                </a:solidFill>
                <a:latin typeface="Arial" panose="020B0604020202020204"/>
              </a:rPr>
              <a:t>Research Output Evaluation:           </a:t>
            </a:r>
            <a:r>
              <a:rPr lang="de-CH" sz="1100" dirty="0">
                <a:solidFill>
                  <a:srgbClr val="000000"/>
                </a:solidFill>
                <a:latin typeface="Arial" panose="020B0604020202020204" pitchFamily="34" charset="0"/>
                <a:cs typeface="Arial" panose="020B0604020202020204" pitchFamily="34" charset="0"/>
              </a:rPr>
              <a:t>Expert </a:t>
            </a:r>
            <a:r>
              <a:rPr kumimoji="0" lang="de-CH" sz="11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interviews on the utility of the proposed ARIF</a:t>
            </a:r>
            <a:r>
              <a:rPr kumimoji="0" lang="de-CH" sz="10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p:txBody>
      </p:sp>
      <p:sp>
        <p:nvSpPr>
          <p:cNvPr id="17" name="Rectangle 16">
            <a:extLst>
              <a:ext uri="{FF2B5EF4-FFF2-40B4-BE49-F238E27FC236}">
                <a16:creationId xmlns:a16="http://schemas.microsoft.com/office/drawing/2014/main" id="{F9199D4A-B282-DFA0-479B-C7C60FB94915}"/>
              </a:ext>
            </a:extLst>
          </p:cNvPr>
          <p:cNvSpPr/>
          <p:nvPr/>
        </p:nvSpPr>
        <p:spPr>
          <a:xfrm>
            <a:off x="81019" y="25054"/>
            <a:ext cx="8882004" cy="1889606"/>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1" i="0" u="none" strike="noStrike" kern="1200" cap="none" spc="0" normalizeH="0" baseline="0" noProof="0" dirty="0">
                <a:ln>
                  <a:noFill/>
                </a:ln>
                <a:solidFill>
                  <a:srgbClr val="000000"/>
                </a:solidFill>
                <a:effectLst/>
                <a:uLnTx/>
                <a:uFillTx/>
                <a:latin typeface="Arial" panose="020B0604020202020204"/>
                <a:ea typeface="+mn-ea"/>
                <a:cs typeface="+mn-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Augmented Reality (AR) presents an exciting medium to consume and interact with information. Existing research features technical implementation of primarily </a:t>
            </a:r>
            <a:r>
              <a:rPr kumimoji="0" lang="de-CH" sz="1100" strike="noStrike" kern="1200" cap="none" spc="0" normalizeH="0" baseline="0" noProof="0" dirty="0">
                <a:ln>
                  <a:noFill/>
                </a:ln>
                <a:solidFill>
                  <a:schemeClr val="tx1"/>
                </a:solidFill>
                <a:effectLst/>
                <a:uLnTx/>
                <a:uFillTx/>
                <a:latin typeface="Arial" panose="020B0604020202020204"/>
                <a:ea typeface="+mn-ea"/>
                <a:cs typeface="+mn-cs"/>
              </a:rPr>
              <a:t>native mobile AR apps</a:t>
            </a:r>
            <a:r>
              <a:rPr kumimoji="0" lang="de-CH" sz="1100" u="none" strike="noStrike" kern="1200" cap="none" spc="0" normalizeH="0" baseline="0" noProof="0" dirty="0">
                <a:ln>
                  <a:noFill/>
                </a:ln>
                <a:solidFill>
                  <a:schemeClr val="tx1"/>
                </a:solidFill>
                <a:effectLst/>
                <a:uLnTx/>
                <a:uFillTx/>
                <a:latin typeface="Arial" panose="020B0604020202020204"/>
                <a:ea typeface="+mn-ea"/>
                <a:cs typeface="+mn-cs"/>
              </a:rPr>
              <a:t> </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a:t>
            </a:r>
            <a:r>
              <a:rPr kumimoji="0" lang="de-CH" sz="1100" b="1" i="1" u="none" strike="noStrike" kern="1200" cap="none" spc="0" normalizeH="0" baseline="0" noProof="0" dirty="0">
                <a:ln>
                  <a:noFill/>
                </a:ln>
                <a:solidFill>
                  <a:srgbClr val="A100FF"/>
                </a:solidFill>
                <a:effectLst/>
                <a:uLnTx/>
                <a:uFillTx/>
                <a:latin typeface="Arial" panose="020B0604020202020204"/>
                <a:ea typeface="+mn-ea"/>
                <a:cs typeface="+mn-cs"/>
              </a:rPr>
              <a:t>native AR</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for short) </a:t>
            </a:r>
            <a:r>
              <a:rPr lang="de-CH" sz="1100" dirty="0">
                <a:solidFill>
                  <a:srgbClr val="000000"/>
                </a:solidFill>
                <a:latin typeface="Arial" panose="020B0604020202020204"/>
              </a:rPr>
              <a:t>an</a:t>
            </a:r>
            <a:r>
              <a:rPr lang="de-CH" sz="1100" dirty="0">
                <a:solidFill>
                  <a:schemeClr val="tx1"/>
                </a:solidFill>
                <a:latin typeface="Arial" panose="020B0604020202020204"/>
              </a:rPr>
              <a:t>d AR apps on AR headsets (‘</a:t>
            </a:r>
            <a:r>
              <a:rPr lang="de-CH" sz="1100" b="1" i="1" dirty="0">
                <a:solidFill>
                  <a:srgbClr val="A100FF"/>
                </a:solidFill>
                <a:latin typeface="Arial" panose="020B0604020202020204"/>
              </a:rPr>
              <a:t>AR headset</a:t>
            </a:r>
            <a:r>
              <a:rPr lang="de-CH" sz="1100" dirty="0">
                <a:solidFill>
                  <a:schemeClr val="tx1"/>
                </a:solidFill>
                <a:latin typeface="Arial" panose="020B0604020202020204"/>
              </a:rPr>
              <a:t>’</a:t>
            </a:r>
            <a:r>
              <a:rPr lang="de-CH" sz="1100" i="1" dirty="0">
                <a:solidFill>
                  <a:schemeClr val="tx1"/>
                </a:solidFill>
                <a:latin typeface="Arial" panose="020B0604020202020204"/>
              </a:rPr>
              <a:t> for </a:t>
            </a:r>
            <a:r>
              <a:rPr lang="en-US" sz="1100" i="1" noProof="1">
                <a:solidFill>
                  <a:schemeClr val="tx1"/>
                </a:solidFill>
                <a:latin typeface="Arial" panose="020B0604020202020204"/>
              </a:rPr>
              <a:t>short</a:t>
            </a:r>
            <a:r>
              <a:rPr lang="de-CH" sz="1100" i="1" dirty="0">
                <a:solidFill>
                  <a:schemeClr val="tx1"/>
                </a:solidFill>
                <a:latin typeface="Arial" panose="020B0604020202020204"/>
              </a:rPr>
              <a:t>)</a:t>
            </a:r>
            <a:r>
              <a:rPr lang="de-CH" sz="1100" dirty="0">
                <a:solidFill>
                  <a:srgbClr val="000000"/>
                </a:solidFill>
                <a:latin typeface="Arial" panose="020B0604020202020204"/>
              </a:rPr>
              <a:t> </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while little attention has </a:t>
            </a: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been</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de-CH" sz="1100" u="none" strike="noStrike" kern="1200" cap="none" spc="0" normalizeH="0" baseline="0" noProof="0" dirty="0">
                <a:ln>
                  <a:noFill/>
                </a:ln>
                <a:solidFill>
                  <a:schemeClr val="tx1"/>
                </a:solidFill>
                <a:effectLst/>
                <a:uLnTx/>
                <a:uFillTx/>
                <a:latin typeface="Arial" panose="020B0604020202020204"/>
                <a:ea typeface="+mn-ea"/>
                <a:cs typeface="+mn-cs"/>
              </a:rPr>
              <a:t>paid to web-based AR apps</a:t>
            </a:r>
            <a:r>
              <a:rPr lang="de-CH" sz="1100" dirty="0">
                <a:solidFill>
                  <a:schemeClr val="tx1"/>
                </a:solidFill>
                <a:latin typeface="Arial" panose="020B0604020202020204"/>
              </a:rPr>
              <a:t> </a:t>
            </a:r>
            <a:r>
              <a:rPr lang="de-CH" sz="1100" dirty="0">
                <a:solidFill>
                  <a:srgbClr val="000000"/>
                </a:solidFill>
                <a:latin typeface="Arial" panose="020B0604020202020204"/>
              </a:rPr>
              <a:t>(or ‘</a:t>
            </a:r>
            <a:r>
              <a:rPr lang="de-CH" sz="1100" b="1" i="1" dirty="0">
                <a:solidFill>
                  <a:srgbClr val="A100FF"/>
                </a:solidFill>
                <a:latin typeface="Arial" panose="020B0604020202020204"/>
              </a:rPr>
              <a:t>web AR</a:t>
            </a:r>
            <a:r>
              <a:rPr lang="de-CH" sz="1100" dirty="0">
                <a:solidFill>
                  <a:srgbClr val="000000"/>
                </a:solidFill>
                <a:latin typeface="Arial" panose="020B0604020202020204"/>
              </a:rPr>
              <a:t>’ for short),</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a </a:t>
            </a: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feasible</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and </a:t>
            </a: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appealing</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alternative.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5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Furthermore, the literature review (thesis phase 1) </a:t>
            </a:r>
            <a:r>
              <a:rPr lang="de-CH" sz="1100" dirty="0">
                <a:solidFill>
                  <a:srgbClr val="000000"/>
                </a:solidFill>
                <a:latin typeface="Arial" panose="020B0604020202020204"/>
              </a:rPr>
              <a:t>reveals that </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there is inadequate guidance on the design process of AR applications to help stakeholders and developers assess if a process is suitable for AR, which AR platform (web AR vs. native AR vs. AR headset) is most suitable for the selected process, and which AR development tools are most suitable for the selected process and AR platform</a:t>
            </a:r>
            <a:r>
              <a:rPr lang="de-CH" sz="1100" dirty="0">
                <a:solidFill>
                  <a:srgbClr val="000000"/>
                </a:solidFill>
                <a:latin typeface="Arial" panose="020B0604020202020204"/>
              </a:rPr>
              <a:t>.</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a:t>
            </a:r>
            <a:endParaRPr lang="de-CH" sz="12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5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400" b="1" dirty="0">
                <a:solidFill>
                  <a:srgbClr val="000000"/>
                </a:solidFill>
                <a:latin typeface="Arial" panose="020B0604020202020204"/>
              </a:rPr>
              <a:t>Solution/ Thesis Scope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Arial" panose="020B0604020202020204"/>
              </a:rPr>
              <a:t>An industry-agnostic, tool-agnostic implementation framework for designing, developing, and deploying</a:t>
            </a:r>
            <a:r>
              <a:rPr lang="en-US" sz="1100" dirty="0">
                <a:solidFill>
                  <a:schemeClr val="tx1"/>
                </a:solidFill>
                <a:latin typeface="Arial" panose="020B0604020202020204"/>
              </a:rPr>
              <a:t> AR applications </a:t>
            </a:r>
            <a:r>
              <a:rPr lang="en-US" sz="1100" dirty="0">
                <a:solidFill>
                  <a:srgbClr val="000000"/>
                </a:solidFill>
                <a:latin typeface="Arial" panose="020B0604020202020204"/>
              </a:rPr>
              <a:t>in the cloud.</a:t>
            </a:r>
          </a:p>
        </p:txBody>
      </p:sp>
      <p:grpSp>
        <p:nvGrpSpPr>
          <p:cNvPr id="18" name="Group 17">
            <a:extLst>
              <a:ext uri="{FF2B5EF4-FFF2-40B4-BE49-F238E27FC236}">
                <a16:creationId xmlns:a16="http://schemas.microsoft.com/office/drawing/2014/main" id="{531F0E5B-FA92-7C21-74DA-FEAE02B122C3}"/>
              </a:ext>
            </a:extLst>
          </p:cNvPr>
          <p:cNvGrpSpPr/>
          <p:nvPr/>
        </p:nvGrpSpPr>
        <p:grpSpPr>
          <a:xfrm>
            <a:off x="217909" y="3014951"/>
            <a:ext cx="4218324" cy="411297"/>
            <a:chOff x="541774" y="3214016"/>
            <a:chExt cx="4218324" cy="348926"/>
          </a:xfrm>
        </p:grpSpPr>
        <p:sp>
          <p:nvSpPr>
            <p:cNvPr id="45" name="Rectangle 44">
              <a:extLst>
                <a:ext uri="{FF2B5EF4-FFF2-40B4-BE49-F238E27FC236}">
                  <a16:creationId xmlns:a16="http://schemas.microsoft.com/office/drawing/2014/main" id="{117B92C9-E10F-D834-11D4-1C387C79A0FF}"/>
                </a:ext>
              </a:extLst>
            </p:cNvPr>
            <p:cNvSpPr/>
            <p:nvPr/>
          </p:nvSpPr>
          <p:spPr>
            <a:xfrm>
              <a:off x="541774" y="3214016"/>
              <a:ext cx="4175880" cy="3312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RQ#1: What is AR?                                  </a:t>
              </a:r>
            </a:p>
          </p:txBody>
        </p:sp>
        <p:sp>
          <p:nvSpPr>
            <p:cNvPr id="75" name="TextBox 74">
              <a:extLst>
                <a:ext uri="{FF2B5EF4-FFF2-40B4-BE49-F238E27FC236}">
                  <a16:creationId xmlns:a16="http://schemas.microsoft.com/office/drawing/2014/main" id="{FCFA1C56-9435-786B-CCA1-1F194E210E91}"/>
                </a:ext>
              </a:extLst>
            </p:cNvPr>
            <p:cNvSpPr txBox="1"/>
            <p:nvPr/>
          </p:nvSpPr>
          <p:spPr>
            <a:xfrm>
              <a:off x="4216359" y="3367114"/>
              <a:ext cx="543739" cy="195828"/>
            </a:xfrm>
            <a:prstGeom prst="rect">
              <a:avLst/>
            </a:prstGeom>
            <a:noFill/>
            <a:ln>
              <a:noFill/>
            </a:ln>
          </p:spPr>
          <p:txBody>
            <a:bodyPr wrap="none" rtlCol="0">
              <a:spAutoFit/>
            </a:bodyPr>
            <a:lstStyle/>
            <a:p>
              <a:r>
                <a:rPr lang="en-US" sz="900" dirty="0">
                  <a:solidFill>
                    <a:schemeClr val="bg1"/>
                  </a:solidFill>
                </a:rPr>
                <a:t>sect 2.2</a:t>
              </a:r>
            </a:p>
          </p:txBody>
        </p:sp>
      </p:grpSp>
      <p:grpSp>
        <p:nvGrpSpPr>
          <p:cNvPr id="19" name="Group 18">
            <a:extLst>
              <a:ext uri="{FF2B5EF4-FFF2-40B4-BE49-F238E27FC236}">
                <a16:creationId xmlns:a16="http://schemas.microsoft.com/office/drawing/2014/main" id="{AD8616D6-28E1-6190-6A9F-444013603FEA}"/>
              </a:ext>
            </a:extLst>
          </p:cNvPr>
          <p:cNvGrpSpPr/>
          <p:nvPr/>
        </p:nvGrpSpPr>
        <p:grpSpPr>
          <a:xfrm>
            <a:off x="217909" y="3468519"/>
            <a:ext cx="4210825" cy="385115"/>
            <a:chOff x="541774" y="3629897"/>
            <a:chExt cx="4210825" cy="335851"/>
          </a:xfrm>
        </p:grpSpPr>
        <p:sp>
          <p:nvSpPr>
            <p:cNvPr id="46" name="Rectangle 45">
              <a:extLst>
                <a:ext uri="{FF2B5EF4-FFF2-40B4-BE49-F238E27FC236}">
                  <a16:creationId xmlns:a16="http://schemas.microsoft.com/office/drawing/2014/main" id="{A3E4CAD9-25B2-15C9-C3A6-9CC770AB0485}"/>
                </a:ext>
              </a:extLst>
            </p:cNvPr>
            <p:cNvSpPr/>
            <p:nvPr/>
          </p:nvSpPr>
          <p:spPr>
            <a:xfrm>
              <a:off x="541774" y="3629897"/>
              <a:ext cx="4175881" cy="3312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RQ#2: How does AR work?              </a:t>
              </a:r>
            </a:p>
          </p:txBody>
        </p:sp>
        <p:sp>
          <p:nvSpPr>
            <p:cNvPr id="77" name="TextBox 76">
              <a:extLst>
                <a:ext uri="{FF2B5EF4-FFF2-40B4-BE49-F238E27FC236}">
                  <a16:creationId xmlns:a16="http://schemas.microsoft.com/office/drawing/2014/main" id="{40EA479F-07EA-AD09-27CE-DF03612C5AA2}"/>
                </a:ext>
              </a:extLst>
            </p:cNvPr>
            <p:cNvSpPr txBox="1"/>
            <p:nvPr/>
          </p:nvSpPr>
          <p:spPr>
            <a:xfrm>
              <a:off x="4208860" y="3764444"/>
              <a:ext cx="543739" cy="201304"/>
            </a:xfrm>
            <a:prstGeom prst="rect">
              <a:avLst/>
            </a:prstGeom>
            <a:noFill/>
            <a:ln>
              <a:noFill/>
            </a:ln>
          </p:spPr>
          <p:txBody>
            <a:bodyPr wrap="none" rtlCol="0">
              <a:spAutoFit/>
            </a:bodyPr>
            <a:lstStyle/>
            <a:p>
              <a:r>
                <a:rPr lang="en-US" sz="900" dirty="0">
                  <a:solidFill>
                    <a:schemeClr val="bg1"/>
                  </a:solidFill>
                </a:rPr>
                <a:t>sect 2.3</a:t>
              </a:r>
            </a:p>
          </p:txBody>
        </p:sp>
      </p:grpSp>
      <p:grpSp>
        <p:nvGrpSpPr>
          <p:cNvPr id="20" name="Group 19">
            <a:extLst>
              <a:ext uri="{FF2B5EF4-FFF2-40B4-BE49-F238E27FC236}">
                <a16:creationId xmlns:a16="http://schemas.microsoft.com/office/drawing/2014/main" id="{1D5F9B61-2152-D5BF-B7A5-594C709D1C16}"/>
              </a:ext>
            </a:extLst>
          </p:cNvPr>
          <p:cNvGrpSpPr/>
          <p:nvPr/>
        </p:nvGrpSpPr>
        <p:grpSpPr>
          <a:xfrm>
            <a:off x="217909" y="3922104"/>
            <a:ext cx="4220780" cy="390772"/>
            <a:chOff x="541774" y="4251518"/>
            <a:chExt cx="4220780" cy="331200"/>
          </a:xfrm>
        </p:grpSpPr>
        <p:sp>
          <p:nvSpPr>
            <p:cNvPr id="47" name="Rectangle 46">
              <a:extLst>
                <a:ext uri="{FF2B5EF4-FFF2-40B4-BE49-F238E27FC236}">
                  <a16:creationId xmlns:a16="http://schemas.microsoft.com/office/drawing/2014/main" id="{949FA2F2-9A78-D43E-0DBD-1D75AA4ABE0B}"/>
                </a:ext>
              </a:extLst>
            </p:cNvPr>
            <p:cNvSpPr/>
            <p:nvPr/>
          </p:nvSpPr>
          <p:spPr>
            <a:xfrm>
              <a:off x="541774" y="4251518"/>
              <a:ext cx="4168907" cy="3312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RQ#3: What factors influence AR adoption?</a:t>
              </a:r>
            </a:p>
          </p:txBody>
        </p:sp>
        <p:sp>
          <p:nvSpPr>
            <p:cNvPr id="79" name="TextBox 78">
              <a:extLst>
                <a:ext uri="{FF2B5EF4-FFF2-40B4-BE49-F238E27FC236}">
                  <a16:creationId xmlns:a16="http://schemas.microsoft.com/office/drawing/2014/main" id="{709AFF2A-6A19-CE5B-5D5B-8D51C8793F60}"/>
                </a:ext>
              </a:extLst>
            </p:cNvPr>
            <p:cNvSpPr txBox="1"/>
            <p:nvPr/>
          </p:nvSpPr>
          <p:spPr>
            <a:xfrm>
              <a:off x="4218815" y="4380270"/>
              <a:ext cx="543739" cy="195642"/>
            </a:xfrm>
            <a:prstGeom prst="rect">
              <a:avLst/>
            </a:prstGeom>
            <a:noFill/>
            <a:ln>
              <a:noFill/>
            </a:ln>
          </p:spPr>
          <p:txBody>
            <a:bodyPr wrap="none" rtlCol="0">
              <a:spAutoFit/>
            </a:bodyPr>
            <a:lstStyle/>
            <a:p>
              <a:r>
                <a:rPr lang="en-US" sz="900" dirty="0">
                  <a:solidFill>
                    <a:schemeClr val="bg1"/>
                  </a:solidFill>
                </a:rPr>
                <a:t>sect 2.4</a:t>
              </a:r>
            </a:p>
          </p:txBody>
        </p:sp>
      </p:grpSp>
      <p:grpSp>
        <p:nvGrpSpPr>
          <p:cNvPr id="21" name="Group 20">
            <a:extLst>
              <a:ext uri="{FF2B5EF4-FFF2-40B4-BE49-F238E27FC236}">
                <a16:creationId xmlns:a16="http://schemas.microsoft.com/office/drawing/2014/main" id="{86E60912-597D-BB7B-ACC0-9A17413F1B30}"/>
              </a:ext>
            </a:extLst>
          </p:cNvPr>
          <p:cNvGrpSpPr/>
          <p:nvPr/>
        </p:nvGrpSpPr>
        <p:grpSpPr>
          <a:xfrm>
            <a:off x="224881" y="4375682"/>
            <a:ext cx="4211352" cy="400113"/>
            <a:chOff x="548746" y="4878839"/>
            <a:chExt cx="4211352" cy="400113"/>
          </a:xfrm>
        </p:grpSpPr>
        <p:sp>
          <p:nvSpPr>
            <p:cNvPr id="48" name="Rectangle 47">
              <a:extLst>
                <a:ext uri="{FF2B5EF4-FFF2-40B4-BE49-F238E27FC236}">
                  <a16:creationId xmlns:a16="http://schemas.microsoft.com/office/drawing/2014/main" id="{CF0E108D-9FCF-07A5-2F33-950C9D7A7403}"/>
                </a:ext>
              </a:extLst>
            </p:cNvPr>
            <p:cNvSpPr/>
            <p:nvPr/>
          </p:nvSpPr>
          <p:spPr>
            <a:xfrm>
              <a:off x="548746" y="4878839"/>
              <a:ext cx="4161933" cy="396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RQ#4: For web AR, what development tools are available?</a:t>
              </a:r>
            </a:p>
          </p:txBody>
        </p:sp>
        <p:sp>
          <p:nvSpPr>
            <p:cNvPr id="80" name="TextBox 79">
              <a:extLst>
                <a:ext uri="{FF2B5EF4-FFF2-40B4-BE49-F238E27FC236}">
                  <a16:creationId xmlns:a16="http://schemas.microsoft.com/office/drawing/2014/main" id="{C68F3F0F-AF54-E5D8-B534-82C10DBE5FBF}"/>
                </a:ext>
              </a:extLst>
            </p:cNvPr>
            <p:cNvSpPr txBox="1"/>
            <p:nvPr/>
          </p:nvSpPr>
          <p:spPr>
            <a:xfrm>
              <a:off x="4216359" y="5048120"/>
              <a:ext cx="543739" cy="230832"/>
            </a:xfrm>
            <a:prstGeom prst="rect">
              <a:avLst/>
            </a:prstGeom>
            <a:noFill/>
            <a:ln>
              <a:noFill/>
            </a:ln>
          </p:spPr>
          <p:txBody>
            <a:bodyPr wrap="none" rtlCol="0">
              <a:spAutoFit/>
            </a:bodyPr>
            <a:lstStyle/>
            <a:p>
              <a:r>
                <a:rPr lang="en-US" sz="900" dirty="0">
                  <a:solidFill>
                    <a:schemeClr val="bg1"/>
                  </a:solidFill>
                </a:rPr>
                <a:t>sect 2.5</a:t>
              </a:r>
            </a:p>
          </p:txBody>
        </p:sp>
      </p:grpSp>
      <p:grpSp>
        <p:nvGrpSpPr>
          <p:cNvPr id="22" name="Group 21">
            <a:extLst>
              <a:ext uri="{FF2B5EF4-FFF2-40B4-BE49-F238E27FC236}">
                <a16:creationId xmlns:a16="http://schemas.microsoft.com/office/drawing/2014/main" id="{3C62FF4B-DA41-4A4D-063E-B2BB7613A073}"/>
              </a:ext>
            </a:extLst>
          </p:cNvPr>
          <p:cNvGrpSpPr/>
          <p:nvPr/>
        </p:nvGrpSpPr>
        <p:grpSpPr>
          <a:xfrm>
            <a:off x="224881" y="6265074"/>
            <a:ext cx="4214476" cy="415393"/>
            <a:chOff x="548746" y="5477601"/>
            <a:chExt cx="4214476" cy="347419"/>
          </a:xfrm>
        </p:grpSpPr>
        <p:sp>
          <p:nvSpPr>
            <p:cNvPr id="49" name="Rectangle 48">
              <a:extLst>
                <a:ext uri="{FF2B5EF4-FFF2-40B4-BE49-F238E27FC236}">
                  <a16:creationId xmlns:a16="http://schemas.microsoft.com/office/drawing/2014/main" id="{026C0758-C369-41DA-4C7E-6C94294F7CFF}"/>
                </a:ext>
              </a:extLst>
            </p:cNvPr>
            <p:cNvSpPr/>
            <p:nvPr/>
          </p:nvSpPr>
          <p:spPr>
            <a:xfrm>
              <a:off x="548746" y="5477601"/>
              <a:ext cx="4175880" cy="3312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RQ#8: What is existing research on AR implementation frameworks?</a:t>
              </a:r>
            </a:p>
          </p:txBody>
        </p:sp>
        <p:sp>
          <p:nvSpPr>
            <p:cNvPr id="81" name="TextBox 80">
              <a:extLst>
                <a:ext uri="{FF2B5EF4-FFF2-40B4-BE49-F238E27FC236}">
                  <a16:creationId xmlns:a16="http://schemas.microsoft.com/office/drawing/2014/main" id="{089D3721-3004-B766-5114-314F3B6E68A2}"/>
                </a:ext>
              </a:extLst>
            </p:cNvPr>
            <p:cNvSpPr txBox="1"/>
            <p:nvPr/>
          </p:nvSpPr>
          <p:spPr>
            <a:xfrm>
              <a:off x="4219483" y="5631961"/>
              <a:ext cx="543739" cy="193059"/>
            </a:xfrm>
            <a:prstGeom prst="rect">
              <a:avLst/>
            </a:prstGeom>
            <a:noFill/>
            <a:ln>
              <a:noFill/>
            </a:ln>
          </p:spPr>
          <p:txBody>
            <a:bodyPr wrap="none" rtlCol="0">
              <a:spAutoFit/>
            </a:bodyPr>
            <a:lstStyle/>
            <a:p>
              <a:r>
                <a:rPr lang="en-US" sz="900" dirty="0">
                  <a:solidFill>
                    <a:schemeClr val="bg1"/>
                  </a:solidFill>
                </a:rPr>
                <a:t>sect 2.9</a:t>
              </a:r>
            </a:p>
          </p:txBody>
        </p:sp>
      </p:grpSp>
      <p:grpSp>
        <p:nvGrpSpPr>
          <p:cNvPr id="23" name="Group 22">
            <a:extLst>
              <a:ext uri="{FF2B5EF4-FFF2-40B4-BE49-F238E27FC236}">
                <a16:creationId xmlns:a16="http://schemas.microsoft.com/office/drawing/2014/main" id="{EAD1A6F1-D9E4-C799-1AE0-BEC331BCC776}"/>
              </a:ext>
            </a:extLst>
          </p:cNvPr>
          <p:cNvGrpSpPr/>
          <p:nvPr/>
        </p:nvGrpSpPr>
        <p:grpSpPr>
          <a:xfrm>
            <a:off x="217909" y="4829260"/>
            <a:ext cx="4244938" cy="447372"/>
            <a:chOff x="548746" y="4878839"/>
            <a:chExt cx="4244938" cy="447372"/>
          </a:xfrm>
        </p:grpSpPr>
        <p:sp>
          <p:nvSpPr>
            <p:cNvPr id="24" name="Rectangle 23">
              <a:extLst>
                <a:ext uri="{FF2B5EF4-FFF2-40B4-BE49-F238E27FC236}">
                  <a16:creationId xmlns:a16="http://schemas.microsoft.com/office/drawing/2014/main" id="{178666C0-5F1A-AEB4-D1B3-CFD276FE0830}"/>
                </a:ext>
              </a:extLst>
            </p:cNvPr>
            <p:cNvSpPr/>
            <p:nvPr/>
          </p:nvSpPr>
          <p:spPr>
            <a:xfrm>
              <a:off x="548746" y="4878839"/>
              <a:ext cx="4161933" cy="396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RQ#5: From a technical standpoint, what is the difference between web AR vs. native AR vs. AR headset application development?</a:t>
              </a:r>
            </a:p>
          </p:txBody>
        </p:sp>
        <p:sp>
          <p:nvSpPr>
            <p:cNvPr id="25" name="TextBox 24">
              <a:extLst>
                <a:ext uri="{FF2B5EF4-FFF2-40B4-BE49-F238E27FC236}">
                  <a16:creationId xmlns:a16="http://schemas.microsoft.com/office/drawing/2014/main" id="{E88167A5-F531-F508-07D5-7715BF376CBD}"/>
                </a:ext>
              </a:extLst>
            </p:cNvPr>
            <p:cNvSpPr txBox="1"/>
            <p:nvPr/>
          </p:nvSpPr>
          <p:spPr>
            <a:xfrm>
              <a:off x="4249945" y="5095379"/>
              <a:ext cx="543739" cy="230832"/>
            </a:xfrm>
            <a:prstGeom prst="rect">
              <a:avLst/>
            </a:prstGeom>
            <a:noFill/>
            <a:ln>
              <a:noFill/>
            </a:ln>
          </p:spPr>
          <p:txBody>
            <a:bodyPr wrap="none" rtlCol="0">
              <a:spAutoFit/>
            </a:bodyPr>
            <a:lstStyle/>
            <a:p>
              <a:r>
                <a:rPr lang="en-US" sz="900" dirty="0">
                  <a:solidFill>
                    <a:schemeClr val="bg1"/>
                  </a:solidFill>
                </a:rPr>
                <a:t>sect 2.6</a:t>
              </a:r>
            </a:p>
          </p:txBody>
        </p:sp>
      </p:grpSp>
      <p:grpSp>
        <p:nvGrpSpPr>
          <p:cNvPr id="27" name="Group 26">
            <a:extLst>
              <a:ext uri="{FF2B5EF4-FFF2-40B4-BE49-F238E27FC236}">
                <a16:creationId xmlns:a16="http://schemas.microsoft.com/office/drawing/2014/main" id="{4ACB7BD0-A5F4-9AA8-9C4A-F771EA6B28BB}"/>
              </a:ext>
            </a:extLst>
          </p:cNvPr>
          <p:cNvGrpSpPr/>
          <p:nvPr/>
        </p:nvGrpSpPr>
        <p:grpSpPr>
          <a:xfrm>
            <a:off x="217909" y="5291068"/>
            <a:ext cx="4215591" cy="425643"/>
            <a:chOff x="548746" y="5477601"/>
            <a:chExt cx="4215591" cy="355992"/>
          </a:xfrm>
        </p:grpSpPr>
        <p:sp>
          <p:nvSpPr>
            <p:cNvPr id="28" name="Rectangle 27">
              <a:extLst>
                <a:ext uri="{FF2B5EF4-FFF2-40B4-BE49-F238E27FC236}">
                  <a16:creationId xmlns:a16="http://schemas.microsoft.com/office/drawing/2014/main" id="{80FE6A20-BA02-B70F-6D0B-3A73B4F4CFDB}"/>
                </a:ext>
              </a:extLst>
            </p:cNvPr>
            <p:cNvSpPr/>
            <p:nvPr/>
          </p:nvSpPr>
          <p:spPr>
            <a:xfrm>
              <a:off x="548746" y="5477601"/>
              <a:ext cx="4175880" cy="3312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RQ#6: From a technical standpoint, what is the difference between web AR vs. regular, non-AR web application development?</a:t>
              </a:r>
            </a:p>
          </p:txBody>
        </p:sp>
        <p:sp>
          <p:nvSpPr>
            <p:cNvPr id="29" name="TextBox 28">
              <a:extLst>
                <a:ext uri="{FF2B5EF4-FFF2-40B4-BE49-F238E27FC236}">
                  <a16:creationId xmlns:a16="http://schemas.microsoft.com/office/drawing/2014/main" id="{E058F66E-953D-FF59-34F8-B30EC033B86F}"/>
                </a:ext>
              </a:extLst>
            </p:cNvPr>
            <p:cNvSpPr txBox="1"/>
            <p:nvPr/>
          </p:nvSpPr>
          <p:spPr>
            <a:xfrm>
              <a:off x="4220598" y="5640534"/>
              <a:ext cx="543739" cy="193059"/>
            </a:xfrm>
            <a:prstGeom prst="rect">
              <a:avLst/>
            </a:prstGeom>
            <a:noFill/>
            <a:ln>
              <a:noFill/>
            </a:ln>
          </p:spPr>
          <p:txBody>
            <a:bodyPr wrap="none" rtlCol="0">
              <a:spAutoFit/>
            </a:bodyPr>
            <a:lstStyle/>
            <a:p>
              <a:r>
                <a:rPr lang="en-US" sz="900" dirty="0">
                  <a:solidFill>
                    <a:schemeClr val="bg1"/>
                  </a:solidFill>
                </a:rPr>
                <a:t>sect 2.7</a:t>
              </a:r>
            </a:p>
          </p:txBody>
        </p:sp>
      </p:grpSp>
      <p:sp>
        <p:nvSpPr>
          <p:cNvPr id="35" name="Rectangle 34">
            <a:extLst>
              <a:ext uri="{FF2B5EF4-FFF2-40B4-BE49-F238E27FC236}">
                <a16:creationId xmlns:a16="http://schemas.microsoft.com/office/drawing/2014/main" id="{83250ABA-35E6-3EC0-9D29-DFBE8E5B4DA8}"/>
              </a:ext>
            </a:extLst>
          </p:cNvPr>
          <p:cNvSpPr/>
          <p:nvPr/>
        </p:nvSpPr>
        <p:spPr>
          <a:xfrm>
            <a:off x="228370" y="5774598"/>
            <a:ext cx="4175880" cy="396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RQ#7: What is cloud serverless infrastructure?</a:t>
            </a:r>
          </a:p>
        </p:txBody>
      </p:sp>
      <p:sp>
        <p:nvSpPr>
          <p:cNvPr id="36" name="TextBox 35">
            <a:extLst>
              <a:ext uri="{FF2B5EF4-FFF2-40B4-BE49-F238E27FC236}">
                <a16:creationId xmlns:a16="http://schemas.microsoft.com/office/drawing/2014/main" id="{31F2D348-E831-4867-51BB-DE7B32CC49B9}"/>
              </a:ext>
            </a:extLst>
          </p:cNvPr>
          <p:cNvSpPr txBox="1"/>
          <p:nvPr/>
        </p:nvSpPr>
        <p:spPr>
          <a:xfrm>
            <a:off x="3886140" y="5955300"/>
            <a:ext cx="543739" cy="230832"/>
          </a:xfrm>
          <a:prstGeom prst="rect">
            <a:avLst/>
          </a:prstGeom>
          <a:noFill/>
        </p:spPr>
        <p:txBody>
          <a:bodyPr wrap="none" rtlCol="0">
            <a:spAutoFit/>
          </a:bodyPr>
          <a:lstStyle/>
          <a:p>
            <a:r>
              <a:rPr lang="en-US" sz="900" dirty="0">
                <a:solidFill>
                  <a:schemeClr val="bg1"/>
                </a:solidFill>
              </a:rPr>
              <a:t>sect 2.8</a:t>
            </a:r>
          </a:p>
        </p:txBody>
      </p:sp>
      <p:grpSp>
        <p:nvGrpSpPr>
          <p:cNvPr id="109" name="Group 108">
            <a:extLst>
              <a:ext uri="{FF2B5EF4-FFF2-40B4-BE49-F238E27FC236}">
                <a16:creationId xmlns:a16="http://schemas.microsoft.com/office/drawing/2014/main" id="{4748BDA5-4E67-73A6-C35D-F945EF80F4A6}"/>
              </a:ext>
            </a:extLst>
          </p:cNvPr>
          <p:cNvGrpSpPr/>
          <p:nvPr/>
        </p:nvGrpSpPr>
        <p:grpSpPr>
          <a:xfrm>
            <a:off x="9566675" y="2737383"/>
            <a:ext cx="2439583" cy="1931168"/>
            <a:chOff x="9362880" y="2913602"/>
            <a:chExt cx="2581527" cy="1800000"/>
          </a:xfrm>
        </p:grpSpPr>
        <p:sp>
          <p:nvSpPr>
            <p:cNvPr id="69" name="Rectangle 68">
              <a:extLst>
                <a:ext uri="{FF2B5EF4-FFF2-40B4-BE49-F238E27FC236}">
                  <a16:creationId xmlns:a16="http://schemas.microsoft.com/office/drawing/2014/main" id="{3821384D-C6C8-0E03-27BE-F7344384BE7A}"/>
                </a:ext>
              </a:extLst>
            </p:cNvPr>
            <p:cNvSpPr/>
            <p:nvPr/>
          </p:nvSpPr>
          <p:spPr>
            <a:xfrm>
              <a:off x="9362880" y="2913602"/>
              <a:ext cx="2581526" cy="1800000"/>
            </a:xfrm>
            <a:prstGeom prst="rect">
              <a:avLst/>
            </a:prstGeom>
            <a:noFill/>
            <a:ln>
              <a:solidFill>
                <a:srgbClr val="B94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E25DC573-8F64-AD8A-CE8E-67F7991E26DC}"/>
                </a:ext>
              </a:extLst>
            </p:cNvPr>
            <p:cNvSpPr txBox="1"/>
            <p:nvPr/>
          </p:nvSpPr>
          <p:spPr>
            <a:xfrm>
              <a:off x="9362881" y="2923341"/>
              <a:ext cx="2581526" cy="760211"/>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Artifact Demonstration</a:t>
              </a:r>
            </a:p>
            <a:p>
              <a:r>
                <a:rPr lang="en-US" sz="1100" b="1" i="1" dirty="0">
                  <a:solidFill>
                    <a:srgbClr val="A100FF"/>
                  </a:solidFill>
                  <a:latin typeface="Arial" panose="020B0604020202020204"/>
                </a:rPr>
                <a:t>Demonstration question – RQ#10: </a:t>
              </a:r>
            </a:p>
            <a:p>
              <a:r>
                <a:rPr lang="en-US" sz="1100" dirty="0">
                  <a:latin typeface="Arial" panose="020B0604020202020204" pitchFamily="34" charset="0"/>
                  <a:cs typeface="Arial" panose="020B0604020202020204" pitchFamily="34" charset="0"/>
                </a:rPr>
                <a:t>How can the proposed ARIF be used in practice?</a:t>
              </a:r>
            </a:p>
          </p:txBody>
        </p:sp>
      </p:grpSp>
      <p:grpSp>
        <p:nvGrpSpPr>
          <p:cNvPr id="108" name="Group 107">
            <a:extLst>
              <a:ext uri="{FF2B5EF4-FFF2-40B4-BE49-F238E27FC236}">
                <a16:creationId xmlns:a16="http://schemas.microsoft.com/office/drawing/2014/main" id="{E26916C1-C628-8CFE-D375-9FD4E4FF446D}"/>
              </a:ext>
            </a:extLst>
          </p:cNvPr>
          <p:cNvGrpSpPr/>
          <p:nvPr/>
        </p:nvGrpSpPr>
        <p:grpSpPr>
          <a:xfrm>
            <a:off x="9581349" y="4754143"/>
            <a:ext cx="2424908" cy="1971480"/>
            <a:chOff x="9362880" y="4811291"/>
            <a:chExt cx="2581526" cy="1800000"/>
          </a:xfrm>
        </p:grpSpPr>
        <p:sp>
          <p:nvSpPr>
            <p:cNvPr id="71" name="Rectangle 70">
              <a:extLst>
                <a:ext uri="{FF2B5EF4-FFF2-40B4-BE49-F238E27FC236}">
                  <a16:creationId xmlns:a16="http://schemas.microsoft.com/office/drawing/2014/main" id="{740C3281-F819-1876-3D4A-581FA381383A}"/>
                </a:ext>
              </a:extLst>
            </p:cNvPr>
            <p:cNvSpPr/>
            <p:nvPr/>
          </p:nvSpPr>
          <p:spPr>
            <a:xfrm>
              <a:off x="9362880" y="4811291"/>
              <a:ext cx="2581526" cy="1800000"/>
            </a:xfrm>
            <a:prstGeom prst="rect">
              <a:avLst/>
            </a:prstGeom>
            <a:noFill/>
            <a:ln>
              <a:solidFill>
                <a:srgbClr val="B94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5EE2DE0E-919E-A805-5BA2-E1C61079CACA}"/>
                </a:ext>
              </a:extLst>
            </p:cNvPr>
            <p:cNvSpPr txBox="1"/>
            <p:nvPr/>
          </p:nvSpPr>
          <p:spPr>
            <a:xfrm>
              <a:off x="9362880" y="4823638"/>
              <a:ext cx="2581526" cy="815608"/>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Artifact Evaluation</a:t>
              </a:r>
            </a:p>
            <a:p>
              <a:r>
                <a:rPr lang="en-US" sz="1100" b="1" i="1" dirty="0">
                  <a:solidFill>
                    <a:srgbClr val="A100FF"/>
                  </a:solidFill>
                  <a:latin typeface="Arial" panose="020B0604020202020204"/>
                </a:rPr>
                <a:t>Evaluation question – RQ#11: </a:t>
              </a:r>
            </a:p>
            <a:p>
              <a:r>
                <a:rPr lang="en-US" sz="1100" dirty="0">
                  <a:latin typeface="Arial" panose="020B0604020202020204" pitchFamily="34" charset="0"/>
                  <a:cs typeface="Arial" panose="020B0604020202020204" pitchFamily="34" charset="0"/>
                </a:rPr>
                <a:t>What is the efficacy of the proposed ARIF?</a:t>
              </a:r>
            </a:p>
          </p:txBody>
        </p:sp>
      </p:grpSp>
      <p:grpSp>
        <p:nvGrpSpPr>
          <p:cNvPr id="207" name="Group 206">
            <a:extLst>
              <a:ext uri="{FF2B5EF4-FFF2-40B4-BE49-F238E27FC236}">
                <a16:creationId xmlns:a16="http://schemas.microsoft.com/office/drawing/2014/main" id="{9A4CAC91-4886-4C8A-5A40-CDB570F50738}"/>
              </a:ext>
            </a:extLst>
          </p:cNvPr>
          <p:cNvGrpSpPr/>
          <p:nvPr/>
        </p:nvGrpSpPr>
        <p:grpSpPr>
          <a:xfrm>
            <a:off x="4719021" y="2737383"/>
            <a:ext cx="5034580" cy="3988240"/>
            <a:chOff x="4752362" y="2737383"/>
            <a:chExt cx="5034580" cy="3988240"/>
          </a:xfrm>
        </p:grpSpPr>
        <p:sp>
          <p:nvSpPr>
            <p:cNvPr id="68" name="Rectangle 67">
              <a:extLst>
                <a:ext uri="{FF2B5EF4-FFF2-40B4-BE49-F238E27FC236}">
                  <a16:creationId xmlns:a16="http://schemas.microsoft.com/office/drawing/2014/main" id="{C55EB605-CB5A-CD01-C817-6D357DD5D56D}"/>
                </a:ext>
              </a:extLst>
            </p:cNvPr>
            <p:cNvSpPr/>
            <p:nvPr/>
          </p:nvSpPr>
          <p:spPr>
            <a:xfrm>
              <a:off x="4752363" y="2738430"/>
              <a:ext cx="4777439" cy="3987193"/>
            </a:xfrm>
            <a:prstGeom prst="rect">
              <a:avLst/>
            </a:prstGeom>
            <a:noFill/>
            <a:ln>
              <a:solidFill>
                <a:srgbClr val="A1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4484F4A7-CA97-7EC2-03A1-C7CFD7A28D1E}"/>
                </a:ext>
              </a:extLst>
            </p:cNvPr>
            <p:cNvSpPr txBox="1"/>
            <p:nvPr/>
          </p:nvSpPr>
          <p:spPr>
            <a:xfrm>
              <a:off x="4752362" y="2737383"/>
              <a:ext cx="4777438" cy="984885"/>
            </a:xfrm>
            <a:prstGeom prst="rect">
              <a:avLst/>
            </a:prstGeom>
            <a:noFill/>
            <a:ln>
              <a:noFill/>
            </a:ln>
          </p:spPr>
          <p:txBody>
            <a:bodyPr wrap="square" rtlCol="0">
              <a:spAutoFit/>
            </a:bodyPr>
            <a:lstStyle/>
            <a:p>
              <a:r>
                <a:rPr lang="en-US" sz="1400" b="1" dirty="0">
                  <a:latin typeface="Arial" panose="020B0604020202020204" pitchFamily="34" charset="0"/>
                  <a:cs typeface="Arial" panose="020B0604020202020204" pitchFamily="34" charset="0"/>
                </a:rPr>
                <a:t>Artifact Design: ARIF</a:t>
              </a:r>
            </a:p>
            <a:p>
              <a:r>
                <a:rPr lang="en-US" sz="1100" b="1" i="1" dirty="0">
                  <a:solidFill>
                    <a:srgbClr val="A100FF"/>
                  </a:solidFill>
                  <a:latin typeface="Arial" panose="020B0604020202020204"/>
                </a:rPr>
                <a:t>Design question – RQ#9</a:t>
              </a:r>
              <a:r>
                <a:rPr lang="en-US" sz="1100" b="1" i="1" dirty="0">
                  <a:solidFill>
                    <a:srgbClr val="B940FF"/>
                  </a:solidFill>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How to design an industry-agnostic, tool-agnostic AR implementation framework which guides the design, development, and deployment of AR applications while enabling the resulting AR applications to achieve high user acceptance?</a:t>
              </a:r>
            </a:p>
          </p:txBody>
        </p:sp>
        <p:grpSp>
          <p:nvGrpSpPr>
            <p:cNvPr id="163" name="Group 162">
              <a:extLst>
                <a:ext uri="{FF2B5EF4-FFF2-40B4-BE49-F238E27FC236}">
                  <a16:creationId xmlns:a16="http://schemas.microsoft.com/office/drawing/2014/main" id="{A246E700-AFE0-3268-3F79-7B847160FB10}"/>
                </a:ext>
              </a:extLst>
            </p:cNvPr>
            <p:cNvGrpSpPr/>
            <p:nvPr/>
          </p:nvGrpSpPr>
          <p:grpSpPr>
            <a:xfrm>
              <a:off x="4846855" y="3807859"/>
              <a:ext cx="4940087" cy="2781482"/>
              <a:chOff x="5307355" y="3635133"/>
              <a:chExt cx="4448754" cy="2781482"/>
            </a:xfrm>
          </p:grpSpPr>
          <p:sp>
            <p:nvSpPr>
              <p:cNvPr id="44" name="Rectangle 43">
                <a:extLst>
                  <a:ext uri="{FF2B5EF4-FFF2-40B4-BE49-F238E27FC236}">
                    <a16:creationId xmlns:a16="http://schemas.microsoft.com/office/drawing/2014/main" id="{709C6582-DB7B-1491-76EC-E130A76BFFBA}"/>
                  </a:ext>
                </a:extLst>
              </p:cNvPr>
              <p:cNvSpPr/>
              <p:nvPr/>
            </p:nvSpPr>
            <p:spPr>
              <a:xfrm>
                <a:off x="5315482" y="3635133"/>
                <a:ext cx="4108034" cy="288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Arial" panose="020B0604020202020204" pitchFamily="34" charset="0"/>
                    <a:cs typeface="Arial" panose="020B0604020202020204" pitchFamily="34" charset="0"/>
                  </a:rPr>
                  <a:t>Design</a:t>
                </a:r>
              </a:p>
            </p:txBody>
          </p:sp>
          <p:sp>
            <p:nvSpPr>
              <p:cNvPr id="128" name="TextBox 127">
                <a:extLst>
                  <a:ext uri="{FF2B5EF4-FFF2-40B4-BE49-F238E27FC236}">
                    <a16:creationId xmlns:a16="http://schemas.microsoft.com/office/drawing/2014/main" id="{96234FD5-0B5C-1EC9-F868-5DD81F5EE92F}"/>
                  </a:ext>
                </a:extLst>
              </p:cNvPr>
              <p:cNvSpPr txBox="1"/>
              <p:nvPr/>
            </p:nvSpPr>
            <p:spPr>
              <a:xfrm>
                <a:off x="5309639" y="3897661"/>
                <a:ext cx="4180559" cy="1277273"/>
              </a:xfrm>
              <a:prstGeom prst="rect">
                <a:avLst/>
              </a:prstGeom>
              <a:noFill/>
              <a:ln>
                <a:noFill/>
              </a:ln>
            </p:spPr>
            <p:txBody>
              <a:bodyPr wrap="square" rtlCol="0">
                <a:spAutoFit/>
              </a:bodyPr>
              <a:lstStyle/>
              <a:p>
                <a:r>
                  <a:rPr lang="en-US" sz="1100" dirty="0">
                    <a:latin typeface="Arial" panose="020B0604020202020204" pitchFamily="34" charset="0"/>
                    <a:cs typeface="Arial" panose="020B0604020202020204" pitchFamily="34" charset="0"/>
                  </a:rPr>
                  <a:t>Assist business stakeholders and developers in assessing: </a:t>
                </a:r>
              </a:p>
              <a:p>
                <a:pPr marL="228600" indent="-228600">
                  <a:buAutoNum type="arabicParenR"/>
                </a:pPr>
                <a:r>
                  <a:rPr lang="en-US" sz="1100" b="1" i="1" dirty="0">
                    <a:solidFill>
                      <a:srgbClr val="A100FF"/>
                    </a:solidFill>
                    <a:latin typeface="Arial" panose="020B0604020202020204" pitchFamily="34" charset="0"/>
                    <a:cs typeface="Arial" panose="020B0604020202020204" pitchFamily="34" charset="0"/>
                  </a:rPr>
                  <a:t>Process suitability for AR </a:t>
                </a:r>
                <a:r>
                  <a:rPr lang="en-US" sz="1100" b="1" i="1" dirty="0">
                    <a:solidFill>
                      <a:srgbClr val="A100FF"/>
                    </a:solidFill>
                    <a:latin typeface="Arial" panose="020B0604020202020204"/>
                  </a:rPr>
                  <a:t>–</a:t>
                </a:r>
                <a:r>
                  <a:rPr lang="en-US" sz="1100" b="1" i="1" dirty="0">
                    <a:solidFill>
                      <a:srgbClr val="A100FF"/>
                    </a:solidFill>
                    <a:latin typeface="Arial" panose="020B0604020202020204" pitchFamily="34" charset="0"/>
                    <a:cs typeface="Arial" panose="020B0604020202020204" pitchFamily="34" charset="0"/>
                  </a:rPr>
                  <a:t> RQ#9.1</a:t>
                </a:r>
                <a:r>
                  <a:rPr lang="en-US" sz="1100" dirty="0">
                    <a:latin typeface="Arial" panose="020B0604020202020204" pitchFamily="34" charset="0"/>
                    <a:cs typeface="Arial" panose="020B0604020202020204" pitchFamily="34" charset="0"/>
                  </a:rPr>
                  <a:t>: What makes a process ideal to be enhanced with the use of AR?</a:t>
                </a:r>
              </a:p>
              <a:p>
                <a:pPr marL="228600" indent="-228600">
                  <a:buAutoNum type="arabicParenR"/>
                </a:pPr>
                <a:r>
                  <a:rPr lang="en-US" sz="1100" b="1" i="1" dirty="0">
                    <a:solidFill>
                      <a:srgbClr val="A100FF"/>
                    </a:solidFill>
                    <a:latin typeface="Arial" panose="020B0604020202020204" pitchFamily="34" charset="0"/>
                    <a:cs typeface="Arial" panose="020B0604020202020204" pitchFamily="34" charset="0"/>
                  </a:rPr>
                  <a:t>AR platform suitability </a:t>
                </a:r>
                <a:r>
                  <a:rPr lang="en-US" sz="1100" b="1" i="1" dirty="0">
                    <a:solidFill>
                      <a:srgbClr val="A100FF"/>
                    </a:solidFill>
                    <a:latin typeface="Arial" panose="020B0604020202020204"/>
                  </a:rPr>
                  <a:t>–</a:t>
                </a:r>
                <a:r>
                  <a:rPr lang="en-US" sz="1100" b="1" i="1" dirty="0">
                    <a:solidFill>
                      <a:srgbClr val="A100FF"/>
                    </a:solidFill>
                    <a:latin typeface="Arial" panose="020B0604020202020204" pitchFamily="34" charset="0"/>
                    <a:cs typeface="Arial" panose="020B0604020202020204" pitchFamily="34" charset="0"/>
                  </a:rPr>
                  <a:t> RQ#9.2</a:t>
                </a:r>
                <a:r>
                  <a:rPr lang="en-US" sz="1100" dirty="0">
                    <a:latin typeface="Arial" panose="020B0604020202020204" pitchFamily="34" charset="0"/>
                    <a:cs typeface="Arial" panose="020B0604020202020204" pitchFamily="34" charset="0"/>
                  </a:rPr>
                  <a:t>: How to choose between web AR vs. native AR vs. AR headsets for a selected process?</a:t>
                </a:r>
              </a:p>
              <a:p>
                <a:pPr marL="228600" indent="-228600">
                  <a:buAutoNum type="arabicParenR"/>
                </a:pPr>
                <a:r>
                  <a:rPr lang="en-US" sz="1100" b="1" i="1" dirty="0">
                    <a:solidFill>
                      <a:srgbClr val="A100FF"/>
                    </a:solidFill>
                    <a:latin typeface="Arial" panose="020B0604020202020204" pitchFamily="34" charset="0"/>
                    <a:cs typeface="Arial" panose="020B0604020202020204" pitchFamily="34" charset="0"/>
                  </a:rPr>
                  <a:t>AR development tool suitability </a:t>
                </a:r>
                <a:r>
                  <a:rPr lang="en-US" sz="1100" b="1" i="1" dirty="0">
                    <a:solidFill>
                      <a:srgbClr val="A100FF"/>
                    </a:solidFill>
                    <a:latin typeface="Arial" panose="020B0604020202020204"/>
                  </a:rPr>
                  <a:t>– RQ#9.3</a:t>
                </a:r>
                <a:r>
                  <a:rPr lang="en-US" sz="1100" dirty="0">
                    <a:latin typeface="Arial" panose="020B0604020202020204" pitchFamily="34" charset="0"/>
                    <a:cs typeface="Arial" panose="020B0604020202020204" pitchFamily="34" charset="0"/>
                  </a:rPr>
                  <a:t>:  What tools are most appropriate for a selected process and AR platform?</a:t>
                </a:r>
              </a:p>
            </p:txBody>
          </p:sp>
          <p:grpSp>
            <p:nvGrpSpPr>
              <p:cNvPr id="158" name="Group 157">
                <a:extLst>
                  <a:ext uri="{FF2B5EF4-FFF2-40B4-BE49-F238E27FC236}">
                    <a16:creationId xmlns:a16="http://schemas.microsoft.com/office/drawing/2014/main" id="{2BB7257C-141B-C76F-BB4D-51B914133C3F}"/>
                  </a:ext>
                </a:extLst>
              </p:cNvPr>
              <p:cNvGrpSpPr/>
              <p:nvPr/>
            </p:nvGrpSpPr>
            <p:grpSpPr>
              <a:xfrm>
                <a:off x="5307355" y="5239130"/>
                <a:ext cx="4448754" cy="1177485"/>
                <a:chOff x="5307355" y="5239130"/>
                <a:chExt cx="4448754" cy="1177485"/>
              </a:xfrm>
            </p:grpSpPr>
            <p:sp>
              <p:nvSpPr>
                <p:cNvPr id="42" name="Rectangle 41">
                  <a:extLst>
                    <a:ext uri="{FF2B5EF4-FFF2-40B4-BE49-F238E27FC236}">
                      <a16:creationId xmlns:a16="http://schemas.microsoft.com/office/drawing/2014/main" id="{759012BB-3D48-EBE1-5D93-3E46F8B15D6F}"/>
                    </a:ext>
                  </a:extLst>
                </p:cNvPr>
                <p:cNvSpPr/>
                <p:nvPr/>
              </p:nvSpPr>
              <p:spPr>
                <a:xfrm>
                  <a:off x="5315483" y="5239130"/>
                  <a:ext cx="4108034" cy="288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Arial" panose="020B0604020202020204" pitchFamily="34" charset="0"/>
                      <a:cs typeface="Arial" panose="020B0604020202020204" pitchFamily="34" charset="0"/>
                    </a:rPr>
                    <a:t>Development</a:t>
                  </a:r>
                </a:p>
              </p:txBody>
            </p:sp>
            <p:sp>
              <p:nvSpPr>
                <p:cNvPr id="137" name="TextBox 136">
                  <a:extLst>
                    <a:ext uri="{FF2B5EF4-FFF2-40B4-BE49-F238E27FC236}">
                      <a16:creationId xmlns:a16="http://schemas.microsoft.com/office/drawing/2014/main" id="{5A450E74-CA4E-14EB-DCDE-DDA1A7866100}"/>
                    </a:ext>
                  </a:extLst>
                </p:cNvPr>
                <p:cNvSpPr txBox="1"/>
                <p:nvPr/>
              </p:nvSpPr>
              <p:spPr>
                <a:xfrm>
                  <a:off x="5307355" y="5507558"/>
                  <a:ext cx="4448754" cy="261610"/>
                </a:xfrm>
                <a:prstGeom prst="rect">
                  <a:avLst/>
                </a:prstGeom>
                <a:noFill/>
                <a:ln>
                  <a:noFill/>
                </a:ln>
              </p:spPr>
              <p:txBody>
                <a:bodyPr wrap="square" rtlCol="0">
                  <a:spAutoFit/>
                </a:bodyPr>
                <a:lstStyle/>
                <a:p>
                  <a:r>
                    <a:rPr lang="en-US" sz="1100" b="1" i="1" dirty="0">
                      <a:solidFill>
                        <a:srgbClr val="A100FF"/>
                      </a:solidFill>
                      <a:latin typeface="Arial" panose="020B0604020202020204" pitchFamily="34" charset="0"/>
                      <a:cs typeface="Arial" panose="020B0604020202020204" pitchFamily="34" charset="0"/>
                    </a:rPr>
                    <a:t>RQ#9.4:</a:t>
                  </a:r>
                  <a:r>
                    <a:rPr lang="en-US" sz="1100" dirty="0">
                      <a:latin typeface="Arial" panose="020B0604020202020204" pitchFamily="34" charset="0"/>
                      <a:cs typeface="Arial" panose="020B0604020202020204" pitchFamily="34" charset="0"/>
                    </a:rPr>
                    <a:t> What are the requirements for the development of AR apps?</a:t>
                  </a:r>
                </a:p>
              </p:txBody>
            </p:sp>
            <p:grpSp>
              <p:nvGrpSpPr>
                <p:cNvPr id="156" name="Group 155">
                  <a:extLst>
                    <a:ext uri="{FF2B5EF4-FFF2-40B4-BE49-F238E27FC236}">
                      <a16:creationId xmlns:a16="http://schemas.microsoft.com/office/drawing/2014/main" id="{FA05F718-81FA-BB53-B604-F704D04FA671}"/>
                    </a:ext>
                  </a:extLst>
                </p:cNvPr>
                <p:cNvGrpSpPr/>
                <p:nvPr/>
              </p:nvGrpSpPr>
              <p:grpSpPr>
                <a:xfrm>
                  <a:off x="5315482" y="5893263"/>
                  <a:ext cx="4111973" cy="523352"/>
                  <a:chOff x="5315482" y="5893263"/>
                  <a:chExt cx="4111973" cy="523352"/>
                </a:xfrm>
              </p:grpSpPr>
              <p:sp>
                <p:nvSpPr>
                  <p:cNvPr id="43" name="Rectangle 42">
                    <a:extLst>
                      <a:ext uri="{FF2B5EF4-FFF2-40B4-BE49-F238E27FC236}">
                        <a16:creationId xmlns:a16="http://schemas.microsoft.com/office/drawing/2014/main" id="{51EDA2B8-499C-2D9E-2088-33C9BDF358A9}"/>
                      </a:ext>
                    </a:extLst>
                  </p:cNvPr>
                  <p:cNvSpPr/>
                  <p:nvPr/>
                </p:nvSpPr>
                <p:spPr>
                  <a:xfrm>
                    <a:off x="5315482" y="5893263"/>
                    <a:ext cx="4108033" cy="288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Arial" panose="020B0604020202020204" pitchFamily="34" charset="0"/>
                        <a:cs typeface="Arial" panose="020B0604020202020204" pitchFamily="34" charset="0"/>
                      </a:rPr>
                      <a:t>Deployment</a:t>
                    </a:r>
                  </a:p>
                </p:txBody>
              </p:sp>
              <p:sp>
                <p:nvSpPr>
                  <p:cNvPr id="151" name="TextBox 150">
                    <a:extLst>
                      <a:ext uri="{FF2B5EF4-FFF2-40B4-BE49-F238E27FC236}">
                        <a16:creationId xmlns:a16="http://schemas.microsoft.com/office/drawing/2014/main" id="{F1602760-F557-056B-13AC-BC42F2A23770}"/>
                      </a:ext>
                    </a:extLst>
                  </p:cNvPr>
                  <p:cNvSpPr txBox="1"/>
                  <p:nvPr/>
                </p:nvSpPr>
                <p:spPr>
                  <a:xfrm>
                    <a:off x="5319422" y="6155005"/>
                    <a:ext cx="4108033" cy="261610"/>
                  </a:xfrm>
                  <a:prstGeom prst="rect">
                    <a:avLst/>
                  </a:prstGeom>
                  <a:noFill/>
                  <a:ln>
                    <a:noFill/>
                  </a:ln>
                </p:spPr>
                <p:txBody>
                  <a:bodyPr wrap="square" rtlCol="0">
                    <a:spAutoFit/>
                  </a:bodyPr>
                  <a:lstStyle/>
                  <a:p>
                    <a:r>
                      <a:rPr lang="en-US" sz="1100" b="1" i="1" dirty="0">
                        <a:solidFill>
                          <a:srgbClr val="A100FF"/>
                        </a:solidFill>
                        <a:latin typeface="Arial" panose="020B0604020202020204" pitchFamily="34" charset="0"/>
                        <a:cs typeface="Arial" panose="020B0604020202020204" pitchFamily="34" charset="0"/>
                      </a:rPr>
                      <a:t>RQ#9.5:</a:t>
                    </a:r>
                    <a:r>
                      <a:rPr lang="en-US" sz="1100" dirty="0">
                        <a:latin typeface="Arial" panose="020B0604020202020204" pitchFamily="34" charset="0"/>
                        <a:cs typeface="Arial" panose="020B0604020202020204" pitchFamily="34" charset="0"/>
                      </a:rPr>
                      <a:t> What are the requirements for the deployment of AR apps?</a:t>
                    </a:r>
                  </a:p>
                </p:txBody>
              </p:sp>
            </p:grpSp>
          </p:grpSp>
        </p:grpSp>
        <p:sp>
          <p:nvSpPr>
            <p:cNvPr id="196" name="TextBox 195">
              <a:extLst>
                <a:ext uri="{FF2B5EF4-FFF2-40B4-BE49-F238E27FC236}">
                  <a16:creationId xmlns:a16="http://schemas.microsoft.com/office/drawing/2014/main" id="{7C5779BD-558C-153F-4C2A-6739CE7B6CD6}"/>
                </a:ext>
              </a:extLst>
            </p:cNvPr>
            <p:cNvSpPr txBox="1"/>
            <p:nvPr/>
          </p:nvSpPr>
          <p:spPr>
            <a:xfrm>
              <a:off x="8236037" y="3840772"/>
              <a:ext cx="1218603" cy="230832"/>
            </a:xfrm>
            <a:prstGeom prst="rect">
              <a:avLst/>
            </a:prstGeom>
            <a:noFill/>
            <a:ln>
              <a:noFill/>
            </a:ln>
          </p:spPr>
          <p:txBody>
            <a:bodyPr wrap="none" rtlCol="0">
              <a:spAutoFit/>
            </a:bodyPr>
            <a:lstStyle/>
            <a:p>
              <a:r>
                <a:rPr lang="en-US" sz="900" i="1" dirty="0">
                  <a:solidFill>
                    <a:schemeClr val="bg1"/>
                  </a:solidFill>
                </a:rPr>
                <a:t>Input: RQ#1, 2, 3, 5, 8 </a:t>
              </a:r>
            </a:p>
          </p:txBody>
        </p:sp>
        <p:sp>
          <p:nvSpPr>
            <p:cNvPr id="197" name="TextBox 196">
              <a:extLst>
                <a:ext uri="{FF2B5EF4-FFF2-40B4-BE49-F238E27FC236}">
                  <a16:creationId xmlns:a16="http://schemas.microsoft.com/office/drawing/2014/main" id="{8977FFA2-A9BE-5316-D6E8-74A2F60BE890}"/>
                </a:ext>
              </a:extLst>
            </p:cNvPr>
            <p:cNvSpPr txBox="1"/>
            <p:nvPr/>
          </p:nvSpPr>
          <p:spPr>
            <a:xfrm>
              <a:off x="8202531" y="5445914"/>
              <a:ext cx="1192955" cy="230832"/>
            </a:xfrm>
            <a:prstGeom prst="rect">
              <a:avLst/>
            </a:prstGeom>
            <a:noFill/>
            <a:ln>
              <a:noFill/>
            </a:ln>
          </p:spPr>
          <p:txBody>
            <a:bodyPr wrap="none" rtlCol="0">
              <a:spAutoFit/>
            </a:bodyPr>
            <a:lstStyle/>
            <a:p>
              <a:r>
                <a:rPr lang="en-US" sz="900" i="1" dirty="0">
                  <a:solidFill>
                    <a:schemeClr val="bg1"/>
                  </a:solidFill>
                </a:rPr>
                <a:t>Input: RQ#1, 2, 3, 5, 6</a:t>
              </a:r>
            </a:p>
          </p:txBody>
        </p:sp>
        <p:sp>
          <p:nvSpPr>
            <p:cNvPr id="198" name="TextBox 197">
              <a:extLst>
                <a:ext uri="{FF2B5EF4-FFF2-40B4-BE49-F238E27FC236}">
                  <a16:creationId xmlns:a16="http://schemas.microsoft.com/office/drawing/2014/main" id="{1DCD5E3B-31F7-E5BF-3398-3454BDABEBBF}"/>
                </a:ext>
              </a:extLst>
            </p:cNvPr>
            <p:cNvSpPr txBox="1"/>
            <p:nvPr/>
          </p:nvSpPr>
          <p:spPr>
            <a:xfrm>
              <a:off x="8651372" y="6102512"/>
              <a:ext cx="740908" cy="230832"/>
            </a:xfrm>
            <a:prstGeom prst="rect">
              <a:avLst/>
            </a:prstGeom>
            <a:noFill/>
            <a:ln>
              <a:noFill/>
            </a:ln>
          </p:spPr>
          <p:txBody>
            <a:bodyPr wrap="none" rtlCol="0">
              <a:spAutoFit/>
            </a:bodyPr>
            <a:lstStyle/>
            <a:p>
              <a:r>
                <a:rPr lang="en-US" sz="900" i="1" dirty="0">
                  <a:solidFill>
                    <a:schemeClr val="bg1"/>
                  </a:solidFill>
                </a:rPr>
                <a:t>Input: RQ#8</a:t>
              </a:r>
            </a:p>
          </p:txBody>
        </p:sp>
      </p:grpSp>
      <p:grpSp>
        <p:nvGrpSpPr>
          <p:cNvPr id="202" name="Group 201">
            <a:extLst>
              <a:ext uri="{FF2B5EF4-FFF2-40B4-BE49-F238E27FC236}">
                <a16:creationId xmlns:a16="http://schemas.microsoft.com/office/drawing/2014/main" id="{EF73B5DF-F462-587D-4EF8-30E583191211}"/>
              </a:ext>
            </a:extLst>
          </p:cNvPr>
          <p:cNvGrpSpPr/>
          <p:nvPr/>
        </p:nvGrpSpPr>
        <p:grpSpPr>
          <a:xfrm>
            <a:off x="9666746" y="5626815"/>
            <a:ext cx="2224285" cy="861971"/>
            <a:chOff x="9724461" y="5626815"/>
            <a:chExt cx="2067490" cy="861971"/>
          </a:xfrm>
        </p:grpSpPr>
        <p:sp>
          <p:nvSpPr>
            <p:cNvPr id="199" name="Rectangle 198">
              <a:extLst>
                <a:ext uri="{FF2B5EF4-FFF2-40B4-BE49-F238E27FC236}">
                  <a16:creationId xmlns:a16="http://schemas.microsoft.com/office/drawing/2014/main" id="{20009DB4-2CAF-5184-CF2A-A4FC83872392}"/>
                </a:ext>
              </a:extLst>
            </p:cNvPr>
            <p:cNvSpPr/>
            <p:nvPr/>
          </p:nvSpPr>
          <p:spPr>
            <a:xfrm>
              <a:off x="9729789" y="5626815"/>
              <a:ext cx="2062162" cy="288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latin typeface="Arial" panose="020B0604020202020204" pitchFamily="34" charset="0"/>
                  <a:cs typeface="Arial" panose="020B0604020202020204" pitchFamily="34" charset="0"/>
                </a:rPr>
                <a:t>Expert interviews</a:t>
              </a:r>
              <a:endParaRPr lang="en-US" sz="1100" dirty="0">
                <a:latin typeface="Arial" panose="020B0604020202020204" pitchFamily="34" charset="0"/>
                <a:cs typeface="Arial" panose="020B0604020202020204" pitchFamily="34" charset="0"/>
              </a:endParaRPr>
            </a:p>
          </p:txBody>
        </p:sp>
        <p:sp>
          <p:nvSpPr>
            <p:cNvPr id="201" name="TextBox 200">
              <a:extLst>
                <a:ext uri="{FF2B5EF4-FFF2-40B4-BE49-F238E27FC236}">
                  <a16:creationId xmlns:a16="http://schemas.microsoft.com/office/drawing/2014/main" id="{AC5495AC-992D-8065-DAC0-418389C97AE0}"/>
                </a:ext>
              </a:extLst>
            </p:cNvPr>
            <p:cNvSpPr txBox="1"/>
            <p:nvPr/>
          </p:nvSpPr>
          <p:spPr>
            <a:xfrm>
              <a:off x="9724461" y="5888622"/>
              <a:ext cx="2062162" cy="600164"/>
            </a:xfrm>
            <a:prstGeom prst="rect">
              <a:avLst/>
            </a:prstGeom>
            <a:noFill/>
            <a:ln>
              <a:noFill/>
            </a:ln>
          </p:spPr>
          <p:txBody>
            <a:bodyPr wrap="square" rtlCol="0">
              <a:spAutoFit/>
            </a:bodyPr>
            <a:lstStyle/>
            <a:p>
              <a:r>
                <a:rPr lang="en-US" sz="1100" dirty="0">
                  <a:latin typeface="Arial" panose="020B0604020202020204" pitchFamily="34" charset="0"/>
                  <a:cs typeface="Arial" panose="020B0604020202020204" pitchFamily="34" charset="0"/>
                </a:rPr>
                <a:t>Conduct expert interviews to gather feedback on the efficacy of the proposed ARIF.</a:t>
              </a:r>
            </a:p>
          </p:txBody>
        </p:sp>
      </p:grpSp>
      <p:grpSp>
        <p:nvGrpSpPr>
          <p:cNvPr id="204" name="Group 203">
            <a:extLst>
              <a:ext uri="{FF2B5EF4-FFF2-40B4-BE49-F238E27FC236}">
                <a16:creationId xmlns:a16="http://schemas.microsoft.com/office/drawing/2014/main" id="{E17C98D5-1EB0-CDB0-D566-322D8B5648DB}"/>
              </a:ext>
            </a:extLst>
          </p:cNvPr>
          <p:cNvGrpSpPr/>
          <p:nvPr/>
        </p:nvGrpSpPr>
        <p:grpSpPr>
          <a:xfrm>
            <a:off x="9666746" y="3647467"/>
            <a:ext cx="2230032" cy="692694"/>
            <a:chOff x="9724461" y="5626815"/>
            <a:chExt cx="2067490" cy="692694"/>
          </a:xfrm>
        </p:grpSpPr>
        <p:sp>
          <p:nvSpPr>
            <p:cNvPr id="205" name="Rectangle 204">
              <a:extLst>
                <a:ext uri="{FF2B5EF4-FFF2-40B4-BE49-F238E27FC236}">
                  <a16:creationId xmlns:a16="http://schemas.microsoft.com/office/drawing/2014/main" id="{A92C8F3E-E5A3-E930-94C1-1C288E4AD714}"/>
                </a:ext>
              </a:extLst>
            </p:cNvPr>
            <p:cNvSpPr/>
            <p:nvPr/>
          </p:nvSpPr>
          <p:spPr>
            <a:xfrm>
              <a:off x="9729789" y="5626815"/>
              <a:ext cx="2062162" cy="28800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Arial" panose="020B0604020202020204" pitchFamily="34" charset="0"/>
                  <a:cs typeface="Arial" panose="020B0604020202020204" pitchFamily="34" charset="0"/>
                </a:rPr>
                <a:t>Web AR prototype</a:t>
              </a:r>
            </a:p>
          </p:txBody>
        </p:sp>
        <p:sp>
          <p:nvSpPr>
            <p:cNvPr id="206" name="TextBox 205">
              <a:extLst>
                <a:ext uri="{FF2B5EF4-FFF2-40B4-BE49-F238E27FC236}">
                  <a16:creationId xmlns:a16="http://schemas.microsoft.com/office/drawing/2014/main" id="{C83F3854-318C-1C4A-5B29-9AC3AD61AE20}"/>
                </a:ext>
              </a:extLst>
            </p:cNvPr>
            <p:cNvSpPr txBox="1"/>
            <p:nvPr/>
          </p:nvSpPr>
          <p:spPr>
            <a:xfrm>
              <a:off x="9724461" y="5888622"/>
              <a:ext cx="2062162" cy="430887"/>
            </a:xfrm>
            <a:prstGeom prst="rect">
              <a:avLst/>
            </a:prstGeom>
            <a:noFill/>
            <a:ln>
              <a:noFill/>
            </a:ln>
          </p:spPr>
          <p:txBody>
            <a:bodyPr wrap="square" rtlCol="0">
              <a:spAutoFit/>
            </a:bodyPr>
            <a:lstStyle/>
            <a:p>
              <a:r>
                <a:rPr lang="en-US" sz="1100" dirty="0">
                  <a:latin typeface="Arial" panose="020B0604020202020204" pitchFamily="34" charset="0"/>
                  <a:cs typeface="Arial" panose="020B0604020202020204" pitchFamily="34" charset="0"/>
                </a:rPr>
                <a:t>Implement a web AR prototype using the ARIF.</a:t>
              </a:r>
            </a:p>
          </p:txBody>
        </p:sp>
      </p:grpSp>
      <p:sp>
        <p:nvSpPr>
          <p:cNvPr id="208" name="TextBox 207">
            <a:extLst>
              <a:ext uri="{FF2B5EF4-FFF2-40B4-BE49-F238E27FC236}">
                <a16:creationId xmlns:a16="http://schemas.microsoft.com/office/drawing/2014/main" id="{FD74743F-D788-A72C-B2D0-FBA99E3E96C5}"/>
              </a:ext>
            </a:extLst>
          </p:cNvPr>
          <p:cNvSpPr txBox="1"/>
          <p:nvPr/>
        </p:nvSpPr>
        <p:spPr>
          <a:xfrm>
            <a:off x="11085055" y="3671681"/>
            <a:ext cx="856325" cy="230832"/>
          </a:xfrm>
          <a:prstGeom prst="rect">
            <a:avLst/>
          </a:prstGeom>
          <a:noFill/>
          <a:ln>
            <a:noFill/>
          </a:ln>
        </p:spPr>
        <p:txBody>
          <a:bodyPr wrap="none" rtlCol="0">
            <a:spAutoFit/>
          </a:bodyPr>
          <a:lstStyle/>
          <a:p>
            <a:r>
              <a:rPr lang="en-US" sz="900" i="1" dirty="0">
                <a:solidFill>
                  <a:schemeClr val="bg1"/>
                </a:solidFill>
              </a:rPr>
              <a:t>Input: RQ#4, 9</a:t>
            </a:r>
          </a:p>
        </p:txBody>
      </p:sp>
      <p:sp>
        <p:nvSpPr>
          <p:cNvPr id="209" name="TextBox 208">
            <a:extLst>
              <a:ext uri="{FF2B5EF4-FFF2-40B4-BE49-F238E27FC236}">
                <a16:creationId xmlns:a16="http://schemas.microsoft.com/office/drawing/2014/main" id="{2E230A02-BDC9-9825-7578-8F0A3EDA8844}"/>
              </a:ext>
            </a:extLst>
          </p:cNvPr>
          <p:cNvSpPr txBox="1"/>
          <p:nvPr/>
        </p:nvSpPr>
        <p:spPr>
          <a:xfrm>
            <a:off x="11085055" y="5619271"/>
            <a:ext cx="962025" cy="307777"/>
          </a:xfrm>
          <a:prstGeom prst="rect">
            <a:avLst/>
          </a:prstGeom>
          <a:noFill/>
          <a:ln>
            <a:noFill/>
          </a:ln>
        </p:spPr>
        <p:txBody>
          <a:bodyPr wrap="square" rtlCol="0">
            <a:spAutoFit/>
          </a:bodyPr>
          <a:lstStyle/>
          <a:p>
            <a:r>
              <a:rPr lang="en-US" sz="700" i="1" dirty="0">
                <a:solidFill>
                  <a:schemeClr val="bg1"/>
                </a:solidFill>
              </a:rPr>
              <a:t>Input: RQ#9, interview protocol</a:t>
            </a:r>
          </a:p>
        </p:txBody>
      </p:sp>
    </p:spTree>
    <p:extLst>
      <p:ext uri="{BB962C8B-B14F-4D97-AF65-F5344CB8AC3E}">
        <p14:creationId xmlns:p14="http://schemas.microsoft.com/office/powerpoint/2010/main" val="17143752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EC35EA-960F-25CB-F481-430DA02DFE59}"/>
              </a:ext>
            </a:extLst>
          </p:cNvPr>
          <p:cNvSpPr/>
          <p:nvPr/>
        </p:nvSpPr>
        <p:spPr>
          <a:xfrm>
            <a:off x="404884" y="1874292"/>
            <a:ext cx="4453718" cy="4926727"/>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Arial" panose="020B0604020202020204"/>
              </a:rPr>
              <a:t>Phase 1: Systematic Literature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000000"/>
              </a:solidFill>
              <a:latin typeface="Arial" panose="020B0604020202020204"/>
            </a:endParaRPr>
          </a:p>
          <a:p>
            <a:pPr marL="90488" marR="0" lvl="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a:rPr>
              <a:t>The following preliminary questions (PQ) set the scientific foundation for answering the RQ: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rial" panose="020B0604020202020204"/>
              </a:rPr>
              <a:t> </a:t>
            </a: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BFAB942B-F1C2-FA7E-352F-7124E952DA6F}"/>
              </a:ext>
            </a:extLst>
          </p:cNvPr>
          <p:cNvSpPr/>
          <p:nvPr/>
        </p:nvSpPr>
        <p:spPr>
          <a:xfrm>
            <a:off x="5572836" y="1874292"/>
            <a:ext cx="3389125" cy="4917740"/>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Arial" panose="020B0604020202020204"/>
              </a:rPr>
              <a:t>Phase 2: Design, Demonstrate, and Evaluate an AR Implementation Framework</a:t>
            </a:r>
            <a:endParaRPr kumimoji="0" lang="en-US" sz="12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000000"/>
                </a:solidFill>
                <a:effectLst/>
                <a:uLnTx/>
                <a:uFillTx/>
                <a:latin typeface="Arial" panose="020B0604020202020204"/>
                <a:ea typeface="+mn-ea"/>
                <a:cs typeface="+mn-cs"/>
              </a:rPr>
              <a:t>The </a:t>
            </a:r>
            <a:r>
              <a:rPr kumimoji="0" lang="en-US" sz="1000" i="1" u="none" strike="noStrike" kern="1200" cap="none" spc="0" normalizeH="0" baseline="0" noProof="0" dirty="0">
                <a:ln>
                  <a:noFill/>
                </a:ln>
                <a:solidFill>
                  <a:srgbClr val="A100FF"/>
                </a:solidFill>
                <a:effectLst/>
                <a:uLnTx/>
                <a:uFillTx/>
                <a:latin typeface="Arial" panose="020B0604020202020204"/>
                <a:ea typeface="+mn-ea"/>
                <a:cs typeface="+mn-cs"/>
              </a:rPr>
              <a:t>AR implementation framework </a:t>
            </a:r>
            <a:r>
              <a:rPr kumimoji="0" lang="en-US" sz="1000" i="0" u="none" strike="noStrike" kern="1200" cap="none" spc="0" normalizeH="0" baseline="0" noProof="0" dirty="0">
                <a:ln>
                  <a:noFill/>
                </a:ln>
                <a:solidFill>
                  <a:srgbClr val="000000"/>
                </a:solidFill>
                <a:effectLst/>
                <a:uLnTx/>
                <a:uFillTx/>
                <a:latin typeface="Arial" panose="020B0604020202020204"/>
                <a:ea typeface="+mn-ea"/>
                <a:cs typeface="+mn-cs"/>
              </a:rPr>
              <a:t>provide guidance and reference materials for 3 primary software development lifecycle phases: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en-US" sz="1000" dirty="0">
                <a:solidFill>
                  <a:srgbClr val="000000"/>
                </a:solidFill>
                <a:latin typeface="Arial" panose="020B0604020202020204"/>
              </a:rPr>
              <a:t>Includes design steps and design considerations to help stakeholder and developers assess </a:t>
            </a:r>
          </a:p>
          <a:p>
            <a:pPr marL="228600" marR="0" lvl="0" indent="-228600" algn="l" defTabSz="914400" rtl="0" eaLnBrk="1" fontAlgn="auto" latinLnBrk="0" hangingPunct="1">
              <a:lnSpc>
                <a:spcPct val="100000"/>
              </a:lnSpc>
              <a:spcBef>
                <a:spcPts val="0"/>
              </a:spcBef>
              <a:spcAft>
                <a:spcPts val="0"/>
              </a:spcAft>
              <a:buClrTx/>
              <a:buSzTx/>
              <a:buAutoNum type="arabicParenR"/>
              <a:tabLst/>
              <a:defRPr/>
            </a:pPr>
            <a:r>
              <a:rPr lang="en-US" sz="1000" dirty="0">
                <a:solidFill>
                  <a:srgbClr val="000000"/>
                </a:solidFill>
                <a:latin typeface="Arial" panose="020B0604020202020204"/>
              </a:rPr>
              <a:t>Process suitability for AR </a:t>
            </a:r>
          </a:p>
          <a:p>
            <a:pPr marL="228600" marR="0" lvl="0" indent="-228600" algn="l" defTabSz="914400" rtl="0" eaLnBrk="1" fontAlgn="auto" latinLnBrk="0" hangingPunct="1">
              <a:lnSpc>
                <a:spcPct val="100000"/>
              </a:lnSpc>
              <a:spcBef>
                <a:spcPts val="0"/>
              </a:spcBef>
              <a:spcAft>
                <a:spcPts val="0"/>
              </a:spcAft>
              <a:buClrTx/>
              <a:buSzTx/>
              <a:buAutoNum type="arabicParenR"/>
              <a:tabLst/>
              <a:defRPr/>
            </a:pPr>
            <a:r>
              <a:rPr lang="en-US" sz="1000" dirty="0">
                <a:solidFill>
                  <a:srgbClr val="000000"/>
                </a:solidFill>
                <a:latin typeface="Arial" panose="020B0604020202020204"/>
              </a:rPr>
              <a:t>AR platform suitability </a:t>
            </a:r>
          </a:p>
          <a:p>
            <a:pPr marL="228600" marR="0" lvl="0" indent="-228600" algn="l" defTabSz="914400" rtl="0" eaLnBrk="1" fontAlgn="auto" latinLnBrk="0" hangingPunct="1">
              <a:lnSpc>
                <a:spcPct val="100000"/>
              </a:lnSpc>
              <a:spcBef>
                <a:spcPts val="0"/>
              </a:spcBef>
              <a:spcAft>
                <a:spcPts val="0"/>
              </a:spcAft>
              <a:buClrTx/>
              <a:buSzTx/>
              <a:buAutoNum type="arabicParenR"/>
              <a:tabLst/>
              <a:defRPr/>
            </a:pPr>
            <a:r>
              <a:rPr lang="en-US" sz="1000" dirty="0">
                <a:solidFill>
                  <a:srgbClr val="000000"/>
                </a:solidFill>
                <a:latin typeface="Arial" panose="020B0604020202020204"/>
              </a:rPr>
              <a:t>AR development tool suitability</a:t>
            </a: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5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5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5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kumimoji="0" lang="en-US" sz="1100" i="0" u="none" strike="noStrike" kern="1200" cap="none" spc="0" normalizeH="0" baseline="0" dirty="0">
              <a:ln>
                <a:noFill/>
              </a:ln>
              <a:solidFill>
                <a:srgbClr val="000000"/>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kumimoji="0" lang="en-US" sz="1000" i="0" u="none" strike="noStrike" kern="1200" cap="none" spc="0" normalizeH="0" baseline="0" dirty="0">
                <a:ln>
                  <a:noFill/>
                </a:ln>
                <a:solidFill>
                  <a:srgbClr val="000000"/>
                </a:solidFill>
                <a:effectLst/>
                <a:uLnTx/>
                <a:uFillTx/>
                <a:latin typeface="Arial" panose="020B0604020202020204"/>
                <a:ea typeface="+mn-ea"/>
                <a:cs typeface="+mn-cs"/>
              </a:rPr>
              <a:t>Includes a reference web </a:t>
            </a:r>
            <a:r>
              <a:rPr lang="en-US" sz="1000" dirty="0">
                <a:solidFill>
                  <a:srgbClr val="000000"/>
                </a:solidFill>
                <a:latin typeface="Arial" panose="020B0604020202020204"/>
              </a:rPr>
              <a:t>AR </a:t>
            </a:r>
            <a:r>
              <a:rPr kumimoji="0" lang="en-US" sz="1000" i="0" u="none" strike="noStrike" kern="1200" cap="none" spc="0" normalizeH="0" baseline="0" dirty="0">
                <a:ln>
                  <a:noFill/>
                </a:ln>
                <a:solidFill>
                  <a:srgbClr val="000000"/>
                </a:solidFill>
                <a:effectLst/>
                <a:uLnTx/>
                <a:uFillTx/>
                <a:latin typeface="Arial" panose="020B0604020202020204"/>
                <a:ea typeface="+mn-ea"/>
                <a:cs typeface="+mn-cs"/>
              </a:rPr>
              <a:t>software architecture</a:t>
            </a: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5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5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5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en-US" sz="1000" dirty="0">
                <a:solidFill>
                  <a:srgbClr val="000000"/>
                </a:solidFill>
                <a:latin typeface="Arial" panose="020B0604020202020204"/>
              </a:rPr>
              <a:t>Includes a serverless cloud deployment reference architecture for web AR applications.  </a:t>
            </a:r>
            <a:endParaRPr kumimoji="0" lang="en-US" sz="1000" i="0" u="none" strike="noStrike" kern="1200" cap="none" spc="0" normalizeH="0" baseline="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2C12535B-6443-2A78-F183-0C5F9D5B3F68}"/>
              </a:ext>
            </a:extLst>
          </p:cNvPr>
          <p:cNvSpPr/>
          <p:nvPr/>
        </p:nvSpPr>
        <p:spPr>
          <a:xfrm>
            <a:off x="10026554" y="25056"/>
            <a:ext cx="2123367" cy="1742038"/>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1" i="0" u="none" strike="noStrike" kern="1200" cap="none" spc="0" normalizeH="0" baseline="0" noProof="0" dirty="0">
                <a:ln>
                  <a:noFill/>
                </a:ln>
                <a:solidFill>
                  <a:srgbClr val="000000"/>
                </a:solidFill>
                <a:effectLst/>
                <a:uLnTx/>
                <a:uFillTx/>
                <a:latin typeface="Arial" panose="020B0604020202020204"/>
                <a:ea typeface="+mn-ea"/>
                <a:cs typeface="+mn-cs"/>
              </a:rPr>
              <a:t>Research Summary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000" b="1" i="0" u="none" strike="noStrike" kern="1200" cap="none" spc="0" normalizeH="0" baseline="0" noProof="0" dirty="0">
                <a:ln>
                  <a:noFill/>
                </a:ln>
                <a:solidFill>
                  <a:srgbClr val="A100FF"/>
                </a:solidFill>
                <a:effectLst/>
                <a:uLnTx/>
                <a:uFillTx/>
                <a:latin typeface="Arial" panose="020B0604020202020204" pitchFamily="34" charset="0"/>
                <a:cs typeface="Arial" panose="020B0604020202020204" pitchFamily="34" charset="0"/>
              </a:rPr>
              <a:t>Research Topics/ Key Enablers: </a:t>
            </a:r>
            <a:r>
              <a:rPr lang="de-CH" sz="1000" dirty="0">
                <a:solidFill>
                  <a:srgbClr val="000000"/>
                </a:solidFill>
                <a:latin typeface="Arial" panose="020B0604020202020204" pitchFamily="34" charset="0"/>
                <a:cs typeface="Arial" panose="020B0604020202020204" pitchFamily="34" charset="0"/>
              </a:rPr>
              <a:t>A</a:t>
            </a:r>
            <a:r>
              <a:rPr kumimoji="0" lang="de-CH" sz="10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 web development, </a:t>
            </a:r>
            <a:r>
              <a:rPr lang="de-CH" sz="1000" dirty="0">
                <a:solidFill>
                  <a:srgbClr val="000000"/>
                </a:solidFill>
                <a:latin typeface="Arial" panose="020B0604020202020204" pitchFamily="34" charset="0"/>
                <a:cs typeface="Arial" panose="020B0604020202020204" pitchFamily="34" charset="0"/>
              </a:rPr>
              <a:t>IoT, </a:t>
            </a:r>
            <a:r>
              <a:rPr kumimoji="0" lang="de-CH" sz="10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cloud infrastructure.</a:t>
            </a:r>
          </a:p>
          <a:p>
            <a:pPr marR="0" lvl="0" algn="l" defTabSz="914400" rtl="0" eaLnBrk="1" fontAlgn="auto" latinLnBrk="0" hangingPunct="1">
              <a:lnSpc>
                <a:spcPct val="100000"/>
              </a:lnSpc>
              <a:spcBef>
                <a:spcPts val="0"/>
              </a:spcBef>
              <a:spcAft>
                <a:spcPts val="0"/>
              </a:spcAft>
              <a:buClrTx/>
              <a:buSzTx/>
              <a:tabLst/>
              <a:defRPr/>
            </a:pPr>
            <a:endParaRPr kumimoji="0" lang="de-CH" sz="2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sz="1000" b="1" dirty="0">
                <a:solidFill>
                  <a:srgbClr val="A100FF"/>
                </a:solidFill>
                <a:latin typeface="Arial" panose="020B0604020202020204" pitchFamily="34" charset="0"/>
                <a:cs typeface="Arial" panose="020B0604020202020204" pitchFamily="34" charset="0"/>
              </a:rPr>
              <a:t>Research Output: </a:t>
            </a:r>
            <a:r>
              <a:rPr lang="de-CH" sz="1000" dirty="0">
                <a:solidFill>
                  <a:schemeClr val="tx1"/>
                </a:solidFill>
                <a:latin typeface="Arial" panose="020B0604020202020204" pitchFamily="34" charset="0"/>
                <a:cs typeface="Arial" panose="020B0604020202020204" pitchFamily="34" charset="0"/>
              </a:rPr>
              <a:t>AR implementation framework</a:t>
            </a:r>
            <a:endParaRPr lang="de-CH" sz="1000" b="1" dirty="0">
              <a:solidFill>
                <a:schemeClr val="tx1"/>
              </a:solidFill>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de-CH" sz="2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000" b="1" i="0" u="none" strike="noStrike" kern="1200" cap="none" spc="0" normalizeH="0" baseline="0" noProof="0" dirty="0">
                <a:ln>
                  <a:noFill/>
                </a:ln>
                <a:solidFill>
                  <a:srgbClr val="A100FF"/>
                </a:solidFill>
                <a:effectLst/>
                <a:uLnTx/>
                <a:uFillTx/>
                <a:latin typeface="Arial" panose="020B0604020202020204" pitchFamily="34" charset="0"/>
                <a:cs typeface="Arial" panose="020B0604020202020204" pitchFamily="34" charset="0"/>
              </a:rPr>
              <a:t>Research Output </a:t>
            </a:r>
            <a:r>
              <a:rPr lang="de-CH" sz="1000" b="1" dirty="0">
                <a:solidFill>
                  <a:srgbClr val="A100FF"/>
                </a:solidFill>
                <a:latin typeface="Arial" panose="020B0604020202020204" pitchFamily="34" charset="0"/>
                <a:cs typeface="Arial" panose="020B0604020202020204" pitchFamily="34" charset="0"/>
              </a:rPr>
              <a:t>V</a:t>
            </a:r>
            <a:r>
              <a:rPr kumimoji="0" lang="de-CH" sz="1000" b="1" i="0" u="none" strike="noStrike" kern="1200" cap="none" spc="0" normalizeH="0" baseline="0" noProof="0" dirty="0">
                <a:ln>
                  <a:noFill/>
                </a:ln>
                <a:solidFill>
                  <a:srgbClr val="A100FF"/>
                </a:solidFill>
                <a:effectLst/>
                <a:uLnTx/>
                <a:uFillTx/>
                <a:latin typeface="Arial" panose="020B0604020202020204" pitchFamily="34" charset="0"/>
                <a:cs typeface="Arial" panose="020B0604020202020204" pitchFamily="34" charset="0"/>
              </a:rPr>
              <a:t>alidation</a:t>
            </a:r>
            <a:r>
              <a:rPr kumimoji="0" lang="de-CH" sz="10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lang="de-CH" sz="1000" dirty="0">
                <a:solidFill>
                  <a:srgbClr val="000000"/>
                </a:solidFill>
                <a:latin typeface="Arial" panose="020B0604020202020204" pitchFamily="34" charset="0"/>
                <a:cs typeface="Arial" panose="020B0604020202020204" pitchFamily="34" charset="0"/>
              </a:rPr>
              <a:t>web AR </a:t>
            </a:r>
            <a:r>
              <a:rPr kumimoji="0" lang="de-CH" sz="10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app prototype, expert interviews.</a:t>
            </a:r>
          </a:p>
        </p:txBody>
      </p:sp>
      <p:sp>
        <p:nvSpPr>
          <p:cNvPr id="17" name="Rectangle 16">
            <a:extLst>
              <a:ext uri="{FF2B5EF4-FFF2-40B4-BE49-F238E27FC236}">
                <a16:creationId xmlns:a16="http://schemas.microsoft.com/office/drawing/2014/main" id="{F9199D4A-B282-DFA0-479B-C7C60FB94915}"/>
              </a:ext>
            </a:extLst>
          </p:cNvPr>
          <p:cNvSpPr/>
          <p:nvPr/>
        </p:nvSpPr>
        <p:spPr>
          <a:xfrm>
            <a:off x="404884" y="25055"/>
            <a:ext cx="9566756" cy="1742038"/>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1" i="0" u="none" strike="noStrike" kern="1200" cap="none" spc="0" normalizeH="0" baseline="0" noProof="0" dirty="0">
                <a:ln>
                  <a:noFill/>
                </a:ln>
                <a:solidFill>
                  <a:srgbClr val="000000"/>
                </a:solidFill>
                <a:effectLst/>
                <a:uLnTx/>
                <a:uFillTx/>
                <a:latin typeface="Arial" panose="020B0604020202020204"/>
                <a:ea typeface="+mn-ea"/>
                <a:cs typeface="+mn-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rPr>
              <a:t>Augmented Reality (AR) presents an exciting medium to consume and interact with information. Existing research features technical implementation of primarily </a:t>
            </a:r>
            <a:r>
              <a:rPr kumimoji="0" lang="de-CH" sz="1000" strike="noStrike" kern="1200" cap="none" spc="0" normalizeH="0" baseline="0" noProof="0" dirty="0">
                <a:ln>
                  <a:noFill/>
                </a:ln>
                <a:solidFill>
                  <a:schemeClr val="tx1"/>
                </a:solidFill>
                <a:effectLst/>
                <a:uLnTx/>
                <a:uFillTx/>
                <a:latin typeface="Arial" panose="020B0604020202020204"/>
                <a:ea typeface="+mn-ea"/>
                <a:cs typeface="+mn-cs"/>
              </a:rPr>
              <a:t>native mobile AR apps</a:t>
            </a:r>
            <a:r>
              <a:rPr kumimoji="0" lang="de-CH" sz="1000" u="none" strike="noStrike" kern="1200" cap="none" spc="0" normalizeH="0" baseline="0" noProof="0" dirty="0">
                <a:ln>
                  <a:noFill/>
                </a:ln>
                <a:solidFill>
                  <a:schemeClr val="tx1"/>
                </a:solidFill>
                <a:effectLst/>
                <a:uLnTx/>
                <a:uFillTx/>
                <a:latin typeface="Arial" panose="020B0604020202020204"/>
                <a:ea typeface="+mn-ea"/>
                <a:cs typeface="+mn-cs"/>
              </a:rPr>
              <a:t> </a:t>
            </a:r>
            <a:r>
              <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rPr>
              <a:t>(‘</a:t>
            </a:r>
            <a:r>
              <a:rPr kumimoji="0" lang="de-CH" sz="1000" i="1" u="none" strike="noStrike" kern="1200" cap="none" spc="0" normalizeH="0" baseline="0" noProof="0" dirty="0">
                <a:ln>
                  <a:noFill/>
                </a:ln>
                <a:solidFill>
                  <a:srgbClr val="A100FF"/>
                </a:solidFill>
                <a:effectLst/>
                <a:uLnTx/>
                <a:uFillTx/>
                <a:latin typeface="Arial" panose="020B0604020202020204"/>
                <a:ea typeface="+mn-ea"/>
                <a:cs typeface="+mn-cs"/>
              </a:rPr>
              <a:t>native AR</a:t>
            </a:r>
            <a:r>
              <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rPr>
              <a:t>’ for short) </a:t>
            </a:r>
            <a:r>
              <a:rPr lang="de-CH" sz="1000" dirty="0">
                <a:solidFill>
                  <a:srgbClr val="000000"/>
                </a:solidFill>
                <a:latin typeface="Arial" panose="020B0604020202020204"/>
              </a:rPr>
              <a:t>an</a:t>
            </a:r>
            <a:r>
              <a:rPr lang="de-CH" sz="1000" dirty="0">
                <a:solidFill>
                  <a:schemeClr val="tx1"/>
                </a:solidFill>
                <a:latin typeface="Arial" panose="020B0604020202020204"/>
              </a:rPr>
              <a:t>d AR apps on AR headsets (‘</a:t>
            </a:r>
            <a:r>
              <a:rPr lang="de-CH" sz="1000" i="1" dirty="0">
                <a:solidFill>
                  <a:srgbClr val="A100FF"/>
                </a:solidFill>
                <a:latin typeface="Arial" panose="020B0604020202020204"/>
              </a:rPr>
              <a:t>AR headset</a:t>
            </a:r>
            <a:r>
              <a:rPr lang="de-CH" sz="1000" dirty="0">
                <a:solidFill>
                  <a:schemeClr val="tx1"/>
                </a:solidFill>
                <a:latin typeface="Arial" panose="020B0604020202020204"/>
              </a:rPr>
              <a:t>’</a:t>
            </a:r>
            <a:r>
              <a:rPr lang="de-CH" sz="1000" i="1" dirty="0">
                <a:solidFill>
                  <a:schemeClr val="tx1"/>
                </a:solidFill>
                <a:latin typeface="Arial" panose="020B0604020202020204"/>
              </a:rPr>
              <a:t> for </a:t>
            </a:r>
            <a:r>
              <a:rPr lang="en-US" sz="1000" i="1" noProof="1">
                <a:solidFill>
                  <a:schemeClr val="tx1"/>
                </a:solidFill>
                <a:latin typeface="Arial" panose="020B0604020202020204"/>
              </a:rPr>
              <a:t>short</a:t>
            </a:r>
            <a:r>
              <a:rPr lang="de-CH" sz="1000" i="1" dirty="0">
                <a:solidFill>
                  <a:schemeClr val="tx1"/>
                </a:solidFill>
                <a:latin typeface="Arial" panose="020B0604020202020204"/>
              </a:rPr>
              <a:t>)</a:t>
            </a:r>
            <a:r>
              <a:rPr lang="de-CH" sz="1000" dirty="0">
                <a:solidFill>
                  <a:srgbClr val="000000"/>
                </a:solidFill>
                <a:latin typeface="Arial" panose="020B0604020202020204"/>
              </a:rPr>
              <a:t> </a:t>
            </a:r>
            <a:r>
              <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rPr>
              <a:t>while little attention has </a:t>
            </a:r>
            <a:r>
              <a:rPr kumimoji="0" lang="en-US" sz="1000" i="0" u="none" strike="noStrike" kern="1200" cap="none" spc="0" normalizeH="0" baseline="0" dirty="0">
                <a:ln>
                  <a:noFill/>
                </a:ln>
                <a:solidFill>
                  <a:srgbClr val="000000"/>
                </a:solidFill>
                <a:effectLst/>
                <a:uLnTx/>
                <a:uFillTx/>
                <a:latin typeface="Arial" panose="020B0604020202020204"/>
                <a:ea typeface="+mn-ea"/>
                <a:cs typeface="+mn-cs"/>
              </a:rPr>
              <a:t>been</a:t>
            </a:r>
            <a:r>
              <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de-CH" sz="1000" u="none" strike="noStrike" kern="1200" cap="none" spc="0" normalizeH="0" baseline="0" noProof="0" dirty="0">
                <a:ln>
                  <a:noFill/>
                </a:ln>
                <a:solidFill>
                  <a:schemeClr val="tx1"/>
                </a:solidFill>
                <a:effectLst/>
                <a:uLnTx/>
                <a:uFillTx/>
                <a:latin typeface="Arial" panose="020B0604020202020204"/>
                <a:ea typeface="+mn-ea"/>
                <a:cs typeface="+mn-cs"/>
              </a:rPr>
              <a:t>paid to web-based AR apps</a:t>
            </a:r>
            <a:r>
              <a:rPr lang="de-CH" sz="1000" dirty="0">
                <a:solidFill>
                  <a:schemeClr val="tx1"/>
                </a:solidFill>
                <a:latin typeface="Arial" panose="020B0604020202020204"/>
              </a:rPr>
              <a:t> </a:t>
            </a:r>
            <a:r>
              <a:rPr lang="de-CH" sz="1000" dirty="0">
                <a:solidFill>
                  <a:srgbClr val="000000"/>
                </a:solidFill>
                <a:latin typeface="Arial" panose="020B0604020202020204"/>
              </a:rPr>
              <a:t>(or ‘</a:t>
            </a:r>
            <a:r>
              <a:rPr lang="de-CH" sz="1000" i="1" dirty="0">
                <a:solidFill>
                  <a:srgbClr val="A100FF"/>
                </a:solidFill>
                <a:latin typeface="Arial" panose="020B0604020202020204"/>
              </a:rPr>
              <a:t>web AR</a:t>
            </a:r>
            <a:r>
              <a:rPr lang="de-CH" sz="1000" dirty="0">
                <a:solidFill>
                  <a:srgbClr val="000000"/>
                </a:solidFill>
                <a:latin typeface="Arial" panose="020B0604020202020204"/>
              </a:rPr>
              <a:t>’ for short),</a:t>
            </a:r>
            <a:r>
              <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rPr>
              <a:t> a </a:t>
            </a:r>
            <a:r>
              <a:rPr kumimoji="0" lang="en-US" sz="1000" i="0" u="none" strike="noStrike" kern="1200" cap="none" spc="0" normalizeH="0" baseline="0" dirty="0">
                <a:ln>
                  <a:noFill/>
                </a:ln>
                <a:solidFill>
                  <a:srgbClr val="000000"/>
                </a:solidFill>
                <a:effectLst/>
                <a:uLnTx/>
                <a:uFillTx/>
                <a:latin typeface="Arial" panose="020B0604020202020204"/>
                <a:ea typeface="+mn-ea"/>
                <a:cs typeface="+mn-cs"/>
              </a:rPr>
              <a:t>feasible</a:t>
            </a:r>
            <a:r>
              <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rPr>
              <a:t> and </a:t>
            </a:r>
            <a:r>
              <a:rPr kumimoji="0" lang="en-US" sz="1000" i="0" u="none" strike="noStrike" kern="1200" cap="none" spc="0" normalizeH="0" baseline="0" dirty="0">
                <a:ln>
                  <a:noFill/>
                </a:ln>
                <a:solidFill>
                  <a:srgbClr val="000000"/>
                </a:solidFill>
                <a:effectLst/>
                <a:uLnTx/>
                <a:uFillTx/>
                <a:latin typeface="Arial" panose="020B0604020202020204"/>
                <a:ea typeface="+mn-ea"/>
                <a:cs typeface="+mn-cs"/>
              </a:rPr>
              <a:t>appealing</a:t>
            </a:r>
            <a:r>
              <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rPr>
              <a:t> alternative.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5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rPr>
              <a:t>Furthermore, there is inadequate guidance on the design process of AR applications to help stakeholders and developers assess if a process is suitable for AR, which AR platform (web AR vs. native AR vs. AR headset) is most suitable for the selected process, and which AR development tools are most suitable for the selected AR platform</a:t>
            </a:r>
            <a:r>
              <a:rPr lang="de-CH" sz="1000" dirty="0">
                <a:solidFill>
                  <a:srgbClr val="000000"/>
                </a:solidFill>
                <a:latin typeface="Arial" panose="020B0604020202020204"/>
              </a:rPr>
              <a:t>.</a:t>
            </a:r>
            <a:r>
              <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rPr>
              <a:t> </a:t>
            </a:r>
            <a:endParaRPr lang="de-CH" sz="10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5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b="1" dirty="0">
                <a:solidFill>
                  <a:srgbClr val="000000"/>
                </a:solidFill>
                <a:latin typeface="Arial" panose="020B0604020202020204"/>
              </a:rPr>
              <a:t>Solution/ Thesis Scope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00000"/>
                </a:solidFill>
                <a:latin typeface="Arial" panose="020B0604020202020204"/>
              </a:rPr>
              <a:t>An industry-agnostic, tool-agnostic implementation framework for designing, developing, and deploying</a:t>
            </a:r>
            <a:r>
              <a:rPr lang="en-US" sz="1050" dirty="0">
                <a:solidFill>
                  <a:schemeClr val="tx1"/>
                </a:solidFill>
                <a:latin typeface="Arial" panose="020B0604020202020204"/>
              </a:rPr>
              <a:t> AR applications </a:t>
            </a:r>
            <a:r>
              <a:rPr lang="en-US" sz="1050" dirty="0">
                <a:solidFill>
                  <a:srgbClr val="000000"/>
                </a:solidFill>
                <a:latin typeface="Arial" panose="020B0604020202020204"/>
              </a:rPr>
              <a:t>in the cloud.</a:t>
            </a:r>
          </a:p>
        </p:txBody>
      </p:sp>
      <p:sp>
        <p:nvSpPr>
          <p:cNvPr id="8" name="Rectangle 7">
            <a:extLst>
              <a:ext uri="{FF2B5EF4-FFF2-40B4-BE49-F238E27FC236}">
                <a16:creationId xmlns:a16="http://schemas.microsoft.com/office/drawing/2014/main" id="{47361604-E605-5D17-BC91-DEB2B006235A}"/>
              </a:ext>
            </a:extLst>
          </p:cNvPr>
          <p:cNvSpPr/>
          <p:nvPr/>
        </p:nvSpPr>
        <p:spPr>
          <a:xfrm>
            <a:off x="9971639" y="3121666"/>
            <a:ext cx="2178282" cy="2168138"/>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Arial" panose="020B0604020202020204"/>
              </a:rPr>
              <a:t>Research Output Validation</a:t>
            </a:r>
            <a:endParaRPr kumimoji="0" lang="en-US" sz="1200" i="0" u="none" strike="noStrike" kern="1200" cap="none" spc="0" normalizeH="0" baseline="0" dirty="0">
              <a:ln>
                <a:noFill/>
              </a:ln>
              <a:solidFill>
                <a:srgbClr val="000000"/>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200" i="1" u="none" strike="noStrike" kern="1200" cap="none" spc="0" normalizeH="0" baseline="0" dirty="0">
              <a:ln>
                <a:noFill/>
              </a:ln>
              <a:solidFill>
                <a:srgbClr val="A100FF"/>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000" i="1" strike="noStrike" kern="1200" cap="none" spc="0" normalizeH="0" baseline="0" dirty="0">
                <a:ln>
                  <a:noFill/>
                </a:ln>
                <a:solidFill>
                  <a:srgbClr val="A100FF"/>
                </a:solidFill>
                <a:effectLst/>
                <a:uLnTx/>
                <a:uFillTx/>
                <a:latin typeface="Arial" panose="020B0604020202020204"/>
                <a:ea typeface="+mn-ea"/>
                <a:cs typeface="+mn-cs"/>
              </a:rPr>
              <a:t>A web AR app prototype: </a:t>
            </a:r>
            <a:r>
              <a:rPr kumimoji="0" lang="en-US" sz="1000" i="0" u="none" strike="noStrike" kern="1200" cap="none" spc="0" normalizeH="0" baseline="0" dirty="0">
                <a:ln>
                  <a:noFill/>
                </a:ln>
                <a:solidFill>
                  <a:srgbClr val="000000"/>
                </a:solidFill>
                <a:effectLst/>
                <a:uLnTx/>
                <a:uFillTx/>
                <a:latin typeface="Arial" panose="020B0604020202020204"/>
                <a:ea typeface="+mn-ea"/>
                <a:cs typeface="+mn-cs"/>
              </a:rPr>
              <a:t>demonstrate how the </a:t>
            </a:r>
            <a:r>
              <a:rPr lang="en-US" sz="1000" dirty="0">
                <a:solidFill>
                  <a:srgbClr val="000000"/>
                </a:solidFill>
                <a:latin typeface="Arial" panose="020B0604020202020204"/>
              </a:rPr>
              <a:t>framework is used in practice and add additional insights to the framework. </a:t>
            </a:r>
          </a:p>
          <a:p>
            <a:pPr marR="0" lvl="0" algn="l" defTabSz="914400" rtl="0" eaLnBrk="1" fontAlgn="auto" latinLnBrk="0" hangingPunct="1">
              <a:lnSpc>
                <a:spcPct val="100000"/>
              </a:lnSpc>
              <a:spcBef>
                <a:spcPts val="0"/>
              </a:spcBef>
              <a:spcAft>
                <a:spcPts val="0"/>
              </a:spcAft>
              <a:buClrTx/>
              <a:buSzTx/>
              <a:tabLst/>
              <a:defRPr/>
            </a:pPr>
            <a:endParaRPr kumimoji="0" lang="en-US" sz="1000" i="0" u="none" strike="noStrike" kern="1200" cap="none" spc="0" normalizeH="0" baseline="0" noProof="0" dirty="0">
              <a:ln>
                <a:noFill/>
              </a:ln>
              <a:solidFill>
                <a:srgbClr val="000000"/>
              </a:solidFill>
              <a:effectLst/>
              <a:uLnTx/>
              <a:uFillTx/>
              <a:latin typeface="Arial" panose="020B0604020202020204"/>
              <a:ea typeface="+mn-ea"/>
              <a:cs typeface="+mn-cs"/>
            </a:endParaRPr>
          </a:p>
          <a:p>
            <a:pPr>
              <a:defRPr/>
            </a:pPr>
            <a:r>
              <a:rPr kumimoji="0" lang="en-US" sz="1000" i="1" u="none" strike="noStrike" kern="1200" cap="none" spc="0" normalizeH="0" baseline="0" dirty="0">
                <a:ln>
                  <a:noFill/>
                </a:ln>
                <a:solidFill>
                  <a:srgbClr val="A100FF"/>
                </a:solidFill>
                <a:effectLst/>
                <a:uLnTx/>
                <a:uFillTx/>
                <a:latin typeface="Arial" panose="020B0604020202020204"/>
                <a:ea typeface="+mn-ea"/>
                <a:cs typeface="+mn-cs"/>
              </a:rPr>
              <a:t>Expert interviews: </a:t>
            </a:r>
            <a:r>
              <a:rPr kumimoji="0" lang="en-US" sz="1000" i="0" u="none" strike="noStrike" kern="1200" cap="none" spc="0" normalizeH="0" baseline="0" dirty="0">
                <a:ln>
                  <a:noFill/>
                </a:ln>
                <a:solidFill>
                  <a:srgbClr val="000000"/>
                </a:solidFill>
                <a:effectLst/>
                <a:uLnTx/>
                <a:uFillTx/>
                <a:latin typeface="Arial" panose="020B0604020202020204"/>
                <a:ea typeface="+mn-ea"/>
                <a:cs typeface="+mn-cs"/>
              </a:rPr>
              <a:t>validate and fine-tune the framework.</a:t>
            </a:r>
          </a:p>
          <a:p>
            <a:pPr marR="0" lvl="0" algn="l" defTabSz="914400" rtl="0" eaLnBrk="1" fontAlgn="auto" latinLnBrk="0" hangingPunct="1">
              <a:lnSpc>
                <a:spcPct val="100000"/>
              </a:lnSpc>
              <a:spcBef>
                <a:spcPts val="0"/>
              </a:spcBef>
              <a:spcAft>
                <a:spcPts val="0"/>
              </a:spcAft>
              <a:buClrTx/>
              <a:buSzTx/>
              <a:tabLst/>
              <a:defRPr/>
            </a:pPr>
            <a:endParaRPr kumimoji="0" lang="en-US" sz="12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40" name="Group 39">
            <a:extLst>
              <a:ext uri="{FF2B5EF4-FFF2-40B4-BE49-F238E27FC236}">
                <a16:creationId xmlns:a16="http://schemas.microsoft.com/office/drawing/2014/main" id="{E7B2C84F-E7EB-E536-63A4-D833FA8B278B}"/>
              </a:ext>
            </a:extLst>
          </p:cNvPr>
          <p:cNvGrpSpPr/>
          <p:nvPr/>
        </p:nvGrpSpPr>
        <p:grpSpPr>
          <a:xfrm>
            <a:off x="8965448" y="3534300"/>
            <a:ext cx="1008430" cy="540602"/>
            <a:chOff x="6679221" y="2774650"/>
            <a:chExt cx="1209116" cy="540602"/>
          </a:xfrm>
        </p:grpSpPr>
        <p:cxnSp>
          <p:nvCxnSpPr>
            <p:cNvPr id="10" name="Straight Arrow Connector 9">
              <a:extLst>
                <a:ext uri="{FF2B5EF4-FFF2-40B4-BE49-F238E27FC236}">
                  <a16:creationId xmlns:a16="http://schemas.microsoft.com/office/drawing/2014/main" id="{2D948A21-CDB1-056B-BBB5-B07A78F37BC1}"/>
                </a:ext>
              </a:extLst>
            </p:cNvPr>
            <p:cNvCxnSpPr>
              <a:cxnSpLocks/>
            </p:cNvCxnSpPr>
            <p:nvPr/>
          </p:nvCxnSpPr>
          <p:spPr>
            <a:xfrm>
              <a:off x="6681904" y="3315252"/>
              <a:ext cx="1206433" cy="0"/>
            </a:xfrm>
            <a:prstGeom prst="straightConnector1">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8A34374-E3D5-FDAB-5A9B-6CB3B99D296A}"/>
                </a:ext>
              </a:extLst>
            </p:cNvPr>
            <p:cNvSpPr txBox="1"/>
            <p:nvPr/>
          </p:nvSpPr>
          <p:spPr>
            <a:xfrm>
              <a:off x="6679221" y="2774650"/>
              <a:ext cx="1206432" cy="369332"/>
            </a:xfrm>
            <a:prstGeom prst="rect">
              <a:avLst/>
            </a:prstGeom>
            <a:noFill/>
          </p:spPr>
          <p:txBody>
            <a:bodyPr wrap="square" rtlCol="0">
              <a:spAutoFit/>
            </a:bodyPr>
            <a:lstStyle/>
            <a:p>
              <a:pPr algn="ctr"/>
              <a:r>
                <a:rPr lang="en-US" sz="900" dirty="0"/>
                <a:t>Use framework when developing prototype</a:t>
              </a:r>
            </a:p>
          </p:txBody>
        </p:sp>
      </p:grpSp>
      <p:cxnSp>
        <p:nvCxnSpPr>
          <p:cNvPr id="12" name="Straight Arrow Connector 11">
            <a:extLst>
              <a:ext uri="{FF2B5EF4-FFF2-40B4-BE49-F238E27FC236}">
                <a16:creationId xmlns:a16="http://schemas.microsoft.com/office/drawing/2014/main" id="{9C525320-3697-1235-8F90-F5E727682683}"/>
              </a:ext>
            </a:extLst>
          </p:cNvPr>
          <p:cNvCxnSpPr>
            <a:cxnSpLocks/>
          </p:cNvCxnSpPr>
          <p:nvPr/>
        </p:nvCxnSpPr>
        <p:spPr>
          <a:xfrm flipH="1">
            <a:off x="8957482" y="4521571"/>
            <a:ext cx="1006192" cy="0"/>
          </a:xfrm>
          <a:prstGeom prst="straightConnector1">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84BE26-4726-3449-59E7-897C3E8327A5}"/>
              </a:ext>
            </a:extLst>
          </p:cNvPr>
          <p:cNvSpPr txBox="1"/>
          <p:nvPr/>
        </p:nvSpPr>
        <p:spPr>
          <a:xfrm>
            <a:off x="8932125" y="4512472"/>
            <a:ext cx="1006192" cy="1061829"/>
          </a:xfrm>
          <a:prstGeom prst="rect">
            <a:avLst/>
          </a:prstGeom>
          <a:noFill/>
        </p:spPr>
        <p:txBody>
          <a:bodyPr wrap="square" rtlCol="0">
            <a:spAutoFit/>
          </a:bodyPr>
          <a:lstStyle/>
          <a:p>
            <a:pPr algn="ctr"/>
            <a:r>
              <a:rPr lang="en-US" sz="900" dirty="0"/>
              <a:t>Revise framework based on insights collected during prototype development 2) expert interviews</a:t>
            </a:r>
          </a:p>
        </p:txBody>
      </p:sp>
      <p:sp>
        <p:nvSpPr>
          <p:cNvPr id="42" name="Rectangle 41">
            <a:extLst>
              <a:ext uri="{FF2B5EF4-FFF2-40B4-BE49-F238E27FC236}">
                <a16:creationId xmlns:a16="http://schemas.microsoft.com/office/drawing/2014/main" id="{759012BB-3D48-EBE1-5D93-3E46F8B15D6F}"/>
              </a:ext>
            </a:extLst>
          </p:cNvPr>
          <p:cNvSpPr/>
          <p:nvPr/>
        </p:nvSpPr>
        <p:spPr>
          <a:xfrm>
            <a:off x="5657534" y="4595326"/>
            <a:ext cx="3214815"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Arial" panose="020B0604020202020204" pitchFamily="34" charset="0"/>
                <a:cs typeface="Arial" panose="020B0604020202020204" pitchFamily="34" charset="0"/>
              </a:rPr>
              <a:t>Development</a:t>
            </a:r>
          </a:p>
        </p:txBody>
      </p:sp>
      <p:sp>
        <p:nvSpPr>
          <p:cNvPr id="43" name="Rectangle 42">
            <a:extLst>
              <a:ext uri="{FF2B5EF4-FFF2-40B4-BE49-F238E27FC236}">
                <a16:creationId xmlns:a16="http://schemas.microsoft.com/office/drawing/2014/main" id="{51EDA2B8-499C-2D9E-2088-33C9BDF358A9}"/>
              </a:ext>
            </a:extLst>
          </p:cNvPr>
          <p:cNvSpPr/>
          <p:nvPr/>
        </p:nvSpPr>
        <p:spPr>
          <a:xfrm>
            <a:off x="5657534" y="5793856"/>
            <a:ext cx="3189893"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Arial" panose="020B0604020202020204" pitchFamily="34" charset="0"/>
                <a:cs typeface="Arial" panose="020B0604020202020204" pitchFamily="34" charset="0"/>
              </a:rPr>
              <a:t>Deployment</a:t>
            </a:r>
          </a:p>
        </p:txBody>
      </p:sp>
      <p:sp>
        <p:nvSpPr>
          <p:cNvPr id="44" name="Rectangle 43">
            <a:extLst>
              <a:ext uri="{FF2B5EF4-FFF2-40B4-BE49-F238E27FC236}">
                <a16:creationId xmlns:a16="http://schemas.microsoft.com/office/drawing/2014/main" id="{709C6582-DB7B-1491-76EC-E130A76BFFBA}"/>
              </a:ext>
            </a:extLst>
          </p:cNvPr>
          <p:cNvSpPr/>
          <p:nvPr/>
        </p:nvSpPr>
        <p:spPr>
          <a:xfrm>
            <a:off x="5649105" y="3038755"/>
            <a:ext cx="3215248"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Arial" panose="020B0604020202020204" pitchFamily="34" charset="0"/>
                <a:cs typeface="Arial" panose="020B0604020202020204" pitchFamily="34" charset="0"/>
              </a:rPr>
              <a:t>Design</a:t>
            </a:r>
          </a:p>
        </p:txBody>
      </p:sp>
      <p:cxnSp>
        <p:nvCxnSpPr>
          <p:cNvPr id="51" name="Connector: Elbow 50">
            <a:extLst>
              <a:ext uri="{FF2B5EF4-FFF2-40B4-BE49-F238E27FC236}">
                <a16:creationId xmlns:a16="http://schemas.microsoft.com/office/drawing/2014/main" id="{9AA7AB0E-451E-6135-2421-538C2E67F86D}"/>
              </a:ext>
            </a:extLst>
          </p:cNvPr>
          <p:cNvCxnSpPr>
            <a:cxnSpLocks/>
            <a:stCxn id="49" idx="1"/>
            <a:endCxn id="54" idx="1"/>
          </p:cNvCxnSpPr>
          <p:nvPr/>
        </p:nvCxnSpPr>
        <p:spPr>
          <a:xfrm rot="10800000">
            <a:off x="498622" y="2352430"/>
            <a:ext cx="50125" cy="4134441"/>
          </a:xfrm>
          <a:prstGeom prst="bentConnector3">
            <a:avLst>
              <a:gd name="adj1" fmla="val 556060"/>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62889A2-DC43-62DC-EE93-0E0CB273FC30}"/>
              </a:ext>
            </a:extLst>
          </p:cNvPr>
          <p:cNvSpPr/>
          <p:nvPr/>
        </p:nvSpPr>
        <p:spPr>
          <a:xfrm>
            <a:off x="498621" y="2154429"/>
            <a:ext cx="4175880"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Research Question (RQ): What does an implementation framework for web AR applications look like?                                  </a:t>
            </a:r>
          </a:p>
        </p:txBody>
      </p:sp>
      <p:sp>
        <p:nvSpPr>
          <p:cNvPr id="56" name="TextBox 55">
            <a:extLst>
              <a:ext uri="{FF2B5EF4-FFF2-40B4-BE49-F238E27FC236}">
                <a16:creationId xmlns:a16="http://schemas.microsoft.com/office/drawing/2014/main" id="{6B36BD79-C512-9AAF-7FFA-849A47BB20E1}"/>
              </a:ext>
            </a:extLst>
          </p:cNvPr>
          <p:cNvSpPr txBox="1"/>
          <p:nvPr/>
        </p:nvSpPr>
        <p:spPr>
          <a:xfrm rot="16200000">
            <a:off x="-2238504" y="4110016"/>
            <a:ext cx="4774064" cy="230832"/>
          </a:xfrm>
          <a:prstGeom prst="rect">
            <a:avLst/>
          </a:prstGeom>
          <a:noFill/>
        </p:spPr>
        <p:txBody>
          <a:bodyPr wrap="none" rtlCol="0">
            <a:spAutoFit/>
          </a:bodyPr>
          <a:lstStyle/>
          <a:p>
            <a:r>
              <a:rPr lang="en-US" sz="900" dirty="0"/>
              <a:t>Identify deficiencies in existing AR implementation frameworks which will be addressed in this RQ</a:t>
            </a:r>
          </a:p>
        </p:txBody>
      </p:sp>
      <p:cxnSp>
        <p:nvCxnSpPr>
          <p:cNvPr id="58" name="Connector: Elbow 57">
            <a:extLst>
              <a:ext uri="{FF2B5EF4-FFF2-40B4-BE49-F238E27FC236}">
                <a16:creationId xmlns:a16="http://schemas.microsoft.com/office/drawing/2014/main" id="{C571FBAE-F47B-EF92-C291-5AC305C36DD4}"/>
              </a:ext>
            </a:extLst>
          </p:cNvPr>
          <p:cNvCxnSpPr>
            <a:cxnSpLocks/>
            <a:stCxn id="45" idx="3"/>
            <a:endCxn id="44" idx="1"/>
          </p:cNvCxnSpPr>
          <p:nvPr/>
        </p:nvCxnSpPr>
        <p:spPr>
          <a:xfrm>
            <a:off x="4717654" y="3233956"/>
            <a:ext cx="931451" cy="2799"/>
          </a:xfrm>
          <a:prstGeom prst="bentConnector3">
            <a:avLst>
              <a:gd name="adj1" fmla="val 50000"/>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90DA674-573A-4F32-E9D7-F747E65D026E}"/>
              </a:ext>
            </a:extLst>
          </p:cNvPr>
          <p:cNvCxnSpPr>
            <a:cxnSpLocks/>
            <a:stCxn id="46" idx="3"/>
            <a:endCxn id="44" idx="1"/>
          </p:cNvCxnSpPr>
          <p:nvPr/>
        </p:nvCxnSpPr>
        <p:spPr>
          <a:xfrm flipV="1">
            <a:off x="4717655" y="3236755"/>
            <a:ext cx="931450" cy="445469"/>
          </a:xfrm>
          <a:prstGeom prst="bentConnector3">
            <a:avLst>
              <a:gd name="adj1" fmla="val 31441"/>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BFF7331D-4445-E12A-6F17-BFF1173FC2E5}"/>
              </a:ext>
            </a:extLst>
          </p:cNvPr>
          <p:cNvCxnSpPr>
            <a:cxnSpLocks/>
            <a:stCxn id="47" idx="3"/>
            <a:endCxn id="44" idx="1"/>
          </p:cNvCxnSpPr>
          <p:nvPr/>
        </p:nvCxnSpPr>
        <p:spPr>
          <a:xfrm flipV="1">
            <a:off x="4710681" y="3236755"/>
            <a:ext cx="938424" cy="904542"/>
          </a:xfrm>
          <a:prstGeom prst="bentConnector3">
            <a:avLst>
              <a:gd name="adj1" fmla="val 32063"/>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DB4426D-CC31-D2B3-F3DF-B8D162BBBA33}"/>
              </a:ext>
            </a:extLst>
          </p:cNvPr>
          <p:cNvCxnSpPr>
            <a:cxnSpLocks/>
            <a:endCxn id="42" idx="1"/>
          </p:cNvCxnSpPr>
          <p:nvPr/>
        </p:nvCxnSpPr>
        <p:spPr>
          <a:xfrm>
            <a:off x="4624327" y="4622896"/>
            <a:ext cx="1033207" cy="170430"/>
          </a:xfrm>
          <a:prstGeom prst="bentConnector3">
            <a:avLst>
              <a:gd name="adj1" fmla="val 57486"/>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F57E757-1D6B-2327-F811-9E1F346FB74C}"/>
              </a:ext>
            </a:extLst>
          </p:cNvPr>
          <p:cNvSpPr txBox="1"/>
          <p:nvPr/>
        </p:nvSpPr>
        <p:spPr>
          <a:xfrm>
            <a:off x="4986339" y="3030529"/>
            <a:ext cx="595035" cy="230832"/>
          </a:xfrm>
          <a:prstGeom prst="rect">
            <a:avLst/>
          </a:prstGeom>
          <a:noFill/>
        </p:spPr>
        <p:txBody>
          <a:bodyPr wrap="none" rtlCol="0">
            <a:spAutoFit/>
          </a:bodyPr>
          <a:lstStyle/>
          <a:p>
            <a:r>
              <a:rPr lang="en-US" sz="900" dirty="0"/>
              <a:t>input for</a:t>
            </a:r>
          </a:p>
        </p:txBody>
      </p:sp>
      <p:sp>
        <p:nvSpPr>
          <p:cNvPr id="73" name="TextBox 72">
            <a:extLst>
              <a:ext uri="{FF2B5EF4-FFF2-40B4-BE49-F238E27FC236}">
                <a16:creationId xmlns:a16="http://schemas.microsoft.com/office/drawing/2014/main" id="{F98BA6A3-3FE0-B762-7BD4-DBA1304BCA5A}"/>
              </a:ext>
            </a:extLst>
          </p:cNvPr>
          <p:cNvSpPr txBox="1"/>
          <p:nvPr/>
        </p:nvSpPr>
        <p:spPr>
          <a:xfrm>
            <a:off x="5044312" y="4376276"/>
            <a:ext cx="595035" cy="230832"/>
          </a:xfrm>
          <a:prstGeom prst="rect">
            <a:avLst/>
          </a:prstGeom>
          <a:noFill/>
        </p:spPr>
        <p:txBody>
          <a:bodyPr wrap="none" rtlCol="0">
            <a:spAutoFit/>
          </a:bodyPr>
          <a:lstStyle/>
          <a:p>
            <a:r>
              <a:rPr lang="en-US" sz="900" dirty="0"/>
              <a:t>input for</a:t>
            </a:r>
          </a:p>
        </p:txBody>
      </p:sp>
      <p:grpSp>
        <p:nvGrpSpPr>
          <p:cNvPr id="18" name="Group 17">
            <a:extLst>
              <a:ext uri="{FF2B5EF4-FFF2-40B4-BE49-F238E27FC236}">
                <a16:creationId xmlns:a16="http://schemas.microsoft.com/office/drawing/2014/main" id="{531F0E5B-FA92-7C21-74DA-FEAE02B122C3}"/>
              </a:ext>
            </a:extLst>
          </p:cNvPr>
          <p:cNvGrpSpPr/>
          <p:nvPr/>
        </p:nvGrpSpPr>
        <p:grpSpPr>
          <a:xfrm>
            <a:off x="541774" y="3038755"/>
            <a:ext cx="4225492" cy="396000"/>
            <a:chOff x="541774" y="3214016"/>
            <a:chExt cx="4225492" cy="335949"/>
          </a:xfrm>
        </p:grpSpPr>
        <p:sp>
          <p:nvSpPr>
            <p:cNvPr id="45" name="Rectangle 44">
              <a:extLst>
                <a:ext uri="{FF2B5EF4-FFF2-40B4-BE49-F238E27FC236}">
                  <a16:creationId xmlns:a16="http://schemas.microsoft.com/office/drawing/2014/main" id="{117B92C9-E10F-D834-11D4-1C387C79A0FF}"/>
                </a:ext>
              </a:extLst>
            </p:cNvPr>
            <p:cNvSpPr/>
            <p:nvPr/>
          </p:nvSpPr>
          <p:spPr>
            <a:xfrm>
              <a:off x="541774" y="3214016"/>
              <a:ext cx="4175880" cy="3312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PQ#1: What is AR?                                  </a:t>
              </a:r>
            </a:p>
          </p:txBody>
        </p:sp>
        <p:sp>
          <p:nvSpPr>
            <p:cNvPr id="75" name="TextBox 74">
              <a:extLst>
                <a:ext uri="{FF2B5EF4-FFF2-40B4-BE49-F238E27FC236}">
                  <a16:creationId xmlns:a16="http://schemas.microsoft.com/office/drawing/2014/main" id="{FCFA1C56-9435-786B-CCA1-1F194E210E91}"/>
                </a:ext>
              </a:extLst>
            </p:cNvPr>
            <p:cNvSpPr txBox="1"/>
            <p:nvPr/>
          </p:nvSpPr>
          <p:spPr>
            <a:xfrm>
              <a:off x="4223527" y="3319133"/>
              <a:ext cx="543739" cy="230832"/>
            </a:xfrm>
            <a:prstGeom prst="rect">
              <a:avLst/>
            </a:prstGeom>
            <a:noFill/>
          </p:spPr>
          <p:txBody>
            <a:bodyPr wrap="none" rtlCol="0">
              <a:spAutoFit/>
            </a:bodyPr>
            <a:lstStyle/>
            <a:p>
              <a:r>
                <a:rPr lang="en-US" sz="900" dirty="0">
                  <a:solidFill>
                    <a:schemeClr val="bg1"/>
                  </a:solidFill>
                </a:rPr>
                <a:t>sect 3.2</a:t>
              </a:r>
            </a:p>
          </p:txBody>
        </p:sp>
      </p:grpSp>
      <p:grpSp>
        <p:nvGrpSpPr>
          <p:cNvPr id="19" name="Group 18">
            <a:extLst>
              <a:ext uri="{FF2B5EF4-FFF2-40B4-BE49-F238E27FC236}">
                <a16:creationId xmlns:a16="http://schemas.microsoft.com/office/drawing/2014/main" id="{AD8616D6-28E1-6190-6A9F-444013603FEA}"/>
              </a:ext>
            </a:extLst>
          </p:cNvPr>
          <p:cNvGrpSpPr/>
          <p:nvPr/>
        </p:nvGrpSpPr>
        <p:grpSpPr>
          <a:xfrm>
            <a:off x="541774" y="3492333"/>
            <a:ext cx="4225492" cy="396000"/>
            <a:chOff x="541774" y="3629897"/>
            <a:chExt cx="4225492" cy="345343"/>
          </a:xfrm>
        </p:grpSpPr>
        <p:sp>
          <p:nvSpPr>
            <p:cNvPr id="46" name="Rectangle 45">
              <a:extLst>
                <a:ext uri="{FF2B5EF4-FFF2-40B4-BE49-F238E27FC236}">
                  <a16:creationId xmlns:a16="http://schemas.microsoft.com/office/drawing/2014/main" id="{A3E4CAD9-25B2-15C9-C3A6-9CC770AB0485}"/>
                </a:ext>
              </a:extLst>
            </p:cNvPr>
            <p:cNvSpPr/>
            <p:nvPr/>
          </p:nvSpPr>
          <p:spPr>
            <a:xfrm>
              <a:off x="541774" y="3629897"/>
              <a:ext cx="4175881" cy="3312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PQ#2: How does AR work?              </a:t>
              </a:r>
            </a:p>
          </p:txBody>
        </p:sp>
        <p:sp>
          <p:nvSpPr>
            <p:cNvPr id="77" name="TextBox 76">
              <a:extLst>
                <a:ext uri="{FF2B5EF4-FFF2-40B4-BE49-F238E27FC236}">
                  <a16:creationId xmlns:a16="http://schemas.microsoft.com/office/drawing/2014/main" id="{40EA479F-07EA-AD09-27CE-DF03612C5AA2}"/>
                </a:ext>
              </a:extLst>
            </p:cNvPr>
            <p:cNvSpPr txBox="1"/>
            <p:nvPr/>
          </p:nvSpPr>
          <p:spPr>
            <a:xfrm>
              <a:off x="4223527" y="3744408"/>
              <a:ext cx="543739" cy="230832"/>
            </a:xfrm>
            <a:prstGeom prst="rect">
              <a:avLst/>
            </a:prstGeom>
            <a:noFill/>
          </p:spPr>
          <p:txBody>
            <a:bodyPr wrap="none" rtlCol="0">
              <a:spAutoFit/>
            </a:bodyPr>
            <a:lstStyle/>
            <a:p>
              <a:r>
                <a:rPr lang="en-US" sz="900" dirty="0">
                  <a:solidFill>
                    <a:schemeClr val="bg1"/>
                  </a:solidFill>
                </a:rPr>
                <a:t>sect 3.3</a:t>
              </a:r>
            </a:p>
          </p:txBody>
        </p:sp>
      </p:grpSp>
      <p:grpSp>
        <p:nvGrpSpPr>
          <p:cNvPr id="20" name="Group 19">
            <a:extLst>
              <a:ext uri="{FF2B5EF4-FFF2-40B4-BE49-F238E27FC236}">
                <a16:creationId xmlns:a16="http://schemas.microsoft.com/office/drawing/2014/main" id="{1D5F9B61-2152-D5BF-B7A5-594C709D1C16}"/>
              </a:ext>
            </a:extLst>
          </p:cNvPr>
          <p:cNvGrpSpPr/>
          <p:nvPr/>
        </p:nvGrpSpPr>
        <p:grpSpPr>
          <a:xfrm>
            <a:off x="541774" y="3945911"/>
            <a:ext cx="4225492" cy="396000"/>
            <a:chOff x="541774" y="4251518"/>
            <a:chExt cx="4225492" cy="335631"/>
          </a:xfrm>
        </p:grpSpPr>
        <p:sp>
          <p:nvSpPr>
            <p:cNvPr id="47" name="Rectangle 46">
              <a:extLst>
                <a:ext uri="{FF2B5EF4-FFF2-40B4-BE49-F238E27FC236}">
                  <a16:creationId xmlns:a16="http://schemas.microsoft.com/office/drawing/2014/main" id="{949FA2F2-9A78-D43E-0DBD-1D75AA4ABE0B}"/>
                </a:ext>
              </a:extLst>
            </p:cNvPr>
            <p:cNvSpPr/>
            <p:nvPr/>
          </p:nvSpPr>
          <p:spPr>
            <a:xfrm>
              <a:off x="541774" y="4251518"/>
              <a:ext cx="4168907" cy="3312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PQ#3: What factors influence AR adoption?</a:t>
              </a:r>
            </a:p>
          </p:txBody>
        </p:sp>
        <p:sp>
          <p:nvSpPr>
            <p:cNvPr id="79" name="TextBox 78">
              <a:extLst>
                <a:ext uri="{FF2B5EF4-FFF2-40B4-BE49-F238E27FC236}">
                  <a16:creationId xmlns:a16="http://schemas.microsoft.com/office/drawing/2014/main" id="{709AFF2A-6A19-CE5B-5D5B-8D51C8793F60}"/>
                </a:ext>
              </a:extLst>
            </p:cNvPr>
            <p:cNvSpPr txBox="1"/>
            <p:nvPr/>
          </p:nvSpPr>
          <p:spPr>
            <a:xfrm>
              <a:off x="4223527" y="4356317"/>
              <a:ext cx="543739" cy="230832"/>
            </a:xfrm>
            <a:prstGeom prst="rect">
              <a:avLst/>
            </a:prstGeom>
            <a:noFill/>
          </p:spPr>
          <p:txBody>
            <a:bodyPr wrap="none" rtlCol="0">
              <a:spAutoFit/>
            </a:bodyPr>
            <a:lstStyle/>
            <a:p>
              <a:r>
                <a:rPr lang="en-US" sz="900" dirty="0">
                  <a:solidFill>
                    <a:schemeClr val="bg1"/>
                  </a:solidFill>
                </a:rPr>
                <a:t>sect 3.4</a:t>
              </a:r>
            </a:p>
          </p:txBody>
        </p:sp>
      </p:grpSp>
      <p:grpSp>
        <p:nvGrpSpPr>
          <p:cNvPr id="21" name="Group 20">
            <a:extLst>
              <a:ext uri="{FF2B5EF4-FFF2-40B4-BE49-F238E27FC236}">
                <a16:creationId xmlns:a16="http://schemas.microsoft.com/office/drawing/2014/main" id="{86E60912-597D-BB7B-ACC0-9A17413F1B30}"/>
              </a:ext>
            </a:extLst>
          </p:cNvPr>
          <p:cNvGrpSpPr/>
          <p:nvPr/>
        </p:nvGrpSpPr>
        <p:grpSpPr>
          <a:xfrm>
            <a:off x="548746" y="4399489"/>
            <a:ext cx="4221448" cy="396000"/>
            <a:chOff x="548746" y="4878839"/>
            <a:chExt cx="4221448" cy="396000"/>
          </a:xfrm>
        </p:grpSpPr>
        <p:sp>
          <p:nvSpPr>
            <p:cNvPr id="48" name="Rectangle 47">
              <a:extLst>
                <a:ext uri="{FF2B5EF4-FFF2-40B4-BE49-F238E27FC236}">
                  <a16:creationId xmlns:a16="http://schemas.microsoft.com/office/drawing/2014/main" id="{CF0E108D-9FCF-07A5-2F33-950C9D7A7403}"/>
                </a:ext>
              </a:extLst>
            </p:cNvPr>
            <p:cNvSpPr/>
            <p:nvPr/>
          </p:nvSpPr>
          <p:spPr>
            <a:xfrm>
              <a:off x="548746" y="4878839"/>
              <a:ext cx="4161933"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PQ#4: For web AR, what development tools are available?</a:t>
              </a:r>
            </a:p>
          </p:txBody>
        </p:sp>
        <p:sp>
          <p:nvSpPr>
            <p:cNvPr id="80" name="TextBox 79">
              <a:extLst>
                <a:ext uri="{FF2B5EF4-FFF2-40B4-BE49-F238E27FC236}">
                  <a16:creationId xmlns:a16="http://schemas.microsoft.com/office/drawing/2014/main" id="{C68F3F0F-AF54-E5D8-B534-82C10DBE5FBF}"/>
                </a:ext>
              </a:extLst>
            </p:cNvPr>
            <p:cNvSpPr txBox="1"/>
            <p:nvPr/>
          </p:nvSpPr>
          <p:spPr>
            <a:xfrm>
              <a:off x="4226455" y="4976033"/>
              <a:ext cx="543739" cy="230832"/>
            </a:xfrm>
            <a:prstGeom prst="rect">
              <a:avLst/>
            </a:prstGeom>
            <a:noFill/>
          </p:spPr>
          <p:txBody>
            <a:bodyPr wrap="none" rtlCol="0">
              <a:spAutoFit/>
            </a:bodyPr>
            <a:lstStyle/>
            <a:p>
              <a:r>
                <a:rPr lang="en-US" sz="900" dirty="0">
                  <a:solidFill>
                    <a:schemeClr val="bg1"/>
                  </a:solidFill>
                </a:rPr>
                <a:t>sect 3.5</a:t>
              </a:r>
            </a:p>
          </p:txBody>
        </p:sp>
      </p:grpSp>
      <p:grpSp>
        <p:nvGrpSpPr>
          <p:cNvPr id="22" name="Group 21">
            <a:extLst>
              <a:ext uri="{FF2B5EF4-FFF2-40B4-BE49-F238E27FC236}">
                <a16:creationId xmlns:a16="http://schemas.microsoft.com/office/drawing/2014/main" id="{3C62FF4B-DA41-4A4D-063E-B2BB7613A073}"/>
              </a:ext>
            </a:extLst>
          </p:cNvPr>
          <p:cNvGrpSpPr/>
          <p:nvPr/>
        </p:nvGrpSpPr>
        <p:grpSpPr>
          <a:xfrm>
            <a:off x="548746" y="6288867"/>
            <a:ext cx="4214476" cy="460559"/>
            <a:chOff x="548746" y="5477601"/>
            <a:chExt cx="4214476" cy="385195"/>
          </a:xfrm>
        </p:grpSpPr>
        <p:sp>
          <p:nvSpPr>
            <p:cNvPr id="49" name="Rectangle 48">
              <a:extLst>
                <a:ext uri="{FF2B5EF4-FFF2-40B4-BE49-F238E27FC236}">
                  <a16:creationId xmlns:a16="http://schemas.microsoft.com/office/drawing/2014/main" id="{026C0758-C369-41DA-4C7E-6C94294F7CFF}"/>
                </a:ext>
              </a:extLst>
            </p:cNvPr>
            <p:cNvSpPr/>
            <p:nvPr/>
          </p:nvSpPr>
          <p:spPr>
            <a:xfrm>
              <a:off x="548746" y="5477601"/>
              <a:ext cx="4175880" cy="3312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PQ#8: What is existing research on AR implementation frameworks?</a:t>
              </a:r>
            </a:p>
          </p:txBody>
        </p:sp>
        <p:sp>
          <p:nvSpPr>
            <p:cNvPr id="81" name="TextBox 80">
              <a:extLst>
                <a:ext uri="{FF2B5EF4-FFF2-40B4-BE49-F238E27FC236}">
                  <a16:creationId xmlns:a16="http://schemas.microsoft.com/office/drawing/2014/main" id="{089D3721-3004-B766-5114-314F3B6E68A2}"/>
                </a:ext>
              </a:extLst>
            </p:cNvPr>
            <p:cNvSpPr txBox="1"/>
            <p:nvPr/>
          </p:nvSpPr>
          <p:spPr>
            <a:xfrm>
              <a:off x="4219483" y="5631964"/>
              <a:ext cx="543739" cy="230832"/>
            </a:xfrm>
            <a:prstGeom prst="rect">
              <a:avLst/>
            </a:prstGeom>
            <a:noFill/>
          </p:spPr>
          <p:txBody>
            <a:bodyPr wrap="none" rtlCol="0">
              <a:spAutoFit/>
            </a:bodyPr>
            <a:lstStyle/>
            <a:p>
              <a:r>
                <a:rPr lang="en-US" sz="900" dirty="0">
                  <a:solidFill>
                    <a:schemeClr val="bg1"/>
                  </a:solidFill>
                </a:rPr>
                <a:t>sect 3.6</a:t>
              </a:r>
            </a:p>
          </p:txBody>
        </p:sp>
      </p:grpSp>
      <p:sp>
        <p:nvSpPr>
          <p:cNvPr id="98" name="TextBox 97">
            <a:extLst>
              <a:ext uri="{FF2B5EF4-FFF2-40B4-BE49-F238E27FC236}">
                <a16:creationId xmlns:a16="http://schemas.microsoft.com/office/drawing/2014/main" id="{91FD18B3-4EAE-C5B7-6F62-8A0892D1F288}"/>
              </a:ext>
            </a:extLst>
          </p:cNvPr>
          <p:cNvSpPr txBox="1"/>
          <p:nvPr/>
        </p:nvSpPr>
        <p:spPr>
          <a:xfrm>
            <a:off x="4282024" y="2458224"/>
            <a:ext cx="457176" cy="230832"/>
          </a:xfrm>
          <a:prstGeom prst="rect">
            <a:avLst/>
          </a:prstGeom>
          <a:noFill/>
        </p:spPr>
        <p:txBody>
          <a:bodyPr wrap="none" rtlCol="0">
            <a:spAutoFit/>
          </a:bodyPr>
          <a:lstStyle/>
          <a:p>
            <a:r>
              <a:rPr lang="en-US" sz="900" dirty="0">
                <a:solidFill>
                  <a:schemeClr val="bg1"/>
                </a:solidFill>
              </a:rPr>
              <a:t>sect 2</a:t>
            </a:r>
          </a:p>
        </p:txBody>
      </p:sp>
      <p:grpSp>
        <p:nvGrpSpPr>
          <p:cNvPr id="23" name="Group 22">
            <a:extLst>
              <a:ext uri="{FF2B5EF4-FFF2-40B4-BE49-F238E27FC236}">
                <a16:creationId xmlns:a16="http://schemas.microsoft.com/office/drawing/2014/main" id="{EAD1A6F1-D9E4-C799-1AE0-BEC331BCC776}"/>
              </a:ext>
            </a:extLst>
          </p:cNvPr>
          <p:cNvGrpSpPr/>
          <p:nvPr/>
        </p:nvGrpSpPr>
        <p:grpSpPr>
          <a:xfrm>
            <a:off x="541774" y="4853067"/>
            <a:ext cx="4221448" cy="404226"/>
            <a:chOff x="548746" y="4878839"/>
            <a:chExt cx="4221448" cy="404226"/>
          </a:xfrm>
        </p:grpSpPr>
        <p:sp>
          <p:nvSpPr>
            <p:cNvPr id="24" name="Rectangle 23">
              <a:extLst>
                <a:ext uri="{FF2B5EF4-FFF2-40B4-BE49-F238E27FC236}">
                  <a16:creationId xmlns:a16="http://schemas.microsoft.com/office/drawing/2014/main" id="{178666C0-5F1A-AEB4-D1B3-CFD276FE0830}"/>
                </a:ext>
              </a:extLst>
            </p:cNvPr>
            <p:cNvSpPr/>
            <p:nvPr/>
          </p:nvSpPr>
          <p:spPr>
            <a:xfrm>
              <a:off x="548746" y="4878839"/>
              <a:ext cx="4161933"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PQ#5: How is web AR application development different from native AR and AR headset application development?</a:t>
              </a:r>
            </a:p>
          </p:txBody>
        </p:sp>
        <p:sp>
          <p:nvSpPr>
            <p:cNvPr id="25" name="TextBox 24">
              <a:extLst>
                <a:ext uri="{FF2B5EF4-FFF2-40B4-BE49-F238E27FC236}">
                  <a16:creationId xmlns:a16="http://schemas.microsoft.com/office/drawing/2014/main" id="{E88167A5-F531-F508-07D5-7715BF376CBD}"/>
                </a:ext>
              </a:extLst>
            </p:cNvPr>
            <p:cNvSpPr txBox="1"/>
            <p:nvPr/>
          </p:nvSpPr>
          <p:spPr>
            <a:xfrm>
              <a:off x="4226455" y="5052233"/>
              <a:ext cx="543739" cy="230832"/>
            </a:xfrm>
            <a:prstGeom prst="rect">
              <a:avLst/>
            </a:prstGeom>
            <a:noFill/>
          </p:spPr>
          <p:txBody>
            <a:bodyPr wrap="none" rtlCol="0">
              <a:spAutoFit/>
            </a:bodyPr>
            <a:lstStyle/>
            <a:p>
              <a:r>
                <a:rPr lang="en-US" sz="900" dirty="0">
                  <a:solidFill>
                    <a:schemeClr val="bg1"/>
                  </a:solidFill>
                </a:rPr>
                <a:t>sect 3.5</a:t>
              </a:r>
            </a:p>
          </p:txBody>
        </p:sp>
      </p:grpSp>
      <p:grpSp>
        <p:nvGrpSpPr>
          <p:cNvPr id="27" name="Group 26">
            <a:extLst>
              <a:ext uri="{FF2B5EF4-FFF2-40B4-BE49-F238E27FC236}">
                <a16:creationId xmlns:a16="http://schemas.microsoft.com/office/drawing/2014/main" id="{4ACB7BD0-A5F4-9AA8-9C4A-F771EA6B28BB}"/>
              </a:ext>
            </a:extLst>
          </p:cNvPr>
          <p:cNvGrpSpPr/>
          <p:nvPr/>
        </p:nvGrpSpPr>
        <p:grpSpPr>
          <a:xfrm>
            <a:off x="541774" y="5314871"/>
            <a:ext cx="4233736" cy="425956"/>
            <a:chOff x="548746" y="5477601"/>
            <a:chExt cx="4233736" cy="356254"/>
          </a:xfrm>
        </p:grpSpPr>
        <p:sp>
          <p:nvSpPr>
            <p:cNvPr id="28" name="Rectangle 27">
              <a:extLst>
                <a:ext uri="{FF2B5EF4-FFF2-40B4-BE49-F238E27FC236}">
                  <a16:creationId xmlns:a16="http://schemas.microsoft.com/office/drawing/2014/main" id="{80FE6A20-BA02-B70F-6D0B-3A73B4F4CFDB}"/>
                </a:ext>
              </a:extLst>
            </p:cNvPr>
            <p:cNvSpPr/>
            <p:nvPr/>
          </p:nvSpPr>
          <p:spPr>
            <a:xfrm>
              <a:off x="548746" y="5477601"/>
              <a:ext cx="4175880" cy="3312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PQ#6: How is web AR application development different from non-AR application development?</a:t>
              </a:r>
            </a:p>
          </p:txBody>
        </p:sp>
        <p:sp>
          <p:nvSpPr>
            <p:cNvPr id="29" name="TextBox 28">
              <a:extLst>
                <a:ext uri="{FF2B5EF4-FFF2-40B4-BE49-F238E27FC236}">
                  <a16:creationId xmlns:a16="http://schemas.microsoft.com/office/drawing/2014/main" id="{E058F66E-953D-FF59-34F8-B30EC033B86F}"/>
                </a:ext>
              </a:extLst>
            </p:cNvPr>
            <p:cNvSpPr txBox="1"/>
            <p:nvPr/>
          </p:nvSpPr>
          <p:spPr>
            <a:xfrm>
              <a:off x="4238743" y="5603023"/>
              <a:ext cx="543739" cy="230832"/>
            </a:xfrm>
            <a:prstGeom prst="rect">
              <a:avLst/>
            </a:prstGeom>
            <a:noFill/>
          </p:spPr>
          <p:txBody>
            <a:bodyPr wrap="none" rtlCol="0">
              <a:spAutoFit/>
            </a:bodyPr>
            <a:lstStyle/>
            <a:p>
              <a:r>
                <a:rPr lang="en-US" sz="900" dirty="0">
                  <a:solidFill>
                    <a:schemeClr val="bg1"/>
                  </a:solidFill>
                </a:rPr>
                <a:t>sect 3.6</a:t>
              </a:r>
            </a:p>
          </p:txBody>
        </p:sp>
      </p:grpSp>
      <p:sp>
        <p:nvSpPr>
          <p:cNvPr id="35" name="Rectangle 34">
            <a:extLst>
              <a:ext uri="{FF2B5EF4-FFF2-40B4-BE49-F238E27FC236}">
                <a16:creationId xmlns:a16="http://schemas.microsoft.com/office/drawing/2014/main" id="{83250ABA-35E6-3EC0-9D29-DFBE8E5B4DA8}"/>
              </a:ext>
            </a:extLst>
          </p:cNvPr>
          <p:cNvSpPr/>
          <p:nvPr/>
        </p:nvSpPr>
        <p:spPr>
          <a:xfrm>
            <a:off x="552235" y="5798405"/>
            <a:ext cx="4175880"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a:rPr>
              <a:t>PQ#7: What is cloud serverless infrastructure?</a:t>
            </a:r>
          </a:p>
        </p:txBody>
      </p:sp>
      <p:sp>
        <p:nvSpPr>
          <p:cNvPr id="36" name="TextBox 35">
            <a:extLst>
              <a:ext uri="{FF2B5EF4-FFF2-40B4-BE49-F238E27FC236}">
                <a16:creationId xmlns:a16="http://schemas.microsoft.com/office/drawing/2014/main" id="{31F2D348-E831-4867-51BB-DE7B32CC49B9}"/>
              </a:ext>
            </a:extLst>
          </p:cNvPr>
          <p:cNvSpPr txBox="1"/>
          <p:nvPr/>
        </p:nvSpPr>
        <p:spPr>
          <a:xfrm>
            <a:off x="4210005" y="5955300"/>
            <a:ext cx="543739" cy="275995"/>
          </a:xfrm>
          <a:prstGeom prst="rect">
            <a:avLst/>
          </a:prstGeom>
          <a:noFill/>
        </p:spPr>
        <p:txBody>
          <a:bodyPr wrap="none" rtlCol="0">
            <a:spAutoFit/>
          </a:bodyPr>
          <a:lstStyle/>
          <a:p>
            <a:r>
              <a:rPr lang="en-US" sz="900" dirty="0">
                <a:solidFill>
                  <a:schemeClr val="bg1"/>
                </a:solidFill>
              </a:rPr>
              <a:t>sect 3.6</a:t>
            </a:r>
          </a:p>
        </p:txBody>
      </p:sp>
      <p:cxnSp>
        <p:nvCxnSpPr>
          <p:cNvPr id="50" name="Connector: Elbow 49">
            <a:extLst>
              <a:ext uri="{FF2B5EF4-FFF2-40B4-BE49-F238E27FC236}">
                <a16:creationId xmlns:a16="http://schemas.microsoft.com/office/drawing/2014/main" id="{830DA5AC-BEF4-8B0E-9AFD-BE61709C8CE0}"/>
              </a:ext>
            </a:extLst>
          </p:cNvPr>
          <p:cNvCxnSpPr>
            <a:stCxn id="24" idx="3"/>
            <a:endCxn id="44" idx="1"/>
          </p:cNvCxnSpPr>
          <p:nvPr/>
        </p:nvCxnSpPr>
        <p:spPr>
          <a:xfrm flipV="1">
            <a:off x="4703707" y="3236755"/>
            <a:ext cx="945398" cy="1814312"/>
          </a:xfrm>
          <a:prstGeom prst="bentConnector3">
            <a:avLst>
              <a:gd name="adj1" fmla="val 33158"/>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30FE69A7-0E1B-189F-8A8A-18E51690913B}"/>
              </a:ext>
            </a:extLst>
          </p:cNvPr>
          <p:cNvCxnSpPr>
            <a:cxnSpLocks/>
            <a:stCxn id="28" idx="3"/>
            <a:endCxn id="42" idx="1"/>
          </p:cNvCxnSpPr>
          <p:nvPr/>
        </p:nvCxnSpPr>
        <p:spPr>
          <a:xfrm flipV="1">
            <a:off x="4717654" y="4793326"/>
            <a:ext cx="939880" cy="719545"/>
          </a:xfrm>
          <a:prstGeom prst="bentConnector3">
            <a:avLst>
              <a:gd name="adj1" fmla="val 53388"/>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BF79EAB-F382-BE42-CDE2-EAE613A3600A}"/>
              </a:ext>
            </a:extLst>
          </p:cNvPr>
          <p:cNvCxnSpPr>
            <a:cxnSpLocks/>
            <a:stCxn id="35" idx="3"/>
            <a:endCxn id="43" idx="1"/>
          </p:cNvCxnSpPr>
          <p:nvPr/>
        </p:nvCxnSpPr>
        <p:spPr>
          <a:xfrm flipV="1">
            <a:off x="4728115" y="5991856"/>
            <a:ext cx="929419" cy="4549"/>
          </a:xfrm>
          <a:prstGeom prst="bentConnector3">
            <a:avLst>
              <a:gd name="adj1" fmla="val 50000"/>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ABA96CA-F072-FE4A-40A5-0329EE202862}"/>
              </a:ext>
            </a:extLst>
          </p:cNvPr>
          <p:cNvSpPr txBox="1"/>
          <p:nvPr/>
        </p:nvSpPr>
        <p:spPr>
          <a:xfrm>
            <a:off x="5015001" y="5799682"/>
            <a:ext cx="595035" cy="230832"/>
          </a:xfrm>
          <a:prstGeom prst="rect">
            <a:avLst/>
          </a:prstGeom>
          <a:noFill/>
        </p:spPr>
        <p:txBody>
          <a:bodyPr wrap="none" rtlCol="0">
            <a:spAutoFit/>
          </a:bodyPr>
          <a:lstStyle/>
          <a:p>
            <a:r>
              <a:rPr lang="en-US" sz="900" dirty="0"/>
              <a:t>input for</a:t>
            </a:r>
          </a:p>
        </p:txBody>
      </p:sp>
      <p:sp>
        <p:nvSpPr>
          <p:cNvPr id="2" name="TextBox 1">
            <a:extLst>
              <a:ext uri="{FF2B5EF4-FFF2-40B4-BE49-F238E27FC236}">
                <a16:creationId xmlns:a16="http://schemas.microsoft.com/office/drawing/2014/main" id="{73ACE24C-DA07-1002-B20D-0864BC64E81B}"/>
              </a:ext>
            </a:extLst>
          </p:cNvPr>
          <p:cNvSpPr txBox="1"/>
          <p:nvPr/>
        </p:nvSpPr>
        <p:spPr>
          <a:xfrm>
            <a:off x="9490484" y="5607649"/>
            <a:ext cx="2448033" cy="1077218"/>
          </a:xfrm>
          <a:prstGeom prst="rect">
            <a:avLst/>
          </a:prstGeom>
          <a:noFill/>
        </p:spPr>
        <p:txBody>
          <a:bodyPr wrap="square" rtlCol="0">
            <a:spAutoFit/>
          </a:bodyPr>
          <a:lstStyle/>
          <a:p>
            <a:r>
              <a:rPr lang="en-US" sz="1600" b="1" dirty="0">
                <a:solidFill>
                  <a:srgbClr val="FF0000"/>
                </a:solidFill>
              </a:rPr>
              <a:t>v3 – AIF: expand scope to AR, not just web AR per Ilia’s suggestion. RT paper v3 submitted Nov 6th</a:t>
            </a:r>
          </a:p>
        </p:txBody>
      </p:sp>
    </p:spTree>
    <p:extLst>
      <p:ext uri="{BB962C8B-B14F-4D97-AF65-F5344CB8AC3E}">
        <p14:creationId xmlns:p14="http://schemas.microsoft.com/office/powerpoint/2010/main" val="1525953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EC35EA-960F-25CB-F481-430DA02DFE59}"/>
              </a:ext>
            </a:extLst>
          </p:cNvPr>
          <p:cNvSpPr/>
          <p:nvPr/>
        </p:nvSpPr>
        <p:spPr>
          <a:xfrm>
            <a:off x="404884" y="1799575"/>
            <a:ext cx="4453718" cy="4992460"/>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Literature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Arial" panose="020B0604020202020204"/>
              </a:rPr>
              <a:t>The following preliminary questions (PQ) set the scientific foundation for answering the RQ: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rial" panose="020B0604020202020204"/>
              </a:rPr>
              <a:t> </a:t>
            </a: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BFAB942B-F1C2-FA7E-352F-7124E952DA6F}"/>
              </a:ext>
            </a:extLst>
          </p:cNvPr>
          <p:cNvSpPr/>
          <p:nvPr/>
        </p:nvSpPr>
        <p:spPr>
          <a:xfrm>
            <a:off x="5572836" y="1808560"/>
            <a:ext cx="3389125" cy="4983472"/>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Research Output</a:t>
            </a:r>
            <a:endParaRPr kumimoji="0" lang="en-US" sz="9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rPr>
              <a:t>The </a:t>
            </a:r>
            <a:r>
              <a:rPr kumimoji="0" lang="en-US" sz="1100" i="1" u="none" strike="noStrike" kern="1200" cap="none" spc="0" normalizeH="0" baseline="0" noProof="0" dirty="0">
                <a:ln>
                  <a:noFill/>
                </a:ln>
                <a:solidFill>
                  <a:srgbClr val="A100FF"/>
                </a:solidFill>
                <a:effectLst/>
                <a:uLnTx/>
                <a:uFillTx/>
                <a:latin typeface="Arial" panose="020B0604020202020204"/>
                <a:ea typeface="+mn-ea"/>
                <a:cs typeface="+mn-cs"/>
              </a:rPr>
              <a:t>web AR implementation framework </a:t>
            </a:r>
            <a:r>
              <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rPr>
              <a:t>provide guidance and reference materials for 3 primary software development lifecycle phases: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en-US" sz="1100" dirty="0">
                <a:solidFill>
                  <a:srgbClr val="000000"/>
                </a:solidFill>
                <a:latin typeface="Arial" panose="020B0604020202020204"/>
              </a:rPr>
              <a:t>Includes design steps and design considerations which assist developers in assessing 1) process suitability for AR and 2) web AR suitability for the selected process.</a:t>
            </a: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kumimoji="0" lang="en-US" sz="1100" i="0" u="none" strike="noStrike" kern="1200" cap="none" spc="0" normalizeH="0" baseline="0" dirty="0">
              <a:ln>
                <a:noFill/>
              </a:ln>
              <a:solidFill>
                <a:srgbClr val="000000"/>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Includes:</a:t>
            </a:r>
          </a:p>
          <a:p>
            <a:pPr marR="0" lvl="0" algn="l" defTabSz="914400" rtl="0" eaLnBrk="1" fontAlgn="auto" latinLnBrk="0" hangingPunct="1">
              <a:lnSpc>
                <a:spcPct val="100000"/>
              </a:lnSpc>
              <a:spcBef>
                <a:spcPts val="0"/>
              </a:spcBef>
              <a:spcAft>
                <a:spcPts val="0"/>
              </a:spcAft>
              <a:buClrTx/>
              <a:buSzTx/>
              <a:tabLst/>
              <a:defRPr/>
            </a:pP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1) </a:t>
            </a:r>
            <a:r>
              <a:rPr lang="en-US" sz="1100" dirty="0">
                <a:solidFill>
                  <a:srgbClr val="000000"/>
                </a:solidFill>
                <a:latin typeface="Arial" panose="020B0604020202020204"/>
              </a:rPr>
              <a:t>d</a:t>
            </a: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evelopment steps with a catalog of available web AR development tools based on functionalities </a:t>
            </a:r>
          </a:p>
          <a:p>
            <a:pPr marR="0" lvl="0" algn="l" defTabSz="914400" rtl="0" eaLnBrk="1" fontAlgn="auto" latinLnBrk="0" hangingPunct="1">
              <a:lnSpc>
                <a:spcPct val="100000"/>
              </a:lnSpc>
              <a:spcBef>
                <a:spcPts val="0"/>
              </a:spcBef>
              <a:spcAft>
                <a:spcPts val="0"/>
              </a:spcAft>
              <a:buClrTx/>
              <a:buSzTx/>
              <a:tabLst/>
              <a:defRPr/>
            </a:pPr>
            <a:r>
              <a:rPr lang="en-US" sz="1100" dirty="0">
                <a:solidFill>
                  <a:srgbClr val="000000"/>
                </a:solidFill>
                <a:latin typeface="Arial" panose="020B0604020202020204"/>
              </a:rPr>
              <a:t>2) </a:t>
            </a: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a reference web </a:t>
            </a:r>
            <a:r>
              <a:rPr lang="en-US" sz="1100" dirty="0">
                <a:solidFill>
                  <a:srgbClr val="000000"/>
                </a:solidFill>
                <a:latin typeface="Arial" panose="020B0604020202020204"/>
              </a:rPr>
              <a:t>AR </a:t>
            </a: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software architecture</a:t>
            </a: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en-US" sz="1100" dirty="0">
                <a:solidFill>
                  <a:srgbClr val="000000"/>
                </a:solidFill>
                <a:latin typeface="Arial" panose="020B0604020202020204"/>
              </a:rPr>
              <a:t>Includes a serverless cloud deployment reference architecture for web AR applications.  </a:t>
            </a:r>
            <a:endParaRPr kumimoji="0" lang="en-US" sz="1100" i="0" u="none" strike="noStrike" kern="1200" cap="none" spc="0" normalizeH="0" baseline="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2C12535B-6443-2A78-F183-0C5F9D5B3F68}"/>
              </a:ext>
            </a:extLst>
          </p:cNvPr>
          <p:cNvSpPr/>
          <p:nvPr/>
        </p:nvSpPr>
        <p:spPr>
          <a:xfrm>
            <a:off x="8284189" y="65966"/>
            <a:ext cx="3857767" cy="1675178"/>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1" i="0" u="none" strike="noStrike" kern="1200" cap="none" spc="0" normalizeH="0" baseline="0" noProof="0" dirty="0">
                <a:ln>
                  <a:noFill/>
                </a:ln>
                <a:solidFill>
                  <a:srgbClr val="000000"/>
                </a:solidFill>
                <a:effectLst/>
                <a:uLnTx/>
                <a:uFillTx/>
                <a:latin typeface="Arial" panose="020B0604020202020204"/>
                <a:ea typeface="+mn-ea"/>
                <a:cs typeface="+mn-cs"/>
              </a:rPr>
              <a:t>Research Summary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100" b="1" i="0" u="none" strike="noStrike" kern="1200" cap="none" spc="0" normalizeH="0" baseline="0" noProof="0" dirty="0">
                <a:ln>
                  <a:noFill/>
                </a:ln>
                <a:solidFill>
                  <a:srgbClr val="A100FF"/>
                </a:solidFill>
                <a:effectLst/>
                <a:uLnTx/>
                <a:uFillTx/>
                <a:latin typeface="Arial" panose="020B0604020202020204"/>
                <a:ea typeface="+mn-ea"/>
                <a:cs typeface="+mn-cs"/>
              </a:rPr>
              <a:t>Research Topics/ Key Enablers: </a:t>
            </a:r>
            <a:r>
              <a:rPr lang="de-CH" sz="1100" dirty="0">
                <a:solidFill>
                  <a:srgbClr val="000000"/>
                </a:solidFill>
                <a:latin typeface="Arial" panose="020B0604020202020204"/>
              </a:rPr>
              <a:t>Web A</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R, web app development, </a:t>
            </a:r>
            <a:r>
              <a:rPr lang="de-CH" sz="1100" dirty="0">
                <a:solidFill>
                  <a:srgbClr val="000000"/>
                </a:solidFill>
                <a:latin typeface="Arial" panose="020B0604020202020204"/>
              </a:rPr>
              <a:t>IoT, </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cloud infrastructure.</a:t>
            </a:r>
          </a:p>
          <a:p>
            <a:pPr marR="0" lvl="0" algn="l" defTabSz="914400" rtl="0" eaLnBrk="1" fontAlgn="auto" latinLnBrk="0" hangingPunct="1">
              <a:lnSpc>
                <a:spcPct val="100000"/>
              </a:lnSpc>
              <a:spcBef>
                <a:spcPts val="0"/>
              </a:spcBef>
              <a:spcAft>
                <a:spcPts val="0"/>
              </a:spcAft>
              <a:buClrTx/>
              <a:buSzTx/>
              <a:tabLst/>
              <a:defRPr/>
            </a:pPr>
            <a:endParaRPr kumimoji="0" lang="de-CH" sz="4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100" b="1" i="0" u="none" strike="noStrike" kern="1200" cap="none" spc="0" normalizeH="0" baseline="0" noProof="0" dirty="0">
                <a:ln>
                  <a:noFill/>
                </a:ln>
                <a:solidFill>
                  <a:srgbClr val="A100FF"/>
                </a:solidFill>
                <a:effectLst/>
                <a:uLnTx/>
                <a:uFillTx/>
                <a:latin typeface="Arial" panose="020B0604020202020204"/>
                <a:ea typeface="+mn-ea"/>
                <a:cs typeface="+mn-cs"/>
              </a:rPr>
              <a:t>Research Output</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a:t>
            </a:r>
            <a:r>
              <a:rPr lang="de-CH" sz="1100" dirty="0">
                <a:solidFill>
                  <a:srgbClr val="000000"/>
                </a:solidFill>
                <a:latin typeface="Arial" panose="020B0604020202020204"/>
              </a:rPr>
              <a:t>An industry-agnostic, tool-agnostic </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Web AR implementation framework.</a:t>
            </a:r>
          </a:p>
          <a:p>
            <a:pPr marR="0" lvl="0" algn="l" defTabSz="914400" rtl="0" eaLnBrk="1" fontAlgn="auto" latinLnBrk="0" hangingPunct="1">
              <a:lnSpc>
                <a:spcPct val="100000"/>
              </a:lnSpc>
              <a:spcBef>
                <a:spcPts val="0"/>
              </a:spcBef>
              <a:spcAft>
                <a:spcPts val="0"/>
              </a:spcAft>
              <a:buClrTx/>
              <a:buSzTx/>
              <a:tabLst/>
              <a:defRPr/>
            </a:pPr>
            <a:endParaRPr kumimoji="0" lang="de-CH" sz="4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100" b="1" i="0" u="none" strike="noStrike" kern="1200" cap="none" spc="0" normalizeH="0" baseline="0" noProof="0" dirty="0">
                <a:ln>
                  <a:noFill/>
                </a:ln>
                <a:solidFill>
                  <a:srgbClr val="A100FF"/>
                </a:solidFill>
                <a:effectLst/>
                <a:uLnTx/>
                <a:uFillTx/>
                <a:latin typeface="Arial" panose="020B0604020202020204"/>
                <a:ea typeface="+mn-ea"/>
                <a:cs typeface="+mn-cs"/>
              </a:rPr>
              <a:t>Research Output </a:t>
            </a:r>
            <a:r>
              <a:rPr lang="de-CH" sz="1100" b="1" dirty="0">
                <a:solidFill>
                  <a:srgbClr val="A100FF"/>
                </a:solidFill>
                <a:latin typeface="Arial" panose="020B0604020202020204"/>
              </a:rPr>
              <a:t>V</a:t>
            </a:r>
            <a:r>
              <a:rPr kumimoji="0" lang="de-CH" sz="1100" b="1" i="0" u="none" strike="noStrike" kern="1200" cap="none" spc="0" normalizeH="0" baseline="0" noProof="0" dirty="0">
                <a:ln>
                  <a:noFill/>
                </a:ln>
                <a:solidFill>
                  <a:srgbClr val="A100FF"/>
                </a:solidFill>
                <a:effectLst/>
                <a:uLnTx/>
                <a:uFillTx/>
                <a:latin typeface="Arial" panose="020B0604020202020204"/>
                <a:ea typeface="+mn-ea"/>
                <a:cs typeface="+mn-cs"/>
              </a:rPr>
              <a:t>alidation</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a:t>
            </a:r>
            <a:r>
              <a:rPr lang="de-CH" sz="1100" dirty="0">
                <a:solidFill>
                  <a:srgbClr val="000000"/>
                </a:solidFill>
                <a:latin typeface="Arial" panose="020B0604020202020204"/>
              </a:rPr>
              <a:t>web AR </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app prototype, expert interviews.</a:t>
            </a:r>
          </a:p>
        </p:txBody>
      </p:sp>
      <p:sp>
        <p:nvSpPr>
          <p:cNvPr id="17" name="Rectangle 16">
            <a:extLst>
              <a:ext uri="{FF2B5EF4-FFF2-40B4-BE49-F238E27FC236}">
                <a16:creationId xmlns:a16="http://schemas.microsoft.com/office/drawing/2014/main" id="{F9199D4A-B282-DFA0-479B-C7C60FB94915}"/>
              </a:ext>
            </a:extLst>
          </p:cNvPr>
          <p:cNvSpPr/>
          <p:nvPr/>
        </p:nvSpPr>
        <p:spPr>
          <a:xfrm>
            <a:off x="404884" y="65965"/>
            <a:ext cx="7792871" cy="1675179"/>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1" i="0" u="none" strike="noStrike" kern="1200" cap="none" spc="0" normalizeH="0" baseline="0" noProof="0" dirty="0">
                <a:ln>
                  <a:noFill/>
                </a:ln>
                <a:solidFill>
                  <a:srgbClr val="000000"/>
                </a:solidFill>
                <a:effectLst/>
                <a:uLnTx/>
                <a:uFillTx/>
                <a:latin typeface="Arial" panose="020B0604020202020204"/>
                <a:ea typeface="+mn-ea"/>
                <a:cs typeface="+mn-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Augmented Reality (AR) presents an exciting medium to consume and interact with info. Existing research features primarily proof-of-concept (PoC), small </a:t>
            </a:r>
            <a:r>
              <a:rPr kumimoji="0" lang="de-CH" sz="1100" u="none" strike="noStrike" kern="1200" cap="none" spc="0" normalizeH="0" baseline="0" noProof="0" dirty="0">
                <a:ln>
                  <a:noFill/>
                </a:ln>
                <a:solidFill>
                  <a:schemeClr val="tx1"/>
                </a:solidFill>
                <a:effectLst/>
                <a:uLnTx/>
                <a:uFillTx/>
                <a:latin typeface="Arial" panose="020B0604020202020204"/>
                <a:ea typeface="+mn-ea"/>
                <a:cs typeface="+mn-cs"/>
              </a:rPr>
              <a:t>scale </a:t>
            </a:r>
            <a:r>
              <a:rPr kumimoji="0" lang="de-CH" sz="1100" strike="noStrike" kern="1200" cap="none" spc="0" normalizeH="0" baseline="0" noProof="0" dirty="0">
                <a:ln>
                  <a:noFill/>
                </a:ln>
                <a:solidFill>
                  <a:schemeClr val="tx1"/>
                </a:solidFill>
                <a:effectLst/>
                <a:uLnTx/>
                <a:uFillTx/>
                <a:latin typeface="Arial" panose="020B0604020202020204"/>
                <a:ea typeface="+mn-ea"/>
                <a:cs typeface="+mn-cs"/>
              </a:rPr>
              <a:t>native mobile AR apps</a:t>
            </a:r>
            <a:r>
              <a:rPr kumimoji="0" lang="de-CH" sz="1100" u="none" strike="noStrike" kern="1200" cap="none" spc="0" normalizeH="0" baseline="0" noProof="0" dirty="0">
                <a:ln>
                  <a:noFill/>
                </a:ln>
                <a:solidFill>
                  <a:schemeClr val="tx1"/>
                </a:solidFill>
                <a:effectLst/>
                <a:uLnTx/>
                <a:uFillTx/>
                <a:latin typeface="Arial" panose="020B0604020202020204"/>
                <a:ea typeface="+mn-ea"/>
                <a:cs typeface="+mn-cs"/>
              </a:rPr>
              <a:t> </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a:t>
            </a:r>
            <a:r>
              <a:rPr kumimoji="0" lang="de-CH" sz="1100" i="1" u="none" strike="noStrike" kern="1200" cap="none" spc="0" normalizeH="0" baseline="0" noProof="0" dirty="0">
                <a:ln>
                  <a:noFill/>
                </a:ln>
                <a:solidFill>
                  <a:srgbClr val="A100FF"/>
                </a:solidFill>
                <a:effectLst/>
                <a:uLnTx/>
                <a:uFillTx/>
                <a:latin typeface="Arial" panose="020B0604020202020204"/>
                <a:ea typeface="+mn-ea"/>
                <a:cs typeface="+mn-cs"/>
              </a:rPr>
              <a:t>native AR</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for short) </a:t>
            </a:r>
            <a:r>
              <a:rPr lang="de-CH" sz="1100" dirty="0">
                <a:solidFill>
                  <a:srgbClr val="000000"/>
                </a:solidFill>
                <a:latin typeface="Arial" panose="020B0604020202020204"/>
              </a:rPr>
              <a:t>an</a:t>
            </a:r>
            <a:r>
              <a:rPr lang="de-CH" sz="1100" dirty="0">
                <a:solidFill>
                  <a:schemeClr val="tx1"/>
                </a:solidFill>
                <a:latin typeface="Arial" panose="020B0604020202020204"/>
              </a:rPr>
              <a:t>d AR apps on AR headsets (‘</a:t>
            </a:r>
            <a:r>
              <a:rPr lang="de-CH" sz="1100" i="1" dirty="0">
                <a:solidFill>
                  <a:srgbClr val="A100FF"/>
                </a:solidFill>
                <a:latin typeface="Arial" panose="020B0604020202020204"/>
              </a:rPr>
              <a:t>AR headset</a:t>
            </a:r>
            <a:r>
              <a:rPr lang="de-CH" sz="1100" dirty="0">
                <a:solidFill>
                  <a:schemeClr val="tx1"/>
                </a:solidFill>
                <a:latin typeface="Arial" panose="020B0604020202020204"/>
              </a:rPr>
              <a:t>’</a:t>
            </a:r>
            <a:r>
              <a:rPr lang="de-CH" sz="1100" i="1" dirty="0">
                <a:solidFill>
                  <a:schemeClr val="tx1"/>
                </a:solidFill>
                <a:latin typeface="Arial" panose="020B0604020202020204"/>
              </a:rPr>
              <a:t> for </a:t>
            </a:r>
            <a:r>
              <a:rPr lang="en-US" sz="1100" i="1" noProof="1">
                <a:solidFill>
                  <a:schemeClr val="tx1"/>
                </a:solidFill>
                <a:latin typeface="Arial" panose="020B0604020202020204"/>
              </a:rPr>
              <a:t>short</a:t>
            </a:r>
            <a:r>
              <a:rPr lang="de-CH" sz="1100" i="1" dirty="0">
                <a:solidFill>
                  <a:schemeClr val="tx1"/>
                </a:solidFill>
                <a:latin typeface="Arial" panose="020B0604020202020204"/>
              </a:rPr>
              <a:t>)</a:t>
            </a:r>
            <a:r>
              <a:rPr lang="de-CH" sz="1100" dirty="0">
                <a:solidFill>
                  <a:srgbClr val="000000"/>
                </a:solidFill>
                <a:latin typeface="Arial" panose="020B0604020202020204"/>
              </a:rPr>
              <a:t> </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while little attention has </a:t>
            </a: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been</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de-CH" sz="1100" u="none" strike="noStrike" kern="1200" cap="none" spc="0" normalizeH="0" baseline="0" noProof="0" dirty="0">
                <a:ln>
                  <a:noFill/>
                </a:ln>
                <a:solidFill>
                  <a:schemeClr val="tx1"/>
                </a:solidFill>
                <a:effectLst/>
                <a:uLnTx/>
                <a:uFillTx/>
                <a:latin typeface="Arial" panose="020B0604020202020204"/>
                <a:ea typeface="+mn-ea"/>
                <a:cs typeface="+mn-cs"/>
              </a:rPr>
              <a:t>paid to web-based AR apps</a:t>
            </a:r>
            <a:r>
              <a:rPr lang="de-CH" sz="1100" dirty="0">
                <a:solidFill>
                  <a:schemeClr val="tx1"/>
                </a:solidFill>
                <a:latin typeface="Arial" panose="020B0604020202020204"/>
              </a:rPr>
              <a:t> </a:t>
            </a:r>
            <a:r>
              <a:rPr lang="de-CH" sz="1100" dirty="0">
                <a:solidFill>
                  <a:srgbClr val="000000"/>
                </a:solidFill>
                <a:latin typeface="Arial" panose="020B0604020202020204"/>
              </a:rPr>
              <a:t>(or ‘</a:t>
            </a:r>
            <a:r>
              <a:rPr lang="de-CH" sz="1100" i="1" dirty="0">
                <a:solidFill>
                  <a:srgbClr val="A100FF"/>
                </a:solidFill>
                <a:latin typeface="Arial" panose="020B0604020202020204"/>
              </a:rPr>
              <a:t>web AR</a:t>
            </a:r>
            <a:r>
              <a:rPr lang="de-CH" sz="1100" dirty="0">
                <a:solidFill>
                  <a:srgbClr val="000000"/>
                </a:solidFill>
                <a:latin typeface="Arial" panose="020B0604020202020204"/>
              </a:rPr>
              <a:t>’ for short),</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a </a:t>
            </a: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feasible</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and </a:t>
            </a: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appealing</a:t>
            </a:r>
            <a:r>
              <a:rPr kumimoji="0" lang="de-CH" sz="1100" i="0" u="none" strike="noStrike" kern="1200" cap="none" spc="0" normalizeH="0" baseline="0" noProof="0" dirty="0">
                <a:ln>
                  <a:noFill/>
                </a:ln>
                <a:solidFill>
                  <a:srgbClr val="000000"/>
                </a:solidFill>
                <a:effectLst/>
                <a:uLnTx/>
                <a:uFillTx/>
                <a:latin typeface="Arial" panose="020B0604020202020204"/>
                <a:ea typeface="+mn-ea"/>
                <a:cs typeface="+mn-cs"/>
              </a:rPr>
              <a:t> alternative.</a:t>
            </a:r>
            <a:endParaRPr lang="de-CH" sz="11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400" b="1" dirty="0">
                <a:solidFill>
                  <a:srgbClr val="000000"/>
                </a:solidFill>
                <a:latin typeface="Arial" panose="020B0604020202020204"/>
              </a:rPr>
              <a:t>Solution/ Thesis Scope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Arial" panose="020B0604020202020204"/>
              </a:rPr>
              <a:t>Create an industry-agnostic, tool-agnostic implementation framework for designing, developing, and deploying </a:t>
            </a:r>
            <a:r>
              <a:rPr lang="en-US" sz="1100" i="1" dirty="0">
                <a:solidFill>
                  <a:srgbClr val="A100FF"/>
                </a:solidFill>
                <a:latin typeface="Arial" panose="020B0604020202020204"/>
              </a:rPr>
              <a:t>web AR </a:t>
            </a:r>
            <a:r>
              <a:rPr lang="en-US" sz="1100" dirty="0">
                <a:solidFill>
                  <a:srgbClr val="000000"/>
                </a:solidFill>
                <a:latin typeface="Arial" panose="020B0604020202020204"/>
              </a:rPr>
              <a:t>applications in the cloud.</a:t>
            </a:r>
          </a:p>
        </p:txBody>
      </p:sp>
      <p:sp>
        <p:nvSpPr>
          <p:cNvPr id="8" name="Rectangle 7">
            <a:extLst>
              <a:ext uri="{FF2B5EF4-FFF2-40B4-BE49-F238E27FC236}">
                <a16:creationId xmlns:a16="http://schemas.microsoft.com/office/drawing/2014/main" id="{47361604-E605-5D17-BC91-DEB2B006235A}"/>
              </a:ext>
            </a:extLst>
          </p:cNvPr>
          <p:cNvSpPr/>
          <p:nvPr/>
        </p:nvSpPr>
        <p:spPr>
          <a:xfrm>
            <a:off x="9971639" y="3121666"/>
            <a:ext cx="2178282" cy="2168138"/>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Research Output Validation</a:t>
            </a:r>
            <a:endParaRPr kumimoji="0" lang="en-US" sz="900" i="0" u="none" strike="noStrike" kern="1200" cap="none" spc="0" normalizeH="0" baseline="0" dirty="0">
              <a:ln>
                <a:noFill/>
              </a:ln>
              <a:solidFill>
                <a:srgbClr val="000000"/>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200" i="1" u="none" strike="noStrike" kern="1200" cap="none" spc="0" normalizeH="0" baseline="0" dirty="0">
              <a:ln>
                <a:noFill/>
              </a:ln>
              <a:solidFill>
                <a:srgbClr val="A100FF"/>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100" i="1" strike="noStrike" kern="1200" cap="none" spc="0" normalizeH="0" baseline="0" dirty="0">
                <a:ln>
                  <a:noFill/>
                </a:ln>
                <a:solidFill>
                  <a:srgbClr val="A100FF"/>
                </a:solidFill>
                <a:effectLst/>
                <a:uLnTx/>
                <a:uFillTx/>
                <a:latin typeface="Arial" panose="020B0604020202020204"/>
                <a:ea typeface="+mn-ea"/>
                <a:cs typeface="+mn-cs"/>
              </a:rPr>
              <a:t>A web AR app prototype: </a:t>
            </a: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demonstrate how the </a:t>
            </a:r>
            <a:r>
              <a:rPr lang="en-US" sz="1100" dirty="0">
                <a:solidFill>
                  <a:srgbClr val="000000"/>
                </a:solidFill>
                <a:latin typeface="Arial" panose="020B0604020202020204"/>
              </a:rPr>
              <a:t>framework is used in practice and add additional insights to the framework. </a:t>
            </a:r>
          </a:p>
          <a:p>
            <a:pPr marR="0" lvl="0" algn="l" defTabSz="914400" rtl="0" eaLnBrk="1" fontAlgn="auto" latinLnBrk="0" hangingPunct="1">
              <a:lnSpc>
                <a:spcPct val="100000"/>
              </a:lnSpc>
              <a:spcBef>
                <a:spcPts val="0"/>
              </a:spcBef>
              <a:spcAft>
                <a:spcPts val="0"/>
              </a:spcAft>
              <a:buClrTx/>
              <a:buSzTx/>
              <a:tabLst/>
              <a:defRPr/>
            </a:pPr>
            <a:endParaRPr kumimoji="0" lang="en-US" sz="1100" i="0" u="none" strike="noStrike" kern="1200" cap="none" spc="0" normalizeH="0" baseline="0" noProof="0" dirty="0">
              <a:ln>
                <a:noFill/>
              </a:ln>
              <a:solidFill>
                <a:srgbClr val="000000"/>
              </a:solidFill>
              <a:effectLst/>
              <a:uLnTx/>
              <a:uFillTx/>
              <a:latin typeface="Arial" panose="020B0604020202020204"/>
              <a:ea typeface="+mn-ea"/>
              <a:cs typeface="+mn-cs"/>
            </a:endParaRPr>
          </a:p>
          <a:p>
            <a:pPr>
              <a:defRPr/>
            </a:pPr>
            <a:r>
              <a:rPr kumimoji="0" lang="en-US" sz="1100" i="1" u="none" strike="noStrike" kern="1200" cap="none" spc="0" normalizeH="0" baseline="0" dirty="0">
                <a:ln>
                  <a:noFill/>
                </a:ln>
                <a:solidFill>
                  <a:srgbClr val="A100FF"/>
                </a:solidFill>
                <a:effectLst/>
                <a:uLnTx/>
                <a:uFillTx/>
                <a:latin typeface="Arial" panose="020B0604020202020204"/>
                <a:ea typeface="+mn-ea"/>
                <a:cs typeface="+mn-cs"/>
              </a:rPr>
              <a:t>Expert interviews: </a:t>
            </a:r>
            <a:r>
              <a:rPr kumimoji="0" lang="en-US" sz="1100" i="0" u="none" strike="noStrike" kern="1200" cap="none" spc="0" normalizeH="0" baseline="0" dirty="0">
                <a:ln>
                  <a:noFill/>
                </a:ln>
                <a:solidFill>
                  <a:srgbClr val="000000"/>
                </a:solidFill>
                <a:effectLst/>
                <a:uLnTx/>
                <a:uFillTx/>
                <a:latin typeface="Arial" panose="020B0604020202020204"/>
                <a:ea typeface="+mn-ea"/>
                <a:cs typeface="+mn-cs"/>
              </a:rPr>
              <a:t>validate and fine-tune the framework.</a:t>
            </a:r>
          </a:p>
          <a:p>
            <a:pPr marR="0" lvl="0" algn="l" defTabSz="914400" rtl="0" eaLnBrk="1" fontAlgn="auto" latinLnBrk="0" hangingPunct="1">
              <a:lnSpc>
                <a:spcPct val="100000"/>
              </a:lnSpc>
              <a:spcBef>
                <a:spcPts val="0"/>
              </a:spcBef>
              <a:spcAft>
                <a:spcPts val="0"/>
              </a:spcAft>
              <a:buClrTx/>
              <a:buSzTx/>
              <a:tabLst/>
              <a:defRPr/>
            </a:pPr>
            <a:endParaRPr kumimoji="0" lang="en-US" sz="12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40" name="Group 39">
            <a:extLst>
              <a:ext uri="{FF2B5EF4-FFF2-40B4-BE49-F238E27FC236}">
                <a16:creationId xmlns:a16="http://schemas.microsoft.com/office/drawing/2014/main" id="{E7B2C84F-E7EB-E536-63A4-D833FA8B278B}"/>
              </a:ext>
            </a:extLst>
          </p:cNvPr>
          <p:cNvGrpSpPr/>
          <p:nvPr/>
        </p:nvGrpSpPr>
        <p:grpSpPr>
          <a:xfrm>
            <a:off x="8965448" y="3534300"/>
            <a:ext cx="1008430" cy="540602"/>
            <a:chOff x="6679221" y="2774650"/>
            <a:chExt cx="1209116" cy="540602"/>
          </a:xfrm>
        </p:grpSpPr>
        <p:cxnSp>
          <p:nvCxnSpPr>
            <p:cNvPr id="10" name="Straight Arrow Connector 9">
              <a:extLst>
                <a:ext uri="{FF2B5EF4-FFF2-40B4-BE49-F238E27FC236}">
                  <a16:creationId xmlns:a16="http://schemas.microsoft.com/office/drawing/2014/main" id="{2D948A21-CDB1-056B-BBB5-B07A78F37BC1}"/>
                </a:ext>
              </a:extLst>
            </p:cNvPr>
            <p:cNvCxnSpPr>
              <a:cxnSpLocks/>
            </p:cNvCxnSpPr>
            <p:nvPr/>
          </p:nvCxnSpPr>
          <p:spPr>
            <a:xfrm>
              <a:off x="6681904" y="3315252"/>
              <a:ext cx="1206433" cy="0"/>
            </a:xfrm>
            <a:prstGeom prst="straightConnector1">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8A34374-E3D5-FDAB-5A9B-6CB3B99D296A}"/>
                </a:ext>
              </a:extLst>
            </p:cNvPr>
            <p:cNvSpPr txBox="1"/>
            <p:nvPr/>
          </p:nvSpPr>
          <p:spPr>
            <a:xfrm>
              <a:off x="6679221" y="2774650"/>
              <a:ext cx="1206432" cy="369332"/>
            </a:xfrm>
            <a:prstGeom prst="rect">
              <a:avLst/>
            </a:prstGeom>
            <a:noFill/>
          </p:spPr>
          <p:txBody>
            <a:bodyPr wrap="square" rtlCol="0">
              <a:spAutoFit/>
            </a:bodyPr>
            <a:lstStyle/>
            <a:p>
              <a:pPr algn="ctr"/>
              <a:r>
                <a:rPr lang="en-US" sz="900" dirty="0"/>
                <a:t>Use framework when developing prototype</a:t>
              </a:r>
            </a:p>
          </p:txBody>
        </p:sp>
      </p:grpSp>
      <p:cxnSp>
        <p:nvCxnSpPr>
          <p:cNvPr id="12" name="Straight Arrow Connector 11">
            <a:extLst>
              <a:ext uri="{FF2B5EF4-FFF2-40B4-BE49-F238E27FC236}">
                <a16:creationId xmlns:a16="http://schemas.microsoft.com/office/drawing/2014/main" id="{9C525320-3697-1235-8F90-F5E727682683}"/>
              </a:ext>
            </a:extLst>
          </p:cNvPr>
          <p:cNvCxnSpPr>
            <a:cxnSpLocks/>
          </p:cNvCxnSpPr>
          <p:nvPr/>
        </p:nvCxnSpPr>
        <p:spPr>
          <a:xfrm flipH="1">
            <a:off x="8957482" y="4521571"/>
            <a:ext cx="1006192" cy="0"/>
          </a:xfrm>
          <a:prstGeom prst="straightConnector1">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84BE26-4726-3449-59E7-897C3E8327A5}"/>
              </a:ext>
            </a:extLst>
          </p:cNvPr>
          <p:cNvSpPr txBox="1"/>
          <p:nvPr/>
        </p:nvSpPr>
        <p:spPr>
          <a:xfrm>
            <a:off x="8932125" y="4512472"/>
            <a:ext cx="1006192" cy="1061829"/>
          </a:xfrm>
          <a:prstGeom prst="rect">
            <a:avLst/>
          </a:prstGeom>
          <a:noFill/>
        </p:spPr>
        <p:txBody>
          <a:bodyPr wrap="square" rtlCol="0">
            <a:spAutoFit/>
          </a:bodyPr>
          <a:lstStyle/>
          <a:p>
            <a:pPr algn="ctr"/>
            <a:r>
              <a:rPr lang="en-US" sz="900" dirty="0"/>
              <a:t>Revise framework based on insights collected during prototype development 2) expert interviews</a:t>
            </a:r>
          </a:p>
        </p:txBody>
      </p:sp>
      <p:sp>
        <p:nvSpPr>
          <p:cNvPr id="42" name="Rectangle 41">
            <a:extLst>
              <a:ext uri="{FF2B5EF4-FFF2-40B4-BE49-F238E27FC236}">
                <a16:creationId xmlns:a16="http://schemas.microsoft.com/office/drawing/2014/main" id="{759012BB-3D48-EBE1-5D93-3E46F8B15D6F}"/>
              </a:ext>
            </a:extLst>
          </p:cNvPr>
          <p:cNvSpPr/>
          <p:nvPr/>
        </p:nvSpPr>
        <p:spPr>
          <a:xfrm>
            <a:off x="5645072" y="4399489"/>
            <a:ext cx="3214815"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Arial" panose="020B0604020202020204" pitchFamily="34" charset="0"/>
                <a:cs typeface="Arial" panose="020B0604020202020204" pitchFamily="34" charset="0"/>
              </a:rPr>
              <a:t>Development</a:t>
            </a:r>
          </a:p>
        </p:txBody>
      </p:sp>
      <p:sp>
        <p:nvSpPr>
          <p:cNvPr id="43" name="Rectangle 42">
            <a:extLst>
              <a:ext uri="{FF2B5EF4-FFF2-40B4-BE49-F238E27FC236}">
                <a16:creationId xmlns:a16="http://schemas.microsoft.com/office/drawing/2014/main" id="{51EDA2B8-499C-2D9E-2088-33C9BDF358A9}"/>
              </a:ext>
            </a:extLst>
          </p:cNvPr>
          <p:cNvSpPr/>
          <p:nvPr/>
        </p:nvSpPr>
        <p:spPr>
          <a:xfrm>
            <a:off x="5657534" y="5798405"/>
            <a:ext cx="3189893"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Arial" panose="020B0604020202020204" pitchFamily="34" charset="0"/>
                <a:cs typeface="Arial" panose="020B0604020202020204" pitchFamily="34" charset="0"/>
              </a:rPr>
              <a:t>Deployment</a:t>
            </a:r>
          </a:p>
        </p:txBody>
      </p:sp>
      <p:sp>
        <p:nvSpPr>
          <p:cNvPr id="44" name="Rectangle 43">
            <a:extLst>
              <a:ext uri="{FF2B5EF4-FFF2-40B4-BE49-F238E27FC236}">
                <a16:creationId xmlns:a16="http://schemas.microsoft.com/office/drawing/2014/main" id="{709C6582-DB7B-1491-76EC-E130A76BFFBA}"/>
              </a:ext>
            </a:extLst>
          </p:cNvPr>
          <p:cNvSpPr/>
          <p:nvPr/>
        </p:nvSpPr>
        <p:spPr>
          <a:xfrm>
            <a:off x="5649105" y="3038755"/>
            <a:ext cx="3215248"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Arial" panose="020B0604020202020204" pitchFamily="34" charset="0"/>
                <a:cs typeface="Arial" panose="020B0604020202020204" pitchFamily="34" charset="0"/>
              </a:rPr>
              <a:t>Design</a:t>
            </a:r>
          </a:p>
        </p:txBody>
      </p:sp>
      <p:cxnSp>
        <p:nvCxnSpPr>
          <p:cNvPr id="51" name="Connector: Elbow 50">
            <a:extLst>
              <a:ext uri="{FF2B5EF4-FFF2-40B4-BE49-F238E27FC236}">
                <a16:creationId xmlns:a16="http://schemas.microsoft.com/office/drawing/2014/main" id="{9AA7AB0E-451E-6135-2421-538C2E67F86D}"/>
              </a:ext>
            </a:extLst>
          </p:cNvPr>
          <p:cNvCxnSpPr>
            <a:cxnSpLocks/>
            <a:stCxn id="49" idx="1"/>
            <a:endCxn id="54" idx="1"/>
          </p:cNvCxnSpPr>
          <p:nvPr/>
        </p:nvCxnSpPr>
        <p:spPr>
          <a:xfrm rot="10800000">
            <a:off x="498622" y="2352430"/>
            <a:ext cx="50125" cy="4134441"/>
          </a:xfrm>
          <a:prstGeom prst="bentConnector3">
            <a:avLst>
              <a:gd name="adj1" fmla="val 556060"/>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62889A2-DC43-62DC-EE93-0E0CB273FC30}"/>
              </a:ext>
            </a:extLst>
          </p:cNvPr>
          <p:cNvSpPr/>
          <p:nvPr/>
        </p:nvSpPr>
        <p:spPr>
          <a:xfrm>
            <a:off x="498621" y="2154429"/>
            <a:ext cx="4175880"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rial" panose="020B0604020202020204"/>
              </a:rPr>
              <a:t>Research Question (RQ): What does an implementation framework for web AR applications look like?                                  </a:t>
            </a:r>
          </a:p>
        </p:txBody>
      </p:sp>
      <p:sp>
        <p:nvSpPr>
          <p:cNvPr id="56" name="TextBox 55">
            <a:extLst>
              <a:ext uri="{FF2B5EF4-FFF2-40B4-BE49-F238E27FC236}">
                <a16:creationId xmlns:a16="http://schemas.microsoft.com/office/drawing/2014/main" id="{6B36BD79-C512-9AAF-7FFA-849A47BB20E1}"/>
              </a:ext>
            </a:extLst>
          </p:cNvPr>
          <p:cNvSpPr txBox="1"/>
          <p:nvPr/>
        </p:nvSpPr>
        <p:spPr>
          <a:xfrm rot="16200000">
            <a:off x="-2238504" y="4110016"/>
            <a:ext cx="4774064" cy="230832"/>
          </a:xfrm>
          <a:prstGeom prst="rect">
            <a:avLst/>
          </a:prstGeom>
          <a:noFill/>
        </p:spPr>
        <p:txBody>
          <a:bodyPr wrap="none" rtlCol="0">
            <a:spAutoFit/>
          </a:bodyPr>
          <a:lstStyle/>
          <a:p>
            <a:r>
              <a:rPr lang="en-US" sz="900" dirty="0"/>
              <a:t>Identify deficiencies in existing AR implementation frameworks which will be addressed in this RQ</a:t>
            </a:r>
          </a:p>
        </p:txBody>
      </p:sp>
      <p:cxnSp>
        <p:nvCxnSpPr>
          <p:cNvPr id="58" name="Connector: Elbow 57">
            <a:extLst>
              <a:ext uri="{FF2B5EF4-FFF2-40B4-BE49-F238E27FC236}">
                <a16:creationId xmlns:a16="http://schemas.microsoft.com/office/drawing/2014/main" id="{C571FBAE-F47B-EF92-C291-5AC305C36DD4}"/>
              </a:ext>
            </a:extLst>
          </p:cNvPr>
          <p:cNvCxnSpPr>
            <a:cxnSpLocks/>
            <a:stCxn id="45" idx="3"/>
            <a:endCxn id="44" idx="1"/>
          </p:cNvCxnSpPr>
          <p:nvPr/>
        </p:nvCxnSpPr>
        <p:spPr>
          <a:xfrm>
            <a:off x="4717654" y="3233956"/>
            <a:ext cx="931451" cy="2799"/>
          </a:xfrm>
          <a:prstGeom prst="bentConnector3">
            <a:avLst>
              <a:gd name="adj1" fmla="val 50000"/>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90DA674-573A-4F32-E9D7-F747E65D026E}"/>
              </a:ext>
            </a:extLst>
          </p:cNvPr>
          <p:cNvCxnSpPr>
            <a:cxnSpLocks/>
            <a:stCxn id="46" idx="3"/>
            <a:endCxn id="44" idx="1"/>
          </p:cNvCxnSpPr>
          <p:nvPr/>
        </p:nvCxnSpPr>
        <p:spPr>
          <a:xfrm flipV="1">
            <a:off x="4717655" y="3236755"/>
            <a:ext cx="931450" cy="445469"/>
          </a:xfrm>
          <a:prstGeom prst="bentConnector3">
            <a:avLst>
              <a:gd name="adj1" fmla="val 31441"/>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BFF7331D-4445-E12A-6F17-BFF1173FC2E5}"/>
              </a:ext>
            </a:extLst>
          </p:cNvPr>
          <p:cNvCxnSpPr>
            <a:cxnSpLocks/>
            <a:stCxn id="47" idx="3"/>
            <a:endCxn id="44" idx="1"/>
          </p:cNvCxnSpPr>
          <p:nvPr/>
        </p:nvCxnSpPr>
        <p:spPr>
          <a:xfrm flipV="1">
            <a:off x="4710681" y="3236755"/>
            <a:ext cx="938424" cy="904542"/>
          </a:xfrm>
          <a:prstGeom prst="bentConnector3">
            <a:avLst>
              <a:gd name="adj1" fmla="val 32063"/>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DB4426D-CC31-D2B3-F3DF-B8D162BBBA33}"/>
              </a:ext>
            </a:extLst>
          </p:cNvPr>
          <p:cNvCxnSpPr>
            <a:cxnSpLocks/>
            <a:endCxn id="42" idx="1"/>
          </p:cNvCxnSpPr>
          <p:nvPr/>
        </p:nvCxnSpPr>
        <p:spPr>
          <a:xfrm flipV="1">
            <a:off x="4604783" y="4597489"/>
            <a:ext cx="1040289" cy="2614"/>
          </a:xfrm>
          <a:prstGeom prst="bentConnector3">
            <a:avLst>
              <a:gd name="adj1" fmla="val 50000"/>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F57E757-1D6B-2327-F811-9E1F346FB74C}"/>
              </a:ext>
            </a:extLst>
          </p:cNvPr>
          <p:cNvSpPr txBox="1"/>
          <p:nvPr/>
        </p:nvSpPr>
        <p:spPr>
          <a:xfrm>
            <a:off x="4986339" y="3030529"/>
            <a:ext cx="595035" cy="230832"/>
          </a:xfrm>
          <a:prstGeom prst="rect">
            <a:avLst/>
          </a:prstGeom>
          <a:noFill/>
        </p:spPr>
        <p:txBody>
          <a:bodyPr wrap="none" rtlCol="0">
            <a:spAutoFit/>
          </a:bodyPr>
          <a:lstStyle/>
          <a:p>
            <a:r>
              <a:rPr lang="en-US" sz="900" dirty="0"/>
              <a:t>input for</a:t>
            </a:r>
          </a:p>
        </p:txBody>
      </p:sp>
      <p:sp>
        <p:nvSpPr>
          <p:cNvPr id="73" name="TextBox 72">
            <a:extLst>
              <a:ext uri="{FF2B5EF4-FFF2-40B4-BE49-F238E27FC236}">
                <a16:creationId xmlns:a16="http://schemas.microsoft.com/office/drawing/2014/main" id="{F98BA6A3-3FE0-B762-7BD4-DBA1304BCA5A}"/>
              </a:ext>
            </a:extLst>
          </p:cNvPr>
          <p:cNvSpPr txBox="1"/>
          <p:nvPr/>
        </p:nvSpPr>
        <p:spPr>
          <a:xfrm>
            <a:off x="5044312" y="4376276"/>
            <a:ext cx="595035" cy="230832"/>
          </a:xfrm>
          <a:prstGeom prst="rect">
            <a:avLst/>
          </a:prstGeom>
          <a:noFill/>
        </p:spPr>
        <p:txBody>
          <a:bodyPr wrap="none" rtlCol="0">
            <a:spAutoFit/>
          </a:bodyPr>
          <a:lstStyle/>
          <a:p>
            <a:r>
              <a:rPr lang="en-US" sz="900" dirty="0"/>
              <a:t>input for</a:t>
            </a:r>
          </a:p>
        </p:txBody>
      </p:sp>
      <p:grpSp>
        <p:nvGrpSpPr>
          <p:cNvPr id="18" name="Group 17">
            <a:extLst>
              <a:ext uri="{FF2B5EF4-FFF2-40B4-BE49-F238E27FC236}">
                <a16:creationId xmlns:a16="http://schemas.microsoft.com/office/drawing/2014/main" id="{531F0E5B-FA92-7C21-74DA-FEAE02B122C3}"/>
              </a:ext>
            </a:extLst>
          </p:cNvPr>
          <p:cNvGrpSpPr/>
          <p:nvPr/>
        </p:nvGrpSpPr>
        <p:grpSpPr>
          <a:xfrm>
            <a:off x="541774" y="3038755"/>
            <a:ext cx="4225492" cy="396000"/>
            <a:chOff x="541774" y="3214016"/>
            <a:chExt cx="4225492" cy="335949"/>
          </a:xfrm>
        </p:grpSpPr>
        <p:sp>
          <p:nvSpPr>
            <p:cNvPr id="45" name="Rectangle 44">
              <a:extLst>
                <a:ext uri="{FF2B5EF4-FFF2-40B4-BE49-F238E27FC236}">
                  <a16:creationId xmlns:a16="http://schemas.microsoft.com/office/drawing/2014/main" id="{117B92C9-E10F-D834-11D4-1C387C79A0FF}"/>
                </a:ext>
              </a:extLst>
            </p:cNvPr>
            <p:cNvSpPr/>
            <p:nvPr/>
          </p:nvSpPr>
          <p:spPr>
            <a:xfrm>
              <a:off x="541774" y="3214016"/>
              <a:ext cx="4175880" cy="3312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rial" panose="020B0604020202020204"/>
                </a:rPr>
                <a:t>PQ#1: What is AR?                                  </a:t>
              </a:r>
            </a:p>
          </p:txBody>
        </p:sp>
        <p:sp>
          <p:nvSpPr>
            <p:cNvPr id="75" name="TextBox 74">
              <a:extLst>
                <a:ext uri="{FF2B5EF4-FFF2-40B4-BE49-F238E27FC236}">
                  <a16:creationId xmlns:a16="http://schemas.microsoft.com/office/drawing/2014/main" id="{FCFA1C56-9435-786B-CCA1-1F194E210E91}"/>
                </a:ext>
              </a:extLst>
            </p:cNvPr>
            <p:cNvSpPr txBox="1"/>
            <p:nvPr/>
          </p:nvSpPr>
          <p:spPr>
            <a:xfrm>
              <a:off x="4223527" y="3319133"/>
              <a:ext cx="543739" cy="230832"/>
            </a:xfrm>
            <a:prstGeom prst="rect">
              <a:avLst/>
            </a:prstGeom>
            <a:noFill/>
          </p:spPr>
          <p:txBody>
            <a:bodyPr wrap="none" rtlCol="0">
              <a:spAutoFit/>
            </a:bodyPr>
            <a:lstStyle/>
            <a:p>
              <a:r>
                <a:rPr lang="en-US" sz="900" dirty="0">
                  <a:solidFill>
                    <a:schemeClr val="bg1"/>
                  </a:solidFill>
                </a:rPr>
                <a:t>sect 3.2</a:t>
              </a:r>
            </a:p>
          </p:txBody>
        </p:sp>
      </p:grpSp>
      <p:grpSp>
        <p:nvGrpSpPr>
          <p:cNvPr id="19" name="Group 18">
            <a:extLst>
              <a:ext uri="{FF2B5EF4-FFF2-40B4-BE49-F238E27FC236}">
                <a16:creationId xmlns:a16="http://schemas.microsoft.com/office/drawing/2014/main" id="{AD8616D6-28E1-6190-6A9F-444013603FEA}"/>
              </a:ext>
            </a:extLst>
          </p:cNvPr>
          <p:cNvGrpSpPr/>
          <p:nvPr/>
        </p:nvGrpSpPr>
        <p:grpSpPr>
          <a:xfrm>
            <a:off x="541774" y="3492333"/>
            <a:ext cx="4225492" cy="396000"/>
            <a:chOff x="541774" y="3629897"/>
            <a:chExt cx="4225492" cy="345343"/>
          </a:xfrm>
        </p:grpSpPr>
        <p:sp>
          <p:nvSpPr>
            <p:cNvPr id="46" name="Rectangle 45">
              <a:extLst>
                <a:ext uri="{FF2B5EF4-FFF2-40B4-BE49-F238E27FC236}">
                  <a16:creationId xmlns:a16="http://schemas.microsoft.com/office/drawing/2014/main" id="{A3E4CAD9-25B2-15C9-C3A6-9CC770AB0485}"/>
                </a:ext>
              </a:extLst>
            </p:cNvPr>
            <p:cNvSpPr/>
            <p:nvPr/>
          </p:nvSpPr>
          <p:spPr>
            <a:xfrm>
              <a:off x="541774" y="3629897"/>
              <a:ext cx="4175881" cy="3312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rial" panose="020B0604020202020204"/>
                </a:rPr>
                <a:t>PQ#2: How does AR work?              </a:t>
              </a:r>
            </a:p>
          </p:txBody>
        </p:sp>
        <p:sp>
          <p:nvSpPr>
            <p:cNvPr id="77" name="TextBox 76">
              <a:extLst>
                <a:ext uri="{FF2B5EF4-FFF2-40B4-BE49-F238E27FC236}">
                  <a16:creationId xmlns:a16="http://schemas.microsoft.com/office/drawing/2014/main" id="{40EA479F-07EA-AD09-27CE-DF03612C5AA2}"/>
                </a:ext>
              </a:extLst>
            </p:cNvPr>
            <p:cNvSpPr txBox="1"/>
            <p:nvPr/>
          </p:nvSpPr>
          <p:spPr>
            <a:xfrm>
              <a:off x="4223527" y="3744408"/>
              <a:ext cx="543739" cy="230832"/>
            </a:xfrm>
            <a:prstGeom prst="rect">
              <a:avLst/>
            </a:prstGeom>
            <a:noFill/>
          </p:spPr>
          <p:txBody>
            <a:bodyPr wrap="none" rtlCol="0">
              <a:spAutoFit/>
            </a:bodyPr>
            <a:lstStyle/>
            <a:p>
              <a:r>
                <a:rPr lang="en-US" sz="900" dirty="0">
                  <a:solidFill>
                    <a:schemeClr val="bg1"/>
                  </a:solidFill>
                </a:rPr>
                <a:t>sect 3.3</a:t>
              </a:r>
            </a:p>
          </p:txBody>
        </p:sp>
      </p:grpSp>
      <p:grpSp>
        <p:nvGrpSpPr>
          <p:cNvPr id="20" name="Group 19">
            <a:extLst>
              <a:ext uri="{FF2B5EF4-FFF2-40B4-BE49-F238E27FC236}">
                <a16:creationId xmlns:a16="http://schemas.microsoft.com/office/drawing/2014/main" id="{1D5F9B61-2152-D5BF-B7A5-594C709D1C16}"/>
              </a:ext>
            </a:extLst>
          </p:cNvPr>
          <p:cNvGrpSpPr/>
          <p:nvPr/>
        </p:nvGrpSpPr>
        <p:grpSpPr>
          <a:xfrm>
            <a:off x="541774" y="3945911"/>
            <a:ext cx="4225492" cy="396000"/>
            <a:chOff x="541774" y="4251518"/>
            <a:chExt cx="4225492" cy="335631"/>
          </a:xfrm>
        </p:grpSpPr>
        <p:sp>
          <p:nvSpPr>
            <p:cNvPr id="47" name="Rectangle 46">
              <a:extLst>
                <a:ext uri="{FF2B5EF4-FFF2-40B4-BE49-F238E27FC236}">
                  <a16:creationId xmlns:a16="http://schemas.microsoft.com/office/drawing/2014/main" id="{949FA2F2-9A78-D43E-0DBD-1D75AA4ABE0B}"/>
                </a:ext>
              </a:extLst>
            </p:cNvPr>
            <p:cNvSpPr/>
            <p:nvPr/>
          </p:nvSpPr>
          <p:spPr>
            <a:xfrm>
              <a:off x="541774" y="4251518"/>
              <a:ext cx="4168907" cy="3312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rial" panose="020B0604020202020204"/>
                </a:rPr>
                <a:t>PQ#3: What factors influence AR adoption?</a:t>
              </a:r>
            </a:p>
          </p:txBody>
        </p:sp>
        <p:sp>
          <p:nvSpPr>
            <p:cNvPr id="79" name="TextBox 78">
              <a:extLst>
                <a:ext uri="{FF2B5EF4-FFF2-40B4-BE49-F238E27FC236}">
                  <a16:creationId xmlns:a16="http://schemas.microsoft.com/office/drawing/2014/main" id="{709AFF2A-6A19-CE5B-5D5B-8D51C8793F60}"/>
                </a:ext>
              </a:extLst>
            </p:cNvPr>
            <p:cNvSpPr txBox="1"/>
            <p:nvPr/>
          </p:nvSpPr>
          <p:spPr>
            <a:xfrm>
              <a:off x="4223527" y="4356317"/>
              <a:ext cx="543739" cy="230832"/>
            </a:xfrm>
            <a:prstGeom prst="rect">
              <a:avLst/>
            </a:prstGeom>
            <a:noFill/>
          </p:spPr>
          <p:txBody>
            <a:bodyPr wrap="none" rtlCol="0">
              <a:spAutoFit/>
            </a:bodyPr>
            <a:lstStyle/>
            <a:p>
              <a:r>
                <a:rPr lang="en-US" sz="900" dirty="0">
                  <a:solidFill>
                    <a:schemeClr val="bg1"/>
                  </a:solidFill>
                </a:rPr>
                <a:t>sect 3.4</a:t>
              </a:r>
            </a:p>
          </p:txBody>
        </p:sp>
      </p:grpSp>
      <p:grpSp>
        <p:nvGrpSpPr>
          <p:cNvPr id="21" name="Group 20">
            <a:extLst>
              <a:ext uri="{FF2B5EF4-FFF2-40B4-BE49-F238E27FC236}">
                <a16:creationId xmlns:a16="http://schemas.microsoft.com/office/drawing/2014/main" id="{86E60912-597D-BB7B-ACC0-9A17413F1B30}"/>
              </a:ext>
            </a:extLst>
          </p:cNvPr>
          <p:cNvGrpSpPr/>
          <p:nvPr/>
        </p:nvGrpSpPr>
        <p:grpSpPr>
          <a:xfrm>
            <a:off x="548746" y="4399489"/>
            <a:ext cx="4221448" cy="396000"/>
            <a:chOff x="548746" y="4878839"/>
            <a:chExt cx="4221448" cy="396000"/>
          </a:xfrm>
        </p:grpSpPr>
        <p:sp>
          <p:nvSpPr>
            <p:cNvPr id="48" name="Rectangle 47">
              <a:extLst>
                <a:ext uri="{FF2B5EF4-FFF2-40B4-BE49-F238E27FC236}">
                  <a16:creationId xmlns:a16="http://schemas.microsoft.com/office/drawing/2014/main" id="{CF0E108D-9FCF-07A5-2F33-950C9D7A7403}"/>
                </a:ext>
              </a:extLst>
            </p:cNvPr>
            <p:cNvSpPr/>
            <p:nvPr/>
          </p:nvSpPr>
          <p:spPr>
            <a:xfrm>
              <a:off x="548746" y="4878839"/>
              <a:ext cx="4161933"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rial" panose="020B0604020202020204"/>
                </a:rPr>
                <a:t>PQ#4: For web AR, what development tools are available?</a:t>
              </a:r>
            </a:p>
          </p:txBody>
        </p:sp>
        <p:sp>
          <p:nvSpPr>
            <p:cNvPr id="80" name="TextBox 79">
              <a:extLst>
                <a:ext uri="{FF2B5EF4-FFF2-40B4-BE49-F238E27FC236}">
                  <a16:creationId xmlns:a16="http://schemas.microsoft.com/office/drawing/2014/main" id="{C68F3F0F-AF54-E5D8-B534-82C10DBE5FBF}"/>
                </a:ext>
              </a:extLst>
            </p:cNvPr>
            <p:cNvSpPr txBox="1"/>
            <p:nvPr/>
          </p:nvSpPr>
          <p:spPr>
            <a:xfrm>
              <a:off x="4226455" y="4976033"/>
              <a:ext cx="543739" cy="230832"/>
            </a:xfrm>
            <a:prstGeom prst="rect">
              <a:avLst/>
            </a:prstGeom>
            <a:noFill/>
          </p:spPr>
          <p:txBody>
            <a:bodyPr wrap="none" rtlCol="0">
              <a:spAutoFit/>
            </a:bodyPr>
            <a:lstStyle/>
            <a:p>
              <a:r>
                <a:rPr lang="en-US" sz="900" dirty="0">
                  <a:solidFill>
                    <a:schemeClr val="bg1"/>
                  </a:solidFill>
                </a:rPr>
                <a:t>sect 3.5</a:t>
              </a:r>
            </a:p>
          </p:txBody>
        </p:sp>
      </p:grpSp>
      <p:grpSp>
        <p:nvGrpSpPr>
          <p:cNvPr id="22" name="Group 21">
            <a:extLst>
              <a:ext uri="{FF2B5EF4-FFF2-40B4-BE49-F238E27FC236}">
                <a16:creationId xmlns:a16="http://schemas.microsoft.com/office/drawing/2014/main" id="{3C62FF4B-DA41-4A4D-063E-B2BB7613A073}"/>
              </a:ext>
            </a:extLst>
          </p:cNvPr>
          <p:cNvGrpSpPr/>
          <p:nvPr/>
        </p:nvGrpSpPr>
        <p:grpSpPr>
          <a:xfrm>
            <a:off x="548746" y="6288870"/>
            <a:ext cx="4233736" cy="396000"/>
            <a:chOff x="548746" y="5477601"/>
            <a:chExt cx="4233736" cy="331200"/>
          </a:xfrm>
        </p:grpSpPr>
        <p:sp>
          <p:nvSpPr>
            <p:cNvPr id="49" name="Rectangle 48">
              <a:extLst>
                <a:ext uri="{FF2B5EF4-FFF2-40B4-BE49-F238E27FC236}">
                  <a16:creationId xmlns:a16="http://schemas.microsoft.com/office/drawing/2014/main" id="{026C0758-C369-41DA-4C7E-6C94294F7CFF}"/>
                </a:ext>
              </a:extLst>
            </p:cNvPr>
            <p:cNvSpPr/>
            <p:nvPr/>
          </p:nvSpPr>
          <p:spPr>
            <a:xfrm>
              <a:off x="548746" y="5477601"/>
              <a:ext cx="4175880" cy="3312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rial" panose="020B0604020202020204"/>
                </a:rPr>
                <a:t>PQ#8: What is existing research on AR implementation frameworks?</a:t>
              </a:r>
            </a:p>
          </p:txBody>
        </p:sp>
        <p:sp>
          <p:nvSpPr>
            <p:cNvPr id="81" name="TextBox 80">
              <a:extLst>
                <a:ext uri="{FF2B5EF4-FFF2-40B4-BE49-F238E27FC236}">
                  <a16:creationId xmlns:a16="http://schemas.microsoft.com/office/drawing/2014/main" id="{089D3721-3004-B766-5114-314F3B6E68A2}"/>
                </a:ext>
              </a:extLst>
            </p:cNvPr>
            <p:cNvSpPr txBox="1"/>
            <p:nvPr/>
          </p:nvSpPr>
          <p:spPr>
            <a:xfrm>
              <a:off x="4238743" y="5577531"/>
              <a:ext cx="543739" cy="230832"/>
            </a:xfrm>
            <a:prstGeom prst="rect">
              <a:avLst/>
            </a:prstGeom>
            <a:noFill/>
          </p:spPr>
          <p:txBody>
            <a:bodyPr wrap="none" rtlCol="0">
              <a:spAutoFit/>
            </a:bodyPr>
            <a:lstStyle/>
            <a:p>
              <a:r>
                <a:rPr lang="en-US" sz="900" dirty="0">
                  <a:solidFill>
                    <a:schemeClr val="bg1"/>
                  </a:solidFill>
                </a:rPr>
                <a:t>sect 3.6</a:t>
              </a:r>
            </a:p>
          </p:txBody>
        </p:sp>
      </p:grpSp>
      <p:sp>
        <p:nvSpPr>
          <p:cNvPr id="98" name="TextBox 97">
            <a:extLst>
              <a:ext uri="{FF2B5EF4-FFF2-40B4-BE49-F238E27FC236}">
                <a16:creationId xmlns:a16="http://schemas.microsoft.com/office/drawing/2014/main" id="{91FD18B3-4EAE-C5B7-6F62-8A0892D1F288}"/>
              </a:ext>
            </a:extLst>
          </p:cNvPr>
          <p:cNvSpPr txBox="1"/>
          <p:nvPr/>
        </p:nvSpPr>
        <p:spPr>
          <a:xfrm>
            <a:off x="4282024" y="2458224"/>
            <a:ext cx="457176" cy="230832"/>
          </a:xfrm>
          <a:prstGeom prst="rect">
            <a:avLst/>
          </a:prstGeom>
          <a:noFill/>
        </p:spPr>
        <p:txBody>
          <a:bodyPr wrap="none" rtlCol="0">
            <a:spAutoFit/>
          </a:bodyPr>
          <a:lstStyle/>
          <a:p>
            <a:r>
              <a:rPr lang="en-US" sz="900" dirty="0">
                <a:solidFill>
                  <a:schemeClr val="bg1"/>
                </a:solidFill>
              </a:rPr>
              <a:t>sect 2</a:t>
            </a:r>
          </a:p>
        </p:txBody>
      </p:sp>
      <p:grpSp>
        <p:nvGrpSpPr>
          <p:cNvPr id="23" name="Group 22">
            <a:extLst>
              <a:ext uri="{FF2B5EF4-FFF2-40B4-BE49-F238E27FC236}">
                <a16:creationId xmlns:a16="http://schemas.microsoft.com/office/drawing/2014/main" id="{EAD1A6F1-D9E4-C799-1AE0-BEC331BCC776}"/>
              </a:ext>
            </a:extLst>
          </p:cNvPr>
          <p:cNvGrpSpPr/>
          <p:nvPr/>
        </p:nvGrpSpPr>
        <p:grpSpPr>
          <a:xfrm>
            <a:off x="541774" y="4853067"/>
            <a:ext cx="4221448" cy="404226"/>
            <a:chOff x="548746" y="4878839"/>
            <a:chExt cx="4221448" cy="404226"/>
          </a:xfrm>
        </p:grpSpPr>
        <p:sp>
          <p:nvSpPr>
            <p:cNvPr id="24" name="Rectangle 23">
              <a:extLst>
                <a:ext uri="{FF2B5EF4-FFF2-40B4-BE49-F238E27FC236}">
                  <a16:creationId xmlns:a16="http://schemas.microsoft.com/office/drawing/2014/main" id="{178666C0-5F1A-AEB4-D1B3-CFD276FE0830}"/>
                </a:ext>
              </a:extLst>
            </p:cNvPr>
            <p:cNvSpPr/>
            <p:nvPr/>
          </p:nvSpPr>
          <p:spPr>
            <a:xfrm>
              <a:off x="548746" y="4878839"/>
              <a:ext cx="4161933"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rial" panose="020B0604020202020204"/>
                </a:rPr>
                <a:t>PQ#5: How is web AR application development different from native AR and AR headset application development?</a:t>
              </a:r>
            </a:p>
          </p:txBody>
        </p:sp>
        <p:sp>
          <p:nvSpPr>
            <p:cNvPr id="25" name="TextBox 24">
              <a:extLst>
                <a:ext uri="{FF2B5EF4-FFF2-40B4-BE49-F238E27FC236}">
                  <a16:creationId xmlns:a16="http://schemas.microsoft.com/office/drawing/2014/main" id="{E88167A5-F531-F508-07D5-7715BF376CBD}"/>
                </a:ext>
              </a:extLst>
            </p:cNvPr>
            <p:cNvSpPr txBox="1"/>
            <p:nvPr/>
          </p:nvSpPr>
          <p:spPr>
            <a:xfrm>
              <a:off x="4226455" y="5052233"/>
              <a:ext cx="543739" cy="230832"/>
            </a:xfrm>
            <a:prstGeom prst="rect">
              <a:avLst/>
            </a:prstGeom>
            <a:noFill/>
          </p:spPr>
          <p:txBody>
            <a:bodyPr wrap="none" rtlCol="0">
              <a:spAutoFit/>
            </a:bodyPr>
            <a:lstStyle/>
            <a:p>
              <a:r>
                <a:rPr lang="en-US" sz="900" dirty="0">
                  <a:solidFill>
                    <a:schemeClr val="bg1"/>
                  </a:solidFill>
                </a:rPr>
                <a:t>sect 3.5</a:t>
              </a:r>
            </a:p>
          </p:txBody>
        </p:sp>
      </p:grpSp>
      <p:grpSp>
        <p:nvGrpSpPr>
          <p:cNvPr id="27" name="Group 26">
            <a:extLst>
              <a:ext uri="{FF2B5EF4-FFF2-40B4-BE49-F238E27FC236}">
                <a16:creationId xmlns:a16="http://schemas.microsoft.com/office/drawing/2014/main" id="{4ACB7BD0-A5F4-9AA8-9C4A-F771EA6B28BB}"/>
              </a:ext>
            </a:extLst>
          </p:cNvPr>
          <p:cNvGrpSpPr/>
          <p:nvPr/>
        </p:nvGrpSpPr>
        <p:grpSpPr>
          <a:xfrm>
            <a:off x="541774" y="5314871"/>
            <a:ext cx="4233736" cy="425956"/>
            <a:chOff x="548746" y="5477601"/>
            <a:chExt cx="4233736" cy="356254"/>
          </a:xfrm>
        </p:grpSpPr>
        <p:sp>
          <p:nvSpPr>
            <p:cNvPr id="28" name="Rectangle 27">
              <a:extLst>
                <a:ext uri="{FF2B5EF4-FFF2-40B4-BE49-F238E27FC236}">
                  <a16:creationId xmlns:a16="http://schemas.microsoft.com/office/drawing/2014/main" id="{80FE6A20-BA02-B70F-6D0B-3A73B4F4CFDB}"/>
                </a:ext>
              </a:extLst>
            </p:cNvPr>
            <p:cNvSpPr/>
            <p:nvPr/>
          </p:nvSpPr>
          <p:spPr>
            <a:xfrm>
              <a:off x="548746" y="5477601"/>
              <a:ext cx="4175880" cy="3312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rial" panose="020B0604020202020204"/>
                </a:rPr>
                <a:t>PQ#6: How is web AR application development different from non-AR application development?</a:t>
              </a:r>
            </a:p>
          </p:txBody>
        </p:sp>
        <p:sp>
          <p:nvSpPr>
            <p:cNvPr id="29" name="TextBox 28">
              <a:extLst>
                <a:ext uri="{FF2B5EF4-FFF2-40B4-BE49-F238E27FC236}">
                  <a16:creationId xmlns:a16="http://schemas.microsoft.com/office/drawing/2014/main" id="{E058F66E-953D-FF59-34F8-B30EC033B86F}"/>
                </a:ext>
              </a:extLst>
            </p:cNvPr>
            <p:cNvSpPr txBox="1"/>
            <p:nvPr/>
          </p:nvSpPr>
          <p:spPr>
            <a:xfrm>
              <a:off x="4238743" y="5603023"/>
              <a:ext cx="543739" cy="230832"/>
            </a:xfrm>
            <a:prstGeom prst="rect">
              <a:avLst/>
            </a:prstGeom>
            <a:noFill/>
          </p:spPr>
          <p:txBody>
            <a:bodyPr wrap="none" rtlCol="0">
              <a:spAutoFit/>
            </a:bodyPr>
            <a:lstStyle/>
            <a:p>
              <a:r>
                <a:rPr lang="en-US" sz="900" dirty="0">
                  <a:solidFill>
                    <a:schemeClr val="bg1"/>
                  </a:solidFill>
                </a:rPr>
                <a:t>sect 3.6</a:t>
              </a:r>
            </a:p>
          </p:txBody>
        </p:sp>
      </p:grpSp>
      <p:sp>
        <p:nvSpPr>
          <p:cNvPr id="35" name="Rectangle 34">
            <a:extLst>
              <a:ext uri="{FF2B5EF4-FFF2-40B4-BE49-F238E27FC236}">
                <a16:creationId xmlns:a16="http://schemas.microsoft.com/office/drawing/2014/main" id="{83250ABA-35E6-3EC0-9D29-DFBE8E5B4DA8}"/>
              </a:ext>
            </a:extLst>
          </p:cNvPr>
          <p:cNvSpPr/>
          <p:nvPr/>
        </p:nvSpPr>
        <p:spPr>
          <a:xfrm>
            <a:off x="552235" y="5798405"/>
            <a:ext cx="4175880" cy="396000"/>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rial" panose="020B0604020202020204"/>
              </a:rPr>
              <a:t>PQ#7: What is cloud serverless infrastructure?</a:t>
            </a:r>
          </a:p>
        </p:txBody>
      </p:sp>
      <p:sp>
        <p:nvSpPr>
          <p:cNvPr id="36" name="TextBox 35">
            <a:extLst>
              <a:ext uri="{FF2B5EF4-FFF2-40B4-BE49-F238E27FC236}">
                <a16:creationId xmlns:a16="http://schemas.microsoft.com/office/drawing/2014/main" id="{31F2D348-E831-4867-51BB-DE7B32CC49B9}"/>
              </a:ext>
            </a:extLst>
          </p:cNvPr>
          <p:cNvSpPr txBox="1"/>
          <p:nvPr/>
        </p:nvSpPr>
        <p:spPr>
          <a:xfrm>
            <a:off x="4210005" y="5955300"/>
            <a:ext cx="543739" cy="275995"/>
          </a:xfrm>
          <a:prstGeom prst="rect">
            <a:avLst/>
          </a:prstGeom>
          <a:noFill/>
        </p:spPr>
        <p:txBody>
          <a:bodyPr wrap="none" rtlCol="0">
            <a:spAutoFit/>
          </a:bodyPr>
          <a:lstStyle/>
          <a:p>
            <a:r>
              <a:rPr lang="en-US" sz="900" dirty="0">
                <a:solidFill>
                  <a:schemeClr val="bg1"/>
                </a:solidFill>
              </a:rPr>
              <a:t>sect 3.6</a:t>
            </a:r>
          </a:p>
        </p:txBody>
      </p:sp>
      <p:cxnSp>
        <p:nvCxnSpPr>
          <p:cNvPr id="50" name="Connector: Elbow 49">
            <a:extLst>
              <a:ext uri="{FF2B5EF4-FFF2-40B4-BE49-F238E27FC236}">
                <a16:creationId xmlns:a16="http://schemas.microsoft.com/office/drawing/2014/main" id="{830DA5AC-BEF4-8B0E-9AFD-BE61709C8CE0}"/>
              </a:ext>
            </a:extLst>
          </p:cNvPr>
          <p:cNvCxnSpPr>
            <a:stCxn id="24" idx="3"/>
            <a:endCxn id="44" idx="1"/>
          </p:cNvCxnSpPr>
          <p:nvPr/>
        </p:nvCxnSpPr>
        <p:spPr>
          <a:xfrm flipV="1">
            <a:off x="4703707" y="3236755"/>
            <a:ext cx="945398" cy="1814312"/>
          </a:xfrm>
          <a:prstGeom prst="bentConnector3">
            <a:avLst>
              <a:gd name="adj1" fmla="val 33158"/>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30FE69A7-0E1B-189F-8A8A-18E51690913B}"/>
              </a:ext>
            </a:extLst>
          </p:cNvPr>
          <p:cNvCxnSpPr>
            <a:cxnSpLocks/>
            <a:stCxn id="28" idx="3"/>
            <a:endCxn id="42" idx="1"/>
          </p:cNvCxnSpPr>
          <p:nvPr/>
        </p:nvCxnSpPr>
        <p:spPr>
          <a:xfrm flipV="1">
            <a:off x="4717654" y="4597489"/>
            <a:ext cx="927418" cy="915382"/>
          </a:xfrm>
          <a:prstGeom prst="bentConnector3">
            <a:avLst>
              <a:gd name="adj1" fmla="val 57848"/>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BF79EAB-F382-BE42-CDE2-EAE613A3600A}"/>
              </a:ext>
            </a:extLst>
          </p:cNvPr>
          <p:cNvCxnSpPr>
            <a:cxnSpLocks/>
            <a:stCxn id="35" idx="3"/>
            <a:endCxn id="43" idx="1"/>
          </p:cNvCxnSpPr>
          <p:nvPr/>
        </p:nvCxnSpPr>
        <p:spPr>
          <a:xfrm>
            <a:off x="4728115" y="5996405"/>
            <a:ext cx="929419" cy="12700"/>
          </a:xfrm>
          <a:prstGeom prst="bentConnector3">
            <a:avLst>
              <a:gd name="adj1" fmla="val 50000"/>
            </a:avLst>
          </a:prstGeom>
          <a:ln w="12700">
            <a:solidFill>
              <a:srgbClr val="A10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ABA96CA-F072-FE4A-40A5-0329EE202862}"/>
              </a:ext>
            </a:extLst>
          </p:cNvPr>
          <p:cNvSpPr txBox="1"/>
          <p:nvPr/>
        </p:nvSpPr>
        <p:spPr>
          <a:xfrm>
            <a:off x="5015001" y="5799682"/>
            <a:ext cx="595035" cy="230832"/>
          </a:xfrm>
          <a:prstGeom prst="rect">
            <a:avLst/>
          </a:prstGeom>
          <a:noFill/>
        </p:spPr>
        <p:txBody>
          <a:bodyPr wrap="none" rtlCol="0">
            <a:spAutoFit/>
          </a:bodyPr>
          <a:lstStyle/>
          <a:p>
            <a:r>
              <a:rPr lang="en-US" sz="900" dirty="0"/>
              <a:t>input for</a:t>
            </a:r>
          </a:p>
        </p:txBody>
      </p:sp>
      <p:sp>
        <p:nvSpPr>
          <p:cNvPr id="3" name="TextBox 2">
            <a:extLst>
              <a:ext uri="{FF2B5EF4-FFF2-40B4-BE49-F238E27FC236}">
                <a16:creationId xmlns:a16="http://schemas.microsoft.com/office/drawing/2014/main" id="{7B0A6669-5219-64F4-16FA-19EDDAA94688}"/>
              </a:ext>
            </a:extLst>
          </p:cNvPr>
          <p:cNvSpPr txBox="1"/>
          <p:nvPr/>
        </p:nvSpPr>
        <p:spPr>
          <a:xfrm>
            <a:off x="9435221" y="5655199"/>
            <a:ext cx="2333983" cy="1015663"/>
          </a:xfrm>
          <a:prstGeom prst="rect">
            <a:avLst/>
          </a:prstGeom>
          <a:noFill/>
        </p:spPr>
        <p:txBody>
          <a:bodyPr wrap="square">
            <a:spAutoFit/>
          </a:bodyPr>
          <a:lstStyle/>
          <a:p>
            <a:r>
              <a:rPr lang="en-US" sz="1200" b="1" dirty="0">
                <a:solidFill>
                  <a:srgbClr val="FF0000"/>
                </a:solidFill>
              </a:rPr>
              <a:t>v2 – WAIF: restricted to web AR before a status update chat with Ilia Nov 4</a:t>
            </a:r>
            <a:r>
              <a:rPr lang="en-US" sz="1200" b="1" baseline="30000" dirty="0">
                <a:solidFill>
                  <a:srgbClr val="FF0000"/>
                </a:solidFill>
              </a:rPr>
              <a:t>th</a:t>
            </a:r>
            <a:r>
              <a:rPr lang="en-US" sz="1200" b="1" dirty="0">
                <a:solidFill>
                  <a:srgbClr val="FF0000"/>
                </a:solidFill>
              </a:rPr>
              <a:t> + added PQs per Florian’s suggestions. RT v3 submitted Oct 17th</a:t>
            </a:r>
          </a:p>
        </p:txBody>
      </p:sp>
    </p:spTree>
    <p:extLst>
      <p:ext uri="{BB962C8B-B14F-4D97-AF65-F5344CB8AC3E}">
        <p14:creationId xmlns:p14="http://schemas.microsoft.com/office/powerpoint/2010/main" val="16554270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968C8A-5EEC-4321-6451-973DDC3AF9FF}"/>
              </a:ext>
            </a:extLst>
          </p:cNvPr>
          <p:cNvPicPr>
            <a:picLocks noChangeAspect="1"/>
          </p:cNvPicPr>
          <p:nvPr/>
        </p:nvPicPr>
        <p:blipFill>
          <a:blip r:embed="rId2"/>
          <a:stretch>
            <a:fillRect/>
          </a:stretch>
        </p:blipFill>
        <p:spPr>
          <a:xfrm>
            <a:off x="741527" y="894470"/>
            <a:ext cx="10149385" cy="5651428"/>
          </a:xfrm>
          <a:prstGeom prst="rect">
            <a:avLst/>
          </a:prstGeom>
        </p:spPr>
      </p:pic>
      <p:sp>
        <p:nvSpPr>
          <p:cNvPr id="4" name="Title 2">
            <a:extLst>
              <a:ext uri="{FF2B5EF4-FFF2-40B4-BE49-F238E27FC236}">
                <a16:creationId xmlns:a16="http://schemas.microsoft.com/office/drawing/2014/main" id="{F4B9E3E7-C23A-638C-1D54-DDA6D923B80A}"/>
              </a:ext>
            </a:extLst>
          </p:cNvPr>
          <p:cNvSpPr txBox="1">
            <a:spLocks/>
          </p:cNvSpPr>
          <p:nvPr/>
        </p:nvSpPr>
        <p:spPr>
          <a:xfrm>
            <a:off x="359229" y="217445"/>
            <a:ext cx="9557656" cy="9479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00FF"/>
                </a:solidFill>
                <a:effectLst/>
                <a:uLnTx/>
                <a:uFillTx/>
                <a:latin typeface="Graphik"/>
                <a:ea typeface="+mn-ea"/>
                <a:cs typeface="+mn-cs"/>
              </a:rPr>
              <a:t>RQ: 2</a:t>
            </a:r>
            <a:r>
              <a:rPr kumimoji="0" lang="en-US" sz="2800" b="1" i="0" u="none" strike="noStrike" kern="1200" cap="none" spc="0" normalizeH="0" baseline="30000" noProof="0" dirty="0">
                <a:ln>
                  <a:noFill/>
                </a:ln>
                <a:solidFill>
                  <a:srgbClr val="A100FF"/>
                </a:solidFill>
                <a:effectLst/>
                <a:uLnTx/>
                <a:uFillTx/>
                <a:latin typeface="Graphik"/>
                <a:ea typeface="+mn-ea"/>
                <a:cs typeface="+mn-cs"/>
              </a:rPr>
              <a:t>nd</a:t>
            </a:r>
            <a:r>
              <a:rPr kumimoji="0" lang="en-US" sz="2800" b="1" i="0" u="none" strike="noStrike" kern="1200" cap="none" spc="0" normalizeH="0" baseline="0" noProof="0" dirty="0">
                <a:ln>
                  <a:noFill/>
                </a:ln>
                <a:solidFill>
                  <a:srgbClr val="A100FF"/>
                </a:solidFill>
                <a:effectLst/>
                <a:uLnTx/>
                <a:uFillTx/>
                <a:latin typeface="Graphik"/>
                <a:ea typeface="+mn-ea"/>
                <a:cs typeface="+mn-cs"/>
              </a:rPr>
              <a:t> iteration of RQ for AR use case – Meet with UT + ACN</a:t>
            </a:r>
            <a:endParaRPr kumimoji="0" lang="en-NL" b="1" i="0" u="none" strike="noStrike" kern="1200" cap="none" spc="0" normalizeH="0" baseline="0" noProof="0" dirty="0">
              <a:ln>
                <a:noFill/>
              </a:ln>
              <a:solidFill>
                <a:srgbClr val="A100FF"/>
              </a:solidFill>
              <a:effectLst/>
              <a:uLnTx/>
              <a:uFillTx/>
              <a:latin typeface="Graphik"/>
              <a:ea typeface="+mn-ea"/>
              <a:cs typeface="+mn-cs"/>
            </a:endParaRPr>
          </a:p>
        </p:txBody>
      </p:sp>
    </p:spTree>
    <p:extLst>
      <p:ext uri="{BB962C8B-B14F-4D97-AF65-F5344CB8AC3E}">
        <p14:creationId xmlns:p14="http://schemas.microsoft.com/office/powerpoint/2010/main" val="3754055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727E6A-FD1A-564C-744A-EBC3E858BB32}"/>
              </a:ext>
            </a:extLst>
          </p:cNvPr>
          <p:cNvSpPr txBox="1"/>
          <p:nvPr/>
        </p:nvSpPr>
        <p:spPr>
          <a:xfrm>
            <a:off x="189100" y="-11189"/>
            <a:ext cx="11902888" cy="477054"/>
          </a:xfrm>
          <a:prstGeom prst="rect">
            <a:avLst/>
          </a:prstGeom>
          <a:noFill/>
        </p:spPr>
        <p:txBody>
          <a:bodyPr wrap="square" rtlCol="0">
            <a:spAutoFit/>
          </a:bodyPr>
          <a:lstStyle/>
          <a:p>
            <a:r>
              <a:rPr lang="en-US" sz="2500" b="1" dirty="0">
                <a:solidFill>
                  <a:srgbClr val="A100FF"/>
                </a:solidFill>
                <a:latin typeface="Graphik"/>
              </a:rPr>
              <a:t>Thesis Update </a:t>
            </a:r>
            <a:r>
              <a:rPr kumimoji="0" lang="en-US" sz="2500" b="1" i="0" u="none" strike="noStrike" kern="1200" cap="none" spc="0" normalizeH="0" baseline="0" noProof="0" dirty="0">
                <a:ln>
                  <a:noFill/>
                </a:ln>
                <a:solidFill>
                  <a:srgbClr val="A100FF"/>
                </a:solidFill>
                <a:effectLst/>
                <a:uLnTx/>
                <a:uFillTx/>
                <a:latin typeface="Graphik"/>
                <a:ea typeface="+mn-ea"/>
                <a:cs typeface="+mn-cs"/>
              </a:rPr>
              <a:t>on a Page: Research Methodology – v2</a:t>
            </a:r>
            <a:endParaRPr lang="en-GB" sz="2500" b="1" dirty="0">
              <a:solidFill>
                <a:srgbClr val="FF0000"/>
              </a:solidFill>
            </a:endParaRPr>
          </a:p>
        </p:txBody>
      </p:sp>
      <p:sp>
        <p:nvSpPr>
          <p:cNvPr id="11" name="Rectangle 10">
            <a:extLst>
              <a:ext uri="{FF2B5EF4-FFF2-40B4-BE49-F238E27FC236}">
                <a16:creationId xmlns:a16="http://schemas.microsoft.com/office/drawing/2014/main" id="{07B46FC4-3E1F-A969-1518-BD64502B7A88}"/>
              </a:ext>
            </a:extLst>
          </p:cNvPr>
          <p:cNvSpPr/>
          <p:nvPr/>
        </p:nvSpPr>
        <p:spPr>
          <a:xfrm>
            <a:off x="189099" y="2147781"/>
            <a:ext cx="5251807" cy="4593265"/>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rgbClr val="000000"/>
                </a:solidFill>
                <a:effectLst/>
                <a:uLnTx/>
                <a:uFillTx/>
                <a:latin typeface="Arial" panose="020B0604020202020204"/>
                <a:ea typeface="+mn-ea"/>
                <a:cs typeface="+mn-cs"/>
              </a:rPr>
              <a:t>Literature</a:t>
            </a:r>
            <a:r>
              <a:rPr kumimoji="0" lang="de-CH" sz="1600" b="1" i="0" u="none" strike="noStrike" kern="1200" cap="none" spc="0" normalizeH="0" baseline="0" noProof="0" dirty="0">
                <a:ln>
                  <a:noFill/>
                </a:ln>
                <a:solidFill>
                  <a:srgbClr val="000000"/>
                </a:solidFill>
                <a:effectLst/>
                <a:uLnTx/>
                <a:uFillTx/>
                <a:latin typeface="Arial" panose="020B0604020202020204"/>
                <a:ea typeface="+mn-ea"/>
                <a:cs typeface="+mn-cs"/>
              </a:rPr>
              <a:t> 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600" b="1" dirty="0">
                <a:solidFill>
                  <a:srgbClr val="000000"/>
                </a:solidFill>
                <a:latin typeface="Arial" panose="020B0604020202020204"/>
              </a:rPr>
              <a:t>&amp; Research Gaps</a:t>
            </a:r>
            <a:endParaRPr kumimoji="0" lang="de-CH"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1" i="0" u="none" strike="noStrike" kern="1200" cap="none" spc="0" normalizeH="0" baseline="0" noProof="0" dirty="0">
                <a:ln>
                  <a:noFill/>
                </a:ln>
                <a:solidFill>
                  <a:srgbClr val="A100FF"/>
                </a:solidFill>
                <a:effectLst/>
                <a:uLnTx/>
                <a:uFillTx/>
                <a:latin typeface="Arial" panose="020B0604020202020204"/>
                <a:ea typeface="+mn-ea"/>
                <a:cs typeface="+mn-cs"/>
              </a:rPr>
              <a:t>Functional </a:t>
            </a:r>
            <a:r>
              <a:rPr lang="en-US" sz="1400" b="1" dirty="0">
                <a:solidFill>
                  <a:srgbClr val="A100FF"/>
                </a:solidFill>
                <a:latin typeface="Arial" panose="020B0604020202020204"/>
              </a:rPr>
              <a:t>requirements</a:t>
            </a:r>
            <a:endParaRPr lang="de-CH" sz="1400" b="1" dirty="0">
              <a:solidFill>
                <a:srgbClr val="A100FF"/>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           PoC native mobile AR app</a:t>
            </a:r>
          </a:p>
          <a:p>
            <a:pPr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           PoC web AR app.</a:t>
            </a:r>
          </a:p>
          <a:p>
            <a:pPr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           </a:t>
            </a:r>
            <a:r>
              <a:rPr lang="en-US" sz="1400" dirty="0">
                <a:solidFill>
                  <a:srgbClr val="000000"/>
                </a:solidFill>
                <a:latin typeface="Arial" panose="020B0604020202020204"/>
              </a:rPr>
              <a:t>Features</a:t>
            </a:r>
            <a:r>
              <a:rPr lang="de-CH" sz="1400" dirty="0">
                <a:solidFill>
                  <a:srgbClr val="000000"/>
                </a:solidFill>
                <a:latin typeface="Arial" panose="020B0604020202020204"/>
              </a:rPr>
              <a:t> </a:t>
            </a:r>
            <a:r>
              <a:rPr lang="en-US" sz="1400" dirty="0">
                <a:solidFill>
                  <a:srgbClr val="000000"/>
                </a:solidFill>
                <a:latin typeface="Arial" panose="020B0604020202020204"/>
              </a:rPr>
              <a:t>static</a:t>
            </a:r>
            <a:r>
              <a:rPr lang="de-CH" sz="1400" dirty="0">
                <a:solidFill>
                  <a:srgbClr val="000000"/>
                </a:solidFill>
                <a:latin typeface="Arial" panose="020B0604020202020204"/>
              </a:rPr>
              <a:t> AR contents: </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e.g., 3D </a:t>
            </a:r>
            <a:r>
              <a:rPr lang="en-US" sz="1400" dirty="0">
                <a:solidFill>
                  <a:srgbClr val="000000"/>
                </a:solidFill>
                <a:latin typeface="Arial" panose="020B0604020202020204"/>
              </a:rPr>
              <a:t>models, 2D images, texts.</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Features dynamic AR contents: e.g., IoT sensor readings.</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Features artificially-generated AR contents: </a:t>
            </a:r>
            <a:r>
              <a:rPr lang="en-US" sz="1400" dirty="0">
                <a:solidFill>
                  <a:srgbClr val="000000"/>
                </a:solidFill>
                <a:latin typeface="Arial" panose="020B0604020202020204"/>
              </a:rPr>
              <a:t>e.g., AI-generated</a:t>
            </a:r>
            <a:r>
              <a:rPr lang="de-CH" sz="1400" dirty="0">
                <a:solidFill>
                  <a:srgbClr val="000000"/>
                </a:solidFill>
                <a:latin typeface="Arial" panose="020B0604020202020204"/>
              </a:rPr>
              <a:t> images.</a:t>
            </a:r>
          </a:p>
          <a:p>
            <a:pPr marR="0" lvl="0" algn="l" defTabSz="914400" rtl="0" eaLnBrk="1" fontAlgn="auto" latinLnBrk="0" hangingPunct="1">
              <a:lnSpc>
                <a:spcPct val="100000"/>
              </a:lnSpc>
              <a:spcBef>
                <a:spcPts val="0"/>
              </a:spcBef>
              <a:spcAft>
                <a:spcPts val="0"/>
              </a:spcAft>
              <a:buClrTx/>
              <a:buSzTx/>
              <a:tabLst/>
              <a:defRPr/>
            </a:pPr>
            <a:endParaRPr lang="de-CH" sz="10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de-CH" sz="1400" b="1" dirty="0">
                <a:solidFill>
                  <a:srgbClr val="A100FF"/>
                </a:solidFill>
                <a:latin typeface="Arial" panose="020B0604020202020204"/>
              </a:rPr>
              <a:t>Non-functional requirements</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UX: usability. </a:t>
            </a:r>
          </a:p>
          <a:p>
            <a:pPr marL="542925">
              <a:defRPr/>
            </a:pPr>
            <a:r>
              <a:rPr lang="de-CH" sz="1400" dirty="0">
                <a:solidFill>
                  <a:srgbClr val="000000"/>
                </a:solidFill>
                <a:latin typeface="Arial" panose="020B0604020202020204"/>
              </a:rPr>
              <a:t>Cloud infra for scalable deployment.</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Other UX: e.g., user journey, privacy, AR content accuracy</a:t>
            </a:r>
          </a:p>
          <a:p>
            <a:pPr marL="542925" marR="0" lvl="0" algn="l" defTabSz="914400" rtl="0" eaLnBrk="1" fontAlgn="auto" latinLnBrk="0" hangingPunct="1">
              <a:lnSpc>
                <a:spcPct val="100000"/>
              </a:lnSpc>
              <a:spcBef>
                <a:spcPts val="0"/>
              </a:spcBef>
              <a:spcAft>
                <a:spcPts val="0"/>
              </a:spcAft>
              <a:buClrTx/>
              <a:buSzTx/>
              <a:tabLst/>
              <a:defRPr/>
            </a:pPr>
            <a:r>
              <a:rPr lang="de-CH" sz="1400" dirty="0">
                <a:solidFill>
                  <a:srgbClr val="000000"/>
                </a:solidFill>
                <a:latin typeface="Arial" panose="020B0604020202020204"/>
              </a:rPr>
              <a:t>AR content lifecycle management: content creation &gt; storage &gt; usage &gt; retirement.</a:t>
            </a:r>
          </a:p>
          <a:p>
            <a:pPr marL="542925" marR="0" lvl="0" algn="l" defTabSz="914400" rtl="0" eaLnBrk="1" fontAlgn="auto" latinLnBrk="0" hangingPunct="1">
              <a:lnSpc>
                <a:spcPct val="100000"/>
              </a:lnSpc>
              <a:spcBef>
                <a:spcPts val="0"/>
              </a:spcBef>
              <a:spcAft>
                <a:spcPts val="0"/>
              </a:spcAft>
              <a:buClrTx/>
              <a:buSzTx/>
              <a:tabLst/>
              <a:defRPr/>
            </a:pPr>
            <a:endParaRPr lang="de-CH" sz="1400" dirty="0">
              <a:solidFill>
                <a:srgbClr val="000000"/>
              </a:solidFill>
              <a:latin typeface="Arial" panose="020B0604020202020204"/>
            </a:endParaRPr>
          </a:p>
        </p:txBody>
      </p:sp>
      <p:sp>
        <p:nvSpPr>
          <p:cNvPr id="13" name="Rectangle 12">
            <a:extLst>
              <a:ext uri="{FF2B5EF4-FFF2-40B4-BE49-F238E27FC236}">
                <a16:creationId xmlns:a16="http://schemas.microsoft.com/office/drawing/2014/main" id="{59EC35EA-960F-25CB-F481-430DA02DFE59}"/>
              </a:ext>
            </a:extLst>
          </p:cNvPr>
          <p:cNvSpPr/>
          <p:nvPr/>
        </p:nvSpPr>
        <p:spPr>
          <a:xfrm>
            <a:off x="5618328" y="2143100"/>
            <a:ext cx="2952466" cy="4593265"/>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rial" panose="020B0604020202020204"/>
              </a:rPr>
              <a:t>Research Questions (RQ) Addressing Research Gaps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RQ</a:t>
            </a:r>
            <a:r>
              <a:rPr lang="en-US" sz="1400" dirty="0">
                <a:solidFill>
                  <a:srgbClr val="000000"/>
                </a:solidFill>
                <a:latin typeface="Arial" panose="020B0604020202020204"/>
              </a:rPr>
              <a:t>: What does an implementation framework for web AR applications look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panose="020B0604020202020204"/>
              </a:rPr>
              <a:t>The following preliminary questions (PQ) set the scientific foundation for answering the RQ: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PQ#1</a:t>
            </a:r>
            <a:r>
              <a:rPr lang="en-US" sz="1400" dirty="0">
                <a:solidFill>
                  <a:srgbClr val="000000"/>
                </a:solidFill>
                <a:latin typeface="Arial" panose="020B0604020202020204"/>
              </a:rPr>
              <a:t>: What is 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PQ#2</a:t>
            </a:r>
            <a:r>
              <a:rPr lang="en-US" sz="1400" dirty="0">
                <a:solidFill>
                  <a:srgbClr val="000000"/>
                </a:solidFill>
                <a:latin typeface="Arial" panose="020B0604020202020204"/>
              </a:rPr>
              <a:t>: How does web AR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PQ#3</a:t>
            </a:r>
            <a:r>
              <a:rPr lang="en-US" sz="1400" dirty="0">
                <a:solidFill>
                  <a:srgbClr val="000000"/>
                </a:solidFill>
                <a:latin typeface="Arial" panose="020B0604020202020204"/>
              </a:rPr>
              <a:t>: What factors influence AR adoption?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panose="020B0604020202020204"/>
              </a:rPr>
              <a:t>PQ#4</a:t>
            </a:r>
            <a:r>
              <a:rPr lang="en-US" sz="1400" dirty="0">
                <a:solidFill>
                  <a:srgbClr val="000000"/>
                </a:solidFill>
                <a:latin typeface="Arial" panose="020B0604020202020204"/>
              </a:rPr>
              <a:t>: What is the ecosystem of web AR tooling?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rial" panose="020B0604020202020204"/>
              </a:rPr>
              <a:t> </a:t>
            </a: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BFAB942B-F1C2-FA7E-352F-7124E952DA6F}"/>
              </a:ext>
            </a:extLst>
          </p:cNvPr>
          <p:cNvSpPr/>
          <p:nvPr/>
        </p:nvSpPr>
        <p:spPr>
          <a:xfrm>
            <a:off x="8707272" y="2143100"/>
            <a:ext cx="3384715" cy="4593266"/>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rial" panose="020B0604020202020204"/>
              </a:rPr>
              <a:t>Research Output</a:t>
            </a:r>
            <a:endParaRPr kumimoji="0" lang="en-US" sz="10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0000"/>
                </a:solidFill>
                <a:effectLst/>
                <a:uLnTx/>
                <a:uFillTx/>
                <a:latin typeface="Arial" panose="020B0604020202020204"/>
                <a:ea typeface="+mn-ea"/>
                <a:cs typeface="+mn-cs"/>
              </a:rPr>
              <a:t>The </a:t>
            </a:r>
            <a:r>
              <a:rPr kumimoji="0" lang="en-US" sz="1400" i="1" u="none" strike="noStrike" kern="1200" cap="none" spc="0" normalizeH="0" baseline="0" noProof="0" dirty="0">
                <a:ln>
                  <a:noFill/>
                </a:ln>
                <a:solidFill>
                  <a:srgbClr val="A100FF"/>
                </a:solidFill>
                <a:effectLst/>
                <a:uLnTx/>
                <a:uFillTx/>
                <a:latin typeface="Arial" panose="020B0604020202020204"/>
                <a:ea typeface="+mn-ea"/>
                <a:cs typeface="+mn-cs"/>
              </a:rPr>
              <a:t>web AR implementation framework </a:t>
            </a:r>
            <a:r>
              <a:rPr kumimoji="0" lang="en-US" sz="1400" i="0" u="none" strike="noStrike" kern="1200" cap="none" spc="0" normalizeH="0" baseline="0" noProof="0" dirty="0">
                <a:ln>
                  <a:noFill/>
                </a:ln>
                <a:solidFill>
                  <a:srgbClr val="000000"/>
                </a:solidFill>
                <a:effectLst/>
                <a:uLnTx/>
                <a:uFillTx/>
                <a:latin typeface="Arial" panose="020B0604020202020204"/>
                <a:ea typeface="+mn-ea"/>
                <a:cs typeface="+mn-cs"/>
              </a:rPr>
              <a:t>provide guidance and reference materials for 3 primary software development lifecycle phases: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sz="1400" dirty="0">
                <a:solidFill>
                  <a:srgbClr val="A100FF"/>
                </a:solidFill>
                <a:latin typeface="Arial" panose="020B0604020202020204"/>
              </a:rPr>
              <a:t>Design phase</a:t>
            </a:r>
            <a:r>
              <a:rPr lang="en-US" sz="1400" dirty="0">
                <a:solidFill>
                  <a:srgbClr val="000000"/>
                </a:solidFill>
                <a:latin typeface="Arial" panose="020B0604020202020204"/>
              </a:rPr>
              <a:t>: design steps and considerations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US" sz="1400" i="0" u="none" strike="noStrike" kern="1200" cap="none" spc="0" normalizeH="0" baseline="0" dirty="0">
                <a:ln>
                  <a:noFill/>
                </a:ln>
                <a:solidFill>
                  <a:srgbClr val="A100FF"/>
                </a:solidFill>
                <a:effectLst/>
                <a:uLnTx/>
                <a:uFillTx/>
                <a:latin typeface="Arial" panose="020B0604020202020204"/>
                <a:ea typeface="+mn-ea"/>
                <a:cs typeface="+mn-cs"/>
              </a:rPr>
              <a:t>Development phase</a:t>
            </a:r>
            <a:r>
              <a:rPr kumimoji="0" lang="en-US" sz="1400" i="0" u="none" strike="noStrike" kern="1200" cap="none" spc="0" normalizeH="0" baseline="0" dirty="0">
                <a:ln>
                  <a:noFill/>
                </a:ln>
                <a:solidFill>
                  <a:srgbClr val="000000"/>
                </a:solidFill>
                <a:effectLst/>
                <a:uLnTx/>
                <a:uFillTx/>
                <a:latin typeface="Arial" panose="020B0604020202020204"/>
                <a:ea typeface="+mn-ea"/>
                <a:cs typeface="+mn-cs"/>
              </a:rPr>
              <a:t>: catalog of web AR development tools + a reference web </a:t>
            </a:r>
            <a:r>
              <a:rPr lang="en-US" sz="1400" dirty="0">
                <a:solidFill>
                  <a:srgbClr val="000000"/>
                </a:solidFill>
                <a:latin typeface="Arial" panose="020B0604020202020204"/>
              </a:rPr>
              <a:t>AR </a:t>
            </a:r>
            <a:r>
              <a:rPr kumimoji="0" lang="en-US" sz="1400" i="0" u="none" strike="noStrike" kern="1200" cap="none" spc="0" normalizeH="0" baseline="0" dirty="0">
                <a:ln>
                  <a:noFill/>
                </a:ln>
                <a:solidFill>
                  <a:srgbClr val="000000"/>
                </a:solidFill>
                <a:effectLst/>
                <a:uLnTx/>
                <a:uFillTx/>
                <a:latin typeface="Arial" panose="020B0604020202020204"/>
                <a:ea typeface="+mn-ea"/>
                <a:cs typeface="+mn-cs"/>
              </a:rPr>
              <a:t>software architecture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sz="1400" dirty="0">
                <a:solidFill>
                  <a:srgbClr val="A100FF"/>
                </a:solidFill>
                <a:latin typeface="Arial" panose="020B0604020202020204"/>
              </a:rPr>
              <a:t>Deployment phase</a:t>
            </a:r>
            <a:r>
              <a:rPr lang="en-US" sz="1400" dirty="0">
                <a:solidFill>
                  <a:srgbClr val="000000"/>
                </a:solidFill>
                <a:latin typeface="Arial" panose="020B0604020202020204"/>
              </a:rPr>
              <a:t>: web AR serverless cloud deployment reference architecture </a:t>
            </a:r>
            <a:endParaRPr kumimoji="0" lang="en-US" sz="1000" i="0" u="none" strike="noStrike" kern="1200" cap="none" spc="0" normalizeH="0" baseline="0" dirty="0">
              <a:ln>
                <a:noFill/>
              </a:ln>
              <a:solidFill>
                <a:srgbClr val="000000"/>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000" i="0" u="none" strike="noStrike" kern="1200" cap="none" spc="0" normalizeH="0" baseline="0" dirty="0">
              <a:ln>
                <a:noFill/>
              </a:ln>
              <a:solidFill>
                <a:srgbClr val="000000"/>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400" i="1" u="none" strike="noStrike" kern="1200" cap="none" spc="0" normalizeH="0" baseline="0" dirty="0">
                <a:ln>
                  <a:noFill/>
                </a:ln>
                <a:solidFill>
                  <a:srgbClr val="A100FF"/>
                </a:solidFill>
                <a:effectLst/>
                <a:uLnTx/>
                <a:uFillTx/>
                <a:latin typeface="Arial" panose="020B0604020202020204"/>
                <a:ea typeface="+mn-ea"/>
                <a:cs typeface="+mn-cs"/>
              </a:rPr>
              <a:t>Expert interviews: </a:t>
            </a:r>
            <a:r>
              <a:rPr kumimoji="0" lang="en-US" sz="1400" i="0" u="none" strike="noStrike" kern="1200" cap="none" spc="0" normalizeH="0" baseline="0" dirty="0">
                <a:ln>
                  <a:noFill/>
                </a:ln>
                <a:solidFill>
                  <a:srgbClr val="000000"/>
                </a:solidFill>
                <a:effectLst/>
                <a:uLnTx/>
                <a:uFillTx/>
                <a:latin typeface="Arial" panose="020B0604020202020204"/>
                <a:ea typeface="+mn-ea"/>
                <a:cs typeface="+mn-cs"/>
              </a:rPr>
              <a:t>validate and fine-tune the framework.</a:t>
            </a:r>
          </a:p>
          <a:p>
            <a:pPr marR="0" lvl="0" algn="l" defTabSz="914400" rtl="0" eaLnBrk="1" fontAlgn="auto" latinLnBrk="0" hangingPunct="1">
              <a:lnSpc>
                <a:spcPct val="100000"/>
              </a:lnSpc>
              <a:spcBef>
                <a:spcPts val="0"/>
              </a:spcBef>
              <a:spcAft>
                <a:spcPts val="0"/>
              </a:spcAft>
              <a:buClrTx/>
              <a:buSzTx/>
              <a:tabLst/>
              <a:defRPr/>
            </a:pPr>
            <a:endParaRPr lang="en-US" sz="10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kumimoji="0" lang="en-US" sz="1400" i="1" strike="noStrike" kern="1200" cap="none" spc="0" normalizeH="0" baseline="0" dirty="0">
                <a:ln>
                  <a:noFill/>
                </a:ln>
                <a:solidFill>
                  <a:srgbClr val="A100FF"/>
                </a:solidFill>
                <a:effectLst/>
                <a:uLnTx/>
                <a:uFillTx/>
                <a:latin typeface="Arial" panose="020B0604020202020204"/>
                <a:ea typeface="+mn-ea"/>
                <a:cs typeface="+mn-cs"/>
              </a:rPr>
              <a:t>A web AR app prototype: </a:t>
            </a:r>
            <a:r>
              <a:rPr kumimoji="0" lang="en-US" sz="1400" i="0" u="none" strike="noStrike" kern="1200" cap="none" spc="0" normalizeH="0" baseline="0" dirty="0">
                <a:ln>
                  <a:noFill/>
                </a:ln>
                <a:solidFill>
                  <a:srgbClr val="000000"/>
                </a:solidFill>
                <a:effectLst/>
                <a:uLnTx/>
                <a:uFillTx/>
                <a:latin typeface="Arial" panose="020B0604020202020204"/>
                <a:ea typeface="+mn-ea"/>
                <a:cs typeface="+mn-cs"/>
              </a:rPr>
              <a:t>demonstrate how the </a:t>
            </a:r>
            <a:r>
              <a:rPr lang="en-US" sz="1400" dirty="0">
                <a:solidFill>
                  <a:srgbClr val="000000"/>
                </a:solidFill>
                <a:latin typeface="Arial" panose="020B0604020202020204"/>
              </a:rPr>
              <a:t>framework is used in practice and add additional insights to the framework</a:t>
            </a:r>
            <a:endParaRPr kumimoji="0" lang="en-US" sz="14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2C12535B-6443-2A78-F183-0C5F9D5B3F68}"/>
              </a:ext>
            </a:extLst>
          </p:cNvPr>
          <p:cNvSpPr/>
          <p:nvPr/>
        </p:nvSpPr>
        <p:spPr>
          <a:xfrm>
            <a:off x="7761771" y="547706"/>
            <a:ext cx="4315559" cy="1488559"/>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600" b="1" i="0" u="none" strike="noStrike" kern="1200" cap="none" spc="0" normalizeH="0" baseline="0" noProof="0" dirty="0">
                <a:ln>
                  <a:noFill/>
                </a:ln>
                <a:solidFill>
                  <a:srgbClr val="000000"/>
                </a:solidFill>
                <a:effectLst/>
                <a:uLnTx/>
                <a:uFillTx/>
                <a:latin typeface="Arial" panose="020B0604020202020204"/>
                <a:ea typeface="+mn-ea"/>
                <a:cs typeface="+mn-cs"/>
              </a:rPr>
              <a:t>Research Summary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200" b="1" i="0" u="none" strike="noStrike" kern="1200" cap="none" spc="0" normalizeH="0" baseline="0" noProof="0" dirty="0">
                <a:ln>
                  <a:noFill/>
                </a:ln>
                <a:solidFill>
                  <a:srgbClr val="A100FF"/>
                </a:solidFill>
                <a:effectLst/>
                <a:uLnTx/>
                <a:uFillTx/>
                <a:latin typeface="Arial" panose="020B0604020202020204"/>
                <a:ea typeface="+mn-ea"/>
                <a:cs typeface="+mn-cs"/>
              </a:rPr>
              <a:t>Research Topics/ Key Enablers: </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AR, web app development, cloud </a:t>
            </a:r>
            <a:r>
              <a:rPr kumimoji="0" lang="en-US" sz="1200" i="0" u="none" strike="noStrike" kern="1200" cap="none" spc="0" normalizeH="0" baseline="0" dirty="0">
                <a:ln>
                  <a:noFill/>
                </a:ln>
                <a:solidFill>
                  <a:srgbClr val="000000"/>
                </a:solidFill>
                <a:effectLst/>
                <a:uLnTx/>
                <a:uFillTx/>
                <a:latin typeface="Arial" panose="020B0604020202020204"/>
                <a:ea typeface="+mn-ea"/>
                <a:cs typeface="+mn-cs"/>
              </a:rPr>
              <a:t>infrastructure</a:t>
            </a:r>
            <a:r>
              <a:rPr lang="de-CH" sz="1200" dirty="0">
                <a:solidFill>
                  <a:srgbClr val="000000"/>
                </a:solidFill>
                <a:latin typeface="Arial" panose="020B0604020202020204"/>
              </a:rPr>
              <a:t>, user </a:t>
            </a:r>
            <a:r>
              <a:rPr lang="en-US" sz="1200" dirty="0">
                <a:solidFill>
                  <a:srgbClr val="000000"/>
                </a:solidFill>
                <a:latin typeface="Arial" panose="020B0604020202020204"/>
              </a:rPr>
              <a:t>experience</a:t>
            </a:r>
            <a:r>
              <a:rPr lang="de-CH" sz="1200" dirty="0">
                <a:solidFill>
                  <a:srgbClr val="000000"/>
                </a:solidFill>
                <a:latin typeface="Arial" panose="020B0604020202020204"/>
              </a:rPr>
              <a:t> (UX).</a:t>
            </a:r>
            <a:endPar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200" b="1" i="0" u="none" strike="noStrike" kern="1200" cap="none" spc="0" normalizeH="0" baseline="0" noProof="0" dirty="0">
                <a:ln>
                  <a:noFill/>
                </a:ln>
                <a:solidFill>
                  <a:srgbClr val="A100FF"/>
                </a:solidFill>
                <a:effectLst/>
                <a:uLnTx/>
                <a:uFillTx/>
                <a:latin typeface="Arial" panose="020B0604020202020204"/>
                <a:ea typeface="+mn-ea"/>
                <a:cs typeface="+mn-cs"/>
              </a:rPr>
              <a:t>Research Output</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A solution template for developing and deploying web AR apps in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CH" sz="1200" b="1" i="0" u="none" strike="noStrike" kern="1200" cap="none" spc="0" normalizeH="0" baseline="0" noProof="0" dirty="0">
                <a:ln>
                  <a:noFill/>
                </a:ln>
                <a:solidFill>
                  <a:srgbClr val="A100FF"/>
                </a:solidFill>
                <a:effectLst/>
                <a:uLnTx/>
                <a:uFillTx/>
                <a:latin typeface="Arial" panose="020B0604020202020204"/>
                <a:ea typeface="+mn-ea"/>
                <a:cs typeface="+mn-cs"/>
              </a:rPr>
              <a:t>Research Output </a:t>
            </a:r>
            <a:r>
              <a:rPr lang="de-CH" sz="1200" b="1" dirty="0">
                <a:solidFill>
                  <a:srgbClr val="A100FF"/>
                </a:solidFill>
                <a:latin typeface="Arial" panose="020B0604020202020204"/>
              </a:rPr>
              <a:t>V</a:t>
            </a:r>
            <a:r>
              <a:rPr kumimoji="0" lang="de-CH" sz="1200" b="1" i="0" u="none" strike="noStrike" kern="1200" cap="none" spc="0" normalizeH="0" baseline="0" noProof="0" dirty="0">
                <a:ln>
                  <a:noFill/>
                </a:ln>
                <a:solidFill>
                  <a:srgbClr val="A100FF"/>
                </a:solidFill>
                <a:effectLst/>
                <a:uLnTx/>
                <a:uFillTx/>
                <a:latin typeface="Arial" panose="020B0604020202020204"/>
                <a:ea typeface="+mn-ea"/>
                <a:cs typeface="+mn-cs"/>
              </a:rPr>
              <a:t>alidation</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expert interviews, </a:t>
            </a:r>
            <a:r>
              <a:rPr lang="de-CH" sz="1200" dirty="0">
                <a:solidFill>
                  <a:srgbClr val="000000"/>
                </a:solidFill>
                <a:latin typeface="Arial" panose="020B0604020202020204"/>
              </a:rPr>
              <a:t>web AR </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app prototype.</a:t>
            </a:r>
          </a:p>
        </p:txBody>
      </p:sp>
      <p:sp>
        <p:nvSpPr>
          <p:cNvPr id="17" name="Rectangle 16">
            <a:extLst>
              <a:ext uri="{FF2B5EF4-FFF2-40B4-BE49-F238E27FC236}">
                <a16:creationId xmlns:a16="http://schemas.microsoft.com/office/drawing/2014/main" id="{F9199D4A-B282-DFA0-479B-C7C60FB94915}"/>
              </a:ext>
            </a:extLst>
          </p:cNvPr>
          <p:cNvSpPr/>
          <p:nvPr/>
        </p:nvSpPr>
        <p:spPr>
          <a:xfrm>
            <a:off x="189098" y="552895"/>
            <a:ext cx="7498242" cy="1483370"/>
          </a:xfrm>
          <a:prstGeom prst="rect">
            <a:avLst/>
          </a:prstGeom>
          <a:noFill/>
          <a:ln w="28575" cap="flat" cmpd="sng" algn="ctr">
            <a:solidFill>
              <a:srgbClr val="A100FF"/>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600" b="1" i="0" u="none" strike="noStrike" kern="1200" cap="none" spc="0" normalizeH="0" baseline="0" noProof="0" dirty="0">
                <a:ln>
                  <a:noFill/>
                </a:ln>
                <a:solidFill>
                  <a:srgbClr val="000000"/>
                </a:solidFill>
                <a:effectLst/>
                <a:uLnTx/>
                <a:uFillTx/>
                <a:latin typeface="Arial" panose="020B0604020202020204"/>
                <a:ea typeface="+mn-ea"/>
                <a:cs typeface="+mn-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Augmented Reality (AR) presents an exciting medium to consume and interact with info. Existing research features primarily proof-of-concept (PoC), small-scale </a:t>
            </a:r>
            <a:r>
              <a:rPr kumimoji="0" lang="de-CH" sz="1200" i="1" strike="noStrike" kern="1200" cap="none" spc="0" normalizeH="0" baseline="0" noProof="0" dirty="0">
                <a:ln>
                  <a:noFill/>
                </a:ln>
                <a:solidFill>
                  <a:srgbClr val="A100FF"/>
                </a:solidFill>
                <a:effectLst/>
                <a:uLnTx/>
                <a:uFillTx/>
                <a:latin typeface="Arial" panose="020B0604020202020204"/>
                <a:ea typeface="+mn-ea"/>
                <a:cs typeface="+mn-cs"/>
              </a:rPr>
              <a:t>native mobile AR app</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while little attention has been paid to </a:t>
            </a:r>
            <a:r>
              <a:rPr kumimoji="0" lang="de-CH" sz="1200" i="1" u="none" strike="noStrike" kern="1200" cap="none" spc="0" normalizeH="0" baseline="0" noProof="0" dirty="0">
                <a:ln>
                  <a:noFill/>
                </a:ln>
                <a:solidFill>
                  <a:srgbClr val="A100FF"/>
                </a:solidFill>
                <a:effectLst/>
                <a:uLnTx/>
                <a:uFillTx/>
                <a:latin typeface="Arial" panose="020B0604020202020204"/>
                <a:ea typeface="+mn-ea"/>
                <a:cs typeface="+mn-cs"/>
              </a:rPr>
              <a:t>web AR</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a </a:t>
            </a:r>
            <a:r>
              <a:rPr kumimoji="0" lang="en-US" sz="1200" i="0" u="none" strike="noStrike" kern="1200" cap="none" spc="0" normalizeH="0" baseline="0" dirty="0">
                <a:ln>
                  <a:noFill/>
                </a:ln>
                <a:solidFill>
                  <a:srgbClr val="000000"/>
                </a:solidFill>
                <a:effectLst/>
                <a:uLnTx/>
                <a:uFillTx/>
                <a:latin typeface="Arial" panose="020B0604020202020204"/>
                <a:ea typeface="+mn-ea"/>
                <a:cs typeface="+mn-cs"/>
              </a:rPr>
              <a:t>feasible</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and </a:t>
            </a:r>
            <a:r>
              <a:rPr kumimoji="0" lang="en-US" sz="1200" i="0" u="none" strike="noStrike" kern="1200" cap="none" spc="0" normalizeH="0" baseline="0" dirty="0">
                <a:ln>
                  <a:noFill/>
                </a:ln>
                <a:solidFill>
                  <a:srgbClr val="000000"/>
                </a:solidFill>
                <a:effectLst/>
                <a:uLnTx/>
                <a:uFillTx/>
                <a:latin typeface="Arial" panose="020B0604020202020204"/>
                <a:ea typeface="+mn-ea"/>
                <a:cs typeface="+mn-cs"/>
              </a:rPr>
              <a:t>appealing</a:t>
            </a:r>
            <a:r>
              <a:rPr kumimoji="0" lang="de-CH" sz="1200" i="0" u="none" strike="noStrike" kern="1200" cap="none" spc="0" normalizeH="0" baseline="0" noProof="0" dirty="0">
                <a:ln>
                  <a:noFill/>
                </a:ln>
                <a:solidFill>
                  <a:srgbClr val="000000"/>
                </a:solidFill>
                <a:effectLst/>
                <a:uLnTx/>
                <a:uFillTx/>
                <a:latin typeface="Arial" panose="020B0604020202020204"/>
                <a:ea typeface="+mn-ea"/>
                <a:cs typeface="+mn-cs"/>
              </a:rPr>
              <a:t> alternative.</a:t>
            </a:r>
            <a:endParaRPr lang="de-CH" sz="12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00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600" b="1" dirty="0">
                <a:solidFill>
                  <a:srgbClr val="000000"/>
                </a:solidFill>
                <a:latin typeface="Arial" panose="020B0604020202020204"/>
              </a:rPr>
              <a:t>Solution/ Thesis Scope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panose="020B0604020202020204"/>
              </a:rPr>
              <a:t>Create a solution template for rapid development and scalable deployment of web AR apps in the cloud.</a:t>
            </a:r>
          </a:p>
        </p:txBody>
      </p:sp>
      <p:sp>
        <p:nvSpPr>
          <p:cNvPr id="14" name="Rectangle 13">
            <a:extLst>
              <a:ext uri="{FF2B5EF4-FFF2-40B4-BE49-F238E27FC236}">
                <a16:creationId xmlns:a16="http://schemas.microsoft.com/office/drawing/2014/main" id="{9FE56584-6AFC-BE9E-1322-2DBA907F1602}"/>
              </a:ext>
            </a:extLst>
          </p:cNvPr>
          <p:cNvSpPr/>
          <p:nvPr/>
        </p:nvSpPr>
        <p:spPr>
          <a:xfrm>
            <a:off x="291282" y="3123384"/>
            <a:ext cx="468000" cy="1637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HIGH</a:t>
            </a:r>
          </a:p>
        </p:txBody>
      </p:sp>
      <p:sp>
        <p:nvSpPr>
          <p:cNvPr id="18" name="Rectangle 17">
            <a:extLst>
              <a:ext uri="{FF2B5EF4-FFF2-40B4-BE49-F238E27FC236}">
                <a16:creationId xmlns:a16="http://schemas.microsoft.com/office/drawing/2014/main" id="{29D50D36-CC51-DDE6-CEF6-CDC2FB4C1C91}"/>
              </a:ext>
            </a:extLst>
          </p:cNvPr>
          <p:cNvSpPr/>
          <p:nvPr/>
        </p:nvSpPr>
        <p:spPr>
          <a:xfrm>
            <a:off x="291282" y="3340274"/>
            <a:ext cx="468000" cy="1637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LOW</a:t>
            </a:r>
          </a:p>
        </p:txBody>
      </p:sp>
      <p:grpSp>
        <p:nvGrpSpPr>
          <p:cNvPr id="6" name="Group 5">
            <a:extLst>
              <a:ext uri="{FF2B5EF4-FFF2-40B4-BE49-F238E27FC236}">
                <a16:creationId xmlns:a16="http://schemas.microsoft.com/office/drawing/2014/main" id="{808A07A9-0CB4-1558-A331-5858CE8C23A0}"/>
              </a:ext>
            </a:extLst>
          </p:cNvPr>
          <p:cNvGrpSpPr/>
          <p:nvPr/>
        </p:nvGrpSpPr>
        <p:grpSpPr>
          <a:xfrm>
            <a:off x="2383741" y="2201072"/>
            <a:ext cx="1374318" cy="656128"/>
            <a:chOff x="2054123" y="2232971"/>
            <a:chExt cx="1374318" cy="656128"/>
          </a:xfrm>
        </p:grpSpPr>
        <p:grpSp>
          <p:nvGrpSpPr>
            <p:cNvPr id="5" name="Group 4">
              <a:extLst>
                <a:ext uri="{FF2B5EF4-FFF2-40B4-BE49-F238E27FC236}">
                  <a16:creationId xmlns:a16="http://schemas.microsoft.com/office/drawing/2014/main" id="{85D69D4B-DED0-2E31-3801-090B9777E66E}"/>
                </a:ext>
              </a:extLst>
            </p:cNvPr>
            <p:cNvGrpSpPr/>
            <p:nvPr/>
          </p:nvGrpSpPr>
          <p:grpSpPr>
            <a:xfrm>
              <a:off x="2054123" y="2232971"/>
              <a:ext cx="1369509" cy="230832"/>
              <a:chOff x="2054123" y="2232971"/>
              <a:chExt cx="1369509" cy="230832"/>
            </a:xfrm>
          </p:grpSpPr>
          <p:sp>
            <p:nvSpPr>
              <p:cNvPr id="20" name="Rectangle 19">
                <a:extLst>
                  <a:ext uri="{FF2B5EF4-FFF2-40B4-BE49-F238E27FC236}">
                    <a16:creationId xmlns:a16="http://schemas.microsoft.com/office/drawing/2014/main" id="{8DB370EB-5D33-9ED6-8C94-236F3F932515}"/>
                  </a:ext>
                </a:extLst>
              </p:cNvPr>
              <p:cNvSpPr/>
              <p:nvPr/>
            </p:nvSpPr>
            <p:spPr>
              <a:xfrm>
                <a:off x="2054123" y="2266501"/>
                <a:ext cx="468000" cy="1637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HIGH</a:t>
                </a:r>
              </a:p>
            </p:txBody>
          </p:sp>
          <p:sp>
            <p:nvSpPr>
              <p:cNvPr id="23" name="TextBox 22">
                <a:extLst>
                  <a:ext uri="{FF2B5EF4-FFF2-40B4-BE49-F238E27FC236}">
                    <a16:creationId xmlns:a16="http://schemas.microsoft.com/office/drawing/2014/main" id="{332F2BD1-4CE6-67CA-9C5D-8111AF279473}"/>
                  </a:ext>
                </a:extLst>
              </p:cNvPr>
              <p:cNvSpPr txBox="1"/>
              <p:nvPr/>
            </p:nvSpPr>
            <p:spPr>
              <a:xfrm>
                <a:off x="2487157" y="2232971"/>
                <a:ext cx="936475" cy="230832"/>
              </a:xfrm>
              <a:prstGeom prst="rect">
                <a:avLst/>
              </a:prstGeom>
              <a:noFill/>
            </p:spPr>
            <p:txBody>
              <a:bodyPr wrap="none" rtlCol="0">
                <a:spAutoFit/>
              </a:bodyPr>
              <a:lstStyle/>
              <a:p>
                <a:r>
                  <a:rPr lang="en-US" sz="900" dirty="0"/>
                  <a:t>well-researched</a:t>
                </a:r>
              </a:p>
            </p:txBody>
          </p:sp>
        </p:grpSp>
        <p:grpSp>
          <p:nvGrpSpPr>
            <p:cNvPr id="3" name="Group 2">
              <a:extLst>
                <a:ext uri="{FF2B5EF4-FFF2-40B4-BE49-F238E27FC236}">
                  <a16:creationId xmlns:a16="http://schemas.microsoft.com/office/drawing/2014/main" id="{1D2A8AC8-E202-8744-E7BD-9E796F5AC01C}"/>
                </a:ext>
              </a:extLst>
            </p:cNvPr>
            <p:cNvGrpSpPr/>
            <p:nvPr/>
          </p:nvGrpSpPr>
          <p:grpSpPr>
            <a:xfrm>
              <a:off x="2054123" y="2445619"/>
              <a:ext cx="1374318" cy="230832"/>
              <a:chOff x="2054123" y="2435241"/>
              <a:chExt cx="1374318" cy="230832"/>
            </a:xfrm>
          </p:grpSpPr>
          <p:sp>
            <p:nvSpPr>
              <p:cNvPr id="21" name="Rectangle 20">
                <a:extLst>
                  <a:ext uri="{FF2B5EF4-FFF2-40B4-BE49-F238E27FC236}">
                    <a16:creationId xmlns:a16="http://schemas.microsoft.com/office/drawing/2014/main" id="{C84CAAAE-1FFD-136C-58D2-59A72555721D}"/>
                  </a:ext>
                </a:extLst>
              </p:cNvPr>
              <p:cNvSpPr/>
              <p:nvPr/>
            </p:nvSpPr>
            <p:spPr>
              <a:xfrm>
                <a:off x="2054123" y="2468771"/>
                <a:ext cx="468000" cy="1637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LOW</a:t>
                </a:r>
              </a:p>
            </p:txBody>
          </p:sp>
          <p:sp>
            <p:nvSpPr>
              <p:cNvPr id="24" name="TextBox 23">
                <a:extLst>
                  <a:ext uri="{FF2B5EF4-FFF2-40B4-BE49-F238E27FC236}">
                    <a16:creationId xmlns:a16="http://schemas.microsoft.com/office/drawing/2014/main" id="{19BB1EB8-0573-4ADA-47E4-BC3FE1685F11}"/>
                  </a:ext>
                </a:extLst>
              </p:cNvPr>
              <p:cNvSpPr txBox="1"/>
              <p:nvPr/>
            </p:nvSpPr>
            <p:spPr>
              <a:xfrm>
                <a:off x="2482348" y="2435241"/>
                <a:ext cx="946093" cy="230832"/>
              </a:xfrm>
              <a:prstGeom prst="rect">
                <a:avLst/>
              </a:prstGeom>
              <a:noFill/>
            </p:spPr>
            <p:txBody>
              <a:bodyPr wrap="none" rtlCol="0">
                <a:spAutoFit/>
              </a:bodyPr>
              <a:lstStyle/>
              <a:p>
                <a:r>
                  <a:rPr lang="en-US" sz="900" dirty="0"/>
                  <a:t>limited research</a:t>
                </a:r>
              </a:p>
            </p:txBody>
          </p:sp>
        </p:grpSp>
        <p:grpSp>
          <p:nvGrpSpPr>
            <p:cNvPr id="2" name="Group 1">
              <a:extLst>
                <a:ext uri="{FF2B5EF4-FFF2-40B4-BE49-F238E27FC236}">
                  <a16:creationId xmlns:a16="http://schemas.microsoft.com/office/drawing/2014/main" id="{8F06F29F-EE27-283E-3A0C-D9320B47D767}"/>
                </a:ext>
              </a:extLst>
            </p:cNvPr>
            <p:cNvGrpSpPr/>
            <p:nvPr/>
          </p:nvGrpSpPr>
          <p:grpSpPr>
            <a:xfrm>
              <a:off x="2054123" y="2658267"/>
              <a:ext cx="1164324" cy="230832"/>
              <a:chOff x="2054123" y="2615735"/>
              <a:chExt cx="1164324" cy="230832"/>
            </a:xfrm>
          </p:grpSpPr>
          <p:sp>
            <p:nvSpPr>
              <p:cNvPr id="22" name="Rectangle 21">
                <a:extLst>
                  <a:ext uri="{FF2B5EF4-FFF2-40B4-BE49-F238E27FC236}">
                    <a16:creationId xmlns:a16="http://schemas.microsoft.com/office/drawing/2014/main" id="{47530238-945E-0417-EA3F-EC38AEB31B8A}"/>
                  </a:ext>
                </a:extLst>
              </p:cNvPr>
              <p:cNvSpPr/>
              <p:nvPr/>
            </p:nvSpPr>
            <p:spPr>
              <a:xfrm>
                <a:off x="2054123" y="2649265"/>
                <a:ext cx="468000" cy="163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NONE</a:t>
                </a:r>
              </a:p>
            </p:txBody>
          </p:sp>
          <p:sp>
            <p:nvSpPr>
              <p:cNvPr id="25" name="TextBox 24">
                <a:extLst>
                  <a:ext uri="{FF2B5EF4-FFF2-40B4-BE49-F238E27FC236}">
                    <a16:creationId xmlns:a16="http://schemas.microsoft.com/office/drawing/2014/main" id="{94C8E38E-273C-7B1B-0EEF-5D71B5F1E648}"/>
                  </a:ext>
                </a:extLst>
              </p:cNvPr>
              <p:cNvSpPr txBox="1"/>
              <p:nvPr/>
            </p:nvSpPr>
            <p:spPr>
              <a:xfrm>
                <a:off x="2482348" y="2615735"/>
                <a:ext cx="736099" cy="230832"/>
              </a:xfrm>
              <a:prstGeom prst="rect">
                <a:avLst/>
              </a:prstGeom>
              <a:noFill/>
            </p:spPr>
            <p:txBody>
              <a:bodyPr wrap="none" rtlCol="0">
                <a:spAutoFit/>
              </a:bodyPr>
              <a:lstStyle/>
              <a:p>
                <a:r>
                  <a:rPr lang="en-US" sz="900" dirty="0"/>
                  <a:t>no research</a:t>
                </a:r>
              </a:p>
            </p:txBody>
          </p:sp>
        </p:grpSp>
      </p:grpSp>
      <p:sp>
        <p:nvSpPr>
          <p:cNvPr id="26" name="Rectangle 25">
            <a:extLst>
              <a:ext uri="{FF2B5EF4-FFF2-40B4-BE49-F238E27FC236}">
                <a16:creationId xmlns:a16="http://schemas.microsoft.com/office/drawing/2014/main" id="{7536F79B-8FA4-3CE7-2210-488E8768E283}"/>
              </a:ext>
            </a:extLst>
          </p:cNvPr>
          <p:cNvSpPr/>
          <p:nvPr/>
        </p:nvSpPr>
        <p:spPr>
          <a:xfrm>
            <a:off x="291282" y="3567793"/>
            <a:ext cx="468000" cy="1637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HIGH</a:t>
            </a:r>
          </a:p>
        </p:txBody>
      </p:sp>
      <p:sp>
        <p:nvSpPr>
          <p:cNvPr id="27" name="Rectangle 26">
            <a:extLst>
              <a:ext uri="{FF2B5EF4-FFF2-40B4-BE49-F238E27FC236}">
                <a16:creationId xmlns:a16="http://schemas.microsoft.com/office/drawing/2014/main" id="{6B653730-7392-90F0-1475-D8B13E09603C}"/>
              </a:ext>
            </a:extLst>
          </p:cNvPr>
          <p:cNvSpPr/>
          <p:nvPr/>
        </p:nvSpPr>
        <p:spPr>
          <a:xfrm>
            <a:off x="291282" y="3998867"/>
            <a:ext cx="468000" cy="1637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LOW</a:t>
            </a:r>
          </a:p>
        </p:txBody>
      </p:sp>
      <p:sp>
        <p:nvSpPr>
          <p:cNvPr id="28" name="Rectangle 27">
            <a:extLst>
              <a:ext uri="{FF2B5EF4-FFF2-40B4-BE49-F238E27FC236}">
                <a16:creationId xmlns:a16="http://schemas.microsoft.com/office/drawing/2014/main" id="{B3ACBD6A-94A7-C1FC-B0DF-BFCAB1CF36B2}"/>
              </a:ext>
            </a:extLst>
          </p:cNvPr>
          <p:cNvSpPr/>
          <p:nvPr/>
        </p:nvSpPr>
        <p:spPr>
          <a:xfrm>
            <a:off x="291282" y="4410582"/>
            <a:ext cx="468000" cy="163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NONE</a:t>
            </a:r>
          </a:p>
        </p:txBody>
      </p:sp>
      <p:sp>
        <p:nvSpPr>
          <p:cNvPr id="29" name="Rectangle 28">
            <a:extLst>
              <a:ext uri="{FF2B5EF4-FFF2-40B4-BE49-F238E27FC236}">
                <a16:creationId xmlns:a16="http://schemas.microsoft.com/office/drawing/2014/main" id="{A0DB2676-3C7D-A44B-1AC6-FA355C0D1793}"/>
              </a:ext>
            </a:extLst>
          </p:cNvPr>
          <p:cNvSpPr/>
          <p:nvPr/>
        </p:nvSpPr>
        <p:spPr>
          <a:xfrm>
            <a:off x="291282" y="5201387"/>
            <a:ext cx="468000" cy="1637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LOW</a:t>
            </a:r>
          </a:p>
        </p:txBody>
      </p:sp>
      <p:sp>
        <p:nvSpPr>
          <p:cNvPr id="30" name="Rectangle 29">
            <a:extLst>
              <a:ext uri="{FF2B5EF4-FFF2-40B4-BE49-F238E27FC236}">
                <a16:creationId xmlns:a16="http://schemas.microsoft.com/office/drawing/2014/main" id="{AFCF6D2A-ACED-E9CF-D75B-8E44AA6D89C3}"/>
              </a:ext>
            </a:extLst>
          </p:cNvPr>
          <p:cNvSpPr/>
          <p:nvPr/>
        </p:nvSpPr>
        <p:spPr>
          <a:xfrm>
            <a:off x="291282" y="5415207"/>
            <a:ext cx="468000" cy="163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NONE</a:t>
            </a:r>
          </a:p>
        </p:txBody>
      </p:sp>
      <p:sp>
        <p:nvSpPr>
          <p:cNvPr id="31" name="Rectangle 30">
            <a:extLst>
              <a:ext uri="{FF2B5EF4-FFF2-40B4-BE49-F238E27FC236}">
                <a16:creationId xmlns:a16="http://schemas.microsoft.com/office/drawing/2014/main" id="{91A58074-1A5B-DB37-7D35-937397AF1201}"/>
              </a:ext>
            </a:extLst>
          </p:cNvPr>
          <p:cNvSpPr/>
          <p:nvPr/>
        </p:nvSpPr>
        <p:spPr>
          <a:xfrm>
            <a:off x="291282" y="5617460"/>
            <a:ext cx="468000" cy="163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NONE</a:t>
            </a:r>
          </a:p>
        </p:txBody>
      </p:sp>
      <p:sp>
        <p:nvSpPr>
          <p:cNvPr id="32" name="Rectangle 31">
            <a:extLst>
              <a:ext uri="{FF2B5EF4-FFF2-40B4-BE49-F238E27FC236}">
                <a16:creationId xmlns:a16="http://schemas.microsoft.com/office/drawing/2014/main" id="{75FBDDE7-811C-1620-422A-7E9D9C593135}"/>
              </a:ext>
            </a:extLst>
          </p:cNvPr>
          <p:cNvSpPr/>
          <p:nvPr/>
        </p:nvSpPr>
        <p:spPr>
          <a:xfrm>
            <a:off x="291282" y="6062791"/>
            <a:ext cx="468000" cy="163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NONE</a:t>
            </a:r>
          </a:p>
        </p:txBody>
      </p:sp>
      <p:sp>
        <p:nvSpPr>
          <p:cNvPr id="7" name="TextBox 6">
            <a:extLst>
              <a:ext uri="{FF2B5EF4-FFF2-40B4-BE49-F238E27FC236}">
                <a16:creationId xmlns:a16="http://schemas.microsoft.com/office/drawing/2014/main" id="{B4E5CC24-09DA-6DC6-C882-21DA6BF29D2E}"/>
              </a:ext>
            </a:extLst>
          </p:cNvPr>
          <p:cNvSpPr txBox="1"/>
          <p:nvPr/>
        </p:nvSpPr>
        <p:spPr>
          <a:xfrm>
            <a:off x="8179558" y="96533"/>
            <a:ext cx="3897772" cy="307777"/>
          </a:xfrm>
          <a:prstGeom prst="rect">
            <a:avLst/>
          </a:prstGeom>
          <a:noFill/>
        </p:spPr>
        <p:txBody>
          <a:bodyPr wrap="square" rtlCol="0">
            <a:spAutoFit/>
          </a:bodyPr>
          <a:lstStyle/>
          <a:p>
            <a:r>
              <a:rPr lang="en-US" sz="1400" b="1" dirty="0">
                <a:solidFill>
                  <a:srgbClr val="FF0000"/>
                </a:solidFill>
              </a:rPr>
              <a:t>To-do: get UT approval for RQs + submit RT paper</a:t>
            </a:r>
          </a:p>
        </p:txBody>
      </p:sp>
    </p:spTree>
    <p:extLst>
      <p:ext uri="{BB962C8B-B14F-4D97-AF65-F5344CB8AC3E}">
        <p14:creationId xmlns:p14="http://schemas.microsoft.com/office/powerpoint/2010/main" val="27126589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2C93D393-4173-5BFB-756A-CFE4CCAB2263}"/>
              </a:ext>
            </a:extLst>
          </p:cNvPr>
          <p:cNvSpPr txBox="1"/>
          <p:nvPr/>
        </p:nvSpPr>
        <p:spPr>
          <a:xfrm>
            <a:off x="8120403" y="1380620"/>
            <a:ext cx="3814110" cy="523220"/>
          </a:xfrm>
          <a:prstGeom prst="rect">
            <a:avLst/>
          </a:prstGeom>
          <a:noFill/>
        </p:spPr>
        <p:txBody>
          <a:bodyPr wrap="square" rtlCol="0">
            <a:spAutoFit/>
          </a:bodyPr>
          <a:lstStyle/>
          <a:p>
            <a:pPr algn="ctr"/>
            <a:r>
              <a:rPr lang="en-US" sz="1400" b="1" dirty="0">
                <a:solidFill>
                  <a:srgbClr val="A100FF"/>
                </a:solidFill>
              </a:rPr>
              <a:t>AR-dedicated hardware: </a:t>
            </a:r>
            <a:r>
              <a:rPr lang="en-US" sz="1400" dirty="0">
                <a:solidFill>
                  <a:srgbClr val="A100FF"/>
                </a:solidFill>
              </a:rPr>
              <a:t>HoloLens, Oculus, Google Glass</a:t>
            </a:r>
          </a:p>
        </p:txBody>
      </p:sp>
      <p:pic>
        <p:nvPicPr>
          <p:cNvPr id="18" name="Picture 17">
            <a:extLst>
              <a:ext uri="{FF2B5EF4-FFF2-40B4-BE49-F238E27FC236}">
                <a16:creationId xmlns:a16="http://schemas.microsoft.com/office/drawing/2014/main" id="{A6172544-9DF0-21E8-A5AB-E731BE48F970}"/>
              </a:ext>
            </a:extLst>
          </p:cNvPr>
          <p:cNvPicPr>
            <a:picLocks noChangeAspect="1"/>
          </p:cNvPicPr>
          <p:nvPr/>
        </p:nvPicPr>
        <p:blipFill rotWithShape="1">
          <a:blip r:embed="rId2"/>
          <a:srcRect r="56037" b="5528"/>
          <a:stretch/>
        </p:blipFill>
        <p:spPr>
          <a:xfrm>
            <a:off x="284867" y="1538145"/>
            <a:ext cx="2410417" cy="2564997"/>
          </a:xfrm>
          <a:prstGeom prst="rect">
            <a:avLst/>
          </a:prstGeom>
        </p:spPr>
      </p:pic>
      <p:pic>
        <p:nvPicPr>
          <p:cNvPr id="7" name="Picture 6">
            <a:extLst>
              <a:ext uri="{FF2B5EF4-FFF2-40B4-BE49-F238E27FC236}">
                <a16:creationId xmlns:a16="http://schemas.microsoft.com/office/drawing/2014/main" id="{C3F12981-1262-019D-1ABF-703A6EA76F1D}"/>
              </a:ext>
            </a:extLst>
          </p:cNvPr>
          <p:cNvPicPr>
            <a:picLocks noChangeAspect="1"/>
          </p:cNvPicPr>
          <p:nvPr/>
        </p:nvPicPr>
        <p:blipFill rotWithShape="1">
          <a:blip r:embed="rId2"/>
          <a:srcRect l="46920" t="1101" r="941" b="665"/>
          <a:stretch/>
        </p:blipFill>
        <p:spPr>
          <a:xfrm>
            <a:off x="2695284" y="1665457"/>
            <a:ext cx="2501643" cy="2333981"/>
          </a:xfrm>
          <a:prstGeom prst="rect">
            <a:avLst/>
          </a:prstGeom>
          <a:ln w="12700">
            <a:solidFill>
              <a:schemeClr val="tx1"/>
            </a:solidFill>
          </a:ln>
        </p:spPr>
      </p:pic>
      <p:sp>
        <p:nvSpPr>
          <p:cNvPr id="12" name="Rectangle 11">
            <a:extLst>
              <a:ext uri="{FF2B5EF4-FFF2-40B4-BE49-F238E27FC236}">
                <a16:creationId xmlns:a16="http://schemas.microsoft.com/office/drawing/2014/main" id="{29D104C6-699D-EF82-5B90-BCB18348EBFC}"/>
              </a:ext>
            </a:extLst>
          </p:cNvPr>
          <p:cNvSpPr/>
          <p:nvPr/>
        </p:nvSpPr>
        <p:spPr>
          <a:xfrm>
            <a:off x="257485" y="1347052"/>
            <a:ext cx="5028787" cy="2733628"/>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2E718B9F-3D3A-B7BD-BE14-23FD3F11997A}"/>
              </a:ext>
            </a:extLst>
          </p:cNvPr>
          <p:cNvSpPr txBox="1"/>
          <p:nvPr/>
        </p:nvSpPr>
        <p:spPr>
          <a:xfrm>
            <a:off x="953305" y="1387582"/>
            <a:ext cx="2318135" cy="307777"/>
          </a:xfrm>
          <a:prstGeom prst="rect">
            <a:avLst/>
          </a:prstGeom>
          <a:noFill/>
        </p:spPr>
        <p:txBody>
          <a:bodyPr wrap="none" rtlCol="0">
            <a:spAutoFit/>
          </a:bodyPr>
          <a:lstStyle/>
          <a:p>
            <a:r>
              <a:rPr lang="en-US" sz="1400" b="1" dirty="0">
                <a:solidFill>
                  <a:srgbClr val="A100FF"/>
                </a:solidFill>
              </a:rPr>
              <a:t>(1) Fiduciary marker tracking</a:t>
            </a:r>
          </a:p>
        </p:txBody>
      </p:sp>
      <p:pic>
        <p:nvPicPr>
          <p:cNvPr id="9" name="Picture 8">
            <a:extLst>
              <a:ext uri="{FF2B5EF4-FFF2-40B4-BE49-F238E27FC236}">
                <a16:creationId xmlns:a16="http://schemas.microsoft.com/office/drawing/2014/main" id="{99ED0344-33F1-68B9-DF58-E6B3FF8DD920}"/>
              </a:ext>
            </a:extLst>
          </p:cNvPr>
          <p:cNvPicPr>
            <a:picLocks noChangeAspect="1"/>
          </p:cNvPicPr>
          <p:nvPr/>
        </p:nvPicPr>
        <p:blipFill>
          <a:blip r:embed="rId3"/>
          <a:stretch>
            <a:fillRect/>
          </a:stretch>
        </p:blipFill>
        <p:spPr>
          <a:xfrm>
            <a:off x="5455165" y="1729443"/>
            <a:ext cx="2410191" cy="2289515"/>
          </a:xfrm>
          <a:prstGeom prst="rect">
            <a:avLst/>
          </a:prstGeom>
          <a:ln w="12700">
            <a:solidFill>
              <a:schemeClr val="tx1"/>
            </a:solidFill>
          </a:ln>
        </p:spPr>
      </p:pic>
      <p:sp>
        <p:nvSpPr>
          <p:cNvPr id="15" name="Rectangle 14">
            <a:extLst>
              <a:ext uri="{FF2B5EF4-FFF2-40B4-BE49-F238E27FC236}">
                <a16:creationId xmlns:a16="http://schemas.microsoft.com/office/drawing/2014/main" id="{90A82CF6-5843-BB36-AA74-3DEDC03A6BF1}"/>
              </a:ext>
            </a:extLst>
          </p:cNvPr>
          <p:cNvSpPr/>
          <p:nvPr/>
        </p:nvSpPr>
        <p:spPr>
          <a:xfrm>
            <a:off x="5379884" y="1345548"/>
            <a:ext cx="2560753" cy="2733628"/>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86A5A319-4E5D-0B6C-3C8C-32294CB5C620}"/>
              </a:ext>
            </a:extLst>
          </p:cNvPr>
          <p:cNvSpPr txBox="1"/>
          <p:nvPr/>
        </p:nvSpPr>
        <p:spPr>
          <a:xfrm>
            <a:off x="6047015" y="1428666"/>
            <a:ext cx="1060418" cy="307777"/>
          </a:xfrm>
          <a:prstGeom prst="rect">
            <a:avLst/>
          </a:prstGeom>
          <a:noFill/>
        </p:spPr>
        <p:txBody>
          <a:bodyPr wrap="none" rtlCol="0">
            <a:spAutoFit/>
          </a:bodyPr>
          <a:lstStyle/>
          <a:p>
            <a:r>
              <a:rPr lang="en-US" sz="1400" b="1" dirty="0">
                <a:solidFill>
                  <a:srgbClr val="A100FF"/>
                </a:solidFill>
              </a:rPr>
              <a:t>(2) Location</a:t>
            </a:r>
          </a:p>
        </p:txBody>
      </p:sp>
      <p:sp>
        <p:nvSpPr>
          <p:cNvPr id="14" name="Rectangle 13">
            <a:extLst>
              <a:ext uri="{FF2B5EF4-FFF2-40B4-BE49-F238E27FC236}">
                <a16:creationId xmlns:a16="http://schemas.microsoft.com/office/drawing/2014/main" id="{C246DF38-ADD5-3FA6-7F08-6A35C5EC2C9C}"/>
              </a:ext>
            </a:extLst>
          </p:cNvPr>
          <p:cNvSpPr/>
          <p:nvPr/>
        </p:nvSpPr>
        <p:spPr>
          <a:xfrm>
            <a:off x="257485" y="4291650"/>
            <a:ext cx="2795104" cy="2289784"/>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1B41C3B8-C659-8E31-8425-11F53DD0E5B4}"/>
              </a:ext>
            </a:extLst>
          </p:cNvPr>
          <p:cNvSpPr txBox="1"/>
          <p:nvPr/>
        </p:nvSpPr>
        <p:spPr>
          <a:xfrm>
            <a:off x="266600" y="4300489"/>
            <a:ext cx="2785990" cy="307777"/>
          </a:xfrm>
          <a:prstGeom prst="rect">
            <a:avLst/>
          </a:prstGeom>
          <a:noFill/>
        </p:spPr>
        <p:txBody>
          <a:bodyPr wrap="square" rtlCol="0">
            <a:spAutoFit/>
          </a:bodyPr>
          <a:lstStyle/>
          <a:p>
            <a:pPr algn="ctr"/>
            <a:r>
              <a:rPr lang="en-US" sz="1400" b="1" dirty="0">
                <a:solidFill>
                  <a:srgbClr val="A100FF"/>
                </a:solidFill>
              </a:rPr>
              <a:t>(3) Image tracking</a:t>
            </a:r>
          </a:p>
        </p:txBody>
      </p:sp>
      <p:pic>
        <p:nvPicPr>
          <p:cNvPr id="1026" name="Picture 2" descr="Apps, services en oplossingen voor HoloLens 2 | Microsoft HoloLens">
            <a:extLst>
              <a:ext uri="{FF2B5EF4-FFF2-40B4-BE49-F238E27FC236}">
                <a16:creationId xmlns:a16="http://schemas.microsoft.com/office/drawing/2014/main" id="{61EF4200-F650-2531-E169-ED91162F8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557" y="1941170"/>
            <a:ext cx="3222688" cy="181092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Gatwick's Augmented Reality Passenger App Wins Awards - GMW3">
            <a:extLst>
              <a:ext uri="{FF2B5EF4-FFF2-40B4-BE49-F238E27FC236}">
                <a16:creationId xmlns:a16="http://schemas.microsoft.com/office/drawing/2014/main" id="{8D4726D0-7C8A-CC0C-FC05-51071AE92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435" y="4631732"/>
            <a:ext cx="2851228" cy="185719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A214E167-8BFA-0030-876B-C5F51ECCD438}"/>
              </a:ext>
            </a:extLst>
          </p:cNvPr>
          <p:cNvSpPr/>
          <p:nvPr/>
        </p:nvSpPr>
        <p:spPr>
          <a:xfrm>
            <a:off x="8120404" y="1373245"/>
            <a:ext cx="3804999" cy="2476320"/>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006399A9-79A2-A28B-33BE-6B643CB091A1}"/>
              </a:ext>
            </a:extLst>
          </p:cNvPr>
          <p:cNvSpPr/>
          <p:nvPr/>
        </p:nvSpPr>
        <p:spPr>
          <a:xfrm>
            <a:off x="8120405" y="4007419"/>
            <a:ext cx="3814110" cy="2575355"/>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341324D7-4C15-23D1-25BA-859A184159FF}"/>
              </a:ext>
            </a:extLst>
          </p:cNvPr>
          <p:cNvSpPr txBox="1"/>
          <p:nvPr/>
        </p:nvSpPr>
        <p:spPr>
          <a:xfrm>
            <a:off x="8120402" y="4044749"/>
            <a:ext cx="3814110" cy="523220"/>
          </a:xfrm>
          <a:prstGeom prst="rect">
            <a:avLst/>
          </a:prstGeom>
          <a:noFill/>
        </p:spPr>
        <p:txBody>
          <a:bodyPr wrap="square" rtlCol="0">
            <a:spAutoFit/>
          </a:bodyPr>
          <a:lstStyle/>
          <a:p>
            <a:pPr algn="ctr"/>
            <a:r>
              <a:rPr lang="en-US" sz="1400" b="1" dirty="0">
                <a:solidFill>
                  <a:srgbClr val="A100FF"/>
                </a:solidFill>
              </a:rPr>
              <a:t>Native mobile app: </a:t>
            </a:r>
            <a:r>
              <a:rPr lang="en-US" sz="1400" dirty="0">
                <a:solidFill>
                  <a:srgbClr val="A100FF"/>
                </a:solidFill>
              </a:rPr>
              <a:t>downloaded from app store;</a:t>
            </a:r>
          </a:p>
          <a:p>
            <a:pPr algn="ctr"/>
            <a:r>
              <a:rPr lang="en-US" sz="1400" b="1" dirty="0">
                <a:solidFill>
                  <a:srgbClr val="A100FF"/>
                </a:solidFill>
              </a:rPr>
              <a:t>Web AR app: </a:t>
            </a:r>
            <a:r>
              <a:rPr lang="en-US" sz="1400" dirty="0">
                <a:solidFill>
                  <a:srgbClr val="A100FF"/>
                </a:solidFill>
              </a:rPr>
              <a:t>run in web browser</a:t>
            </a:r>
          </a:p>
        </p:txBody>
      </p:sp>
      <p:sp>
        <p:nvSpPr>
          <p:cNvPr id="29" name="Rectangle 28">
            <a:extLst>
              <a:ext uri="{FF2B5EF4-FFF2-40B4-BE49-F238E27FC236}">
                <a16:creationId xmlns:a16="http://schemas.microsoft.com/office/drawing/2014/main" id="{6BA0861D-61EA-0E60-94AE-55B09B4A9F39}"/>
              </a:ext>
            </a:extLst>
          </p:cNvPr>
          <p:cNvSpPr/>
          <p:nvPr/>
        </p:nvSpPr>
        <p:spPr>
          <a:xfrm>
            <a:off x="257485" y="999342"/>
            <a:ext cx="7683152" cy="373903"/>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 by Tracking Techniques</a:t>
            </a:r>
          </a:p>
        </p:txBody>
      </p:sp>
      <p:sp>
        <p:nvSpPr>
          <p:cNvPr id="38" name="Rectangle 37">
            <a:extLst>
              <a:ext uri="{FF2B5EF4-FFF2-40B4-BE49-F238E27FC236}">
                <a16:creationId xmlns:a16="http://schemas.microsoft.com/office/drawing/2014/main" id="{BF3A67F3-A59D-9DEA-03BB-A83AA7DA4FC5}"/>
              </a:ext>
            </a:extLst>
          </p:cNvPr>
          <p:cNvSpPr/>
          <p:nvPr/>
        </p:nvSpPr>
        <p:spPr>
          <a:xfrm>
            <a:off x="8120402" y="999342"/>
            <a:ext cx="3805000" cy="373903"/>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 by Hardware</a:t>
            </a:r>
          </a:p>
        </p:txBody>
      </p:sp>
      <p:grpSp>
        <p:nvGrpSpPr>
          <p:cNvPr id="28" name="Group 27">
            <a:extLst>
              <a:ext uri="{FF2B5EF4-FFF2-40B4-BE49-F238E27FC236}">
                <a16:creationId xmlns:a16="http://schemas.microsoft.com/office/drawing/2014/main" id="{2841A090-6754-80B6-86C7-199983C326FA}"/>
              </a:ext>
            </a:extLst>
          </p:cNvPr>
          <p:cNvGrpSpPr/>
          <p:nvPr/>
        </p:nvGrpSpPr>
        <p:grpSpPr>
          <a:xfrm>
            <a:off x="5004855" y="4292990"/>
            <a:ext cx="2935782" cy="2289784"/>
            <a:chOff x="3018633" y="4399186"/>
            <a:chExt cx="2935782" cy="2219978"/>
          </a:xfrm>
        </p:grpSpPr>
        <p:pic>
          <p:nvPicPr>
            <p:cNvPr id="31" name="Picture 30">
              <a:extLst>
                <a:ext uri="{FF2B5EF4-FFF2-40B4-BE49-F238E27FC236}">
                  <a16:creationId xmlns:a16="http://schemas.microsoft.com/office/drawing/2014/main" id="{DB72000A-1557-C661-EF73-A93672DFB30D}"/>
                </a:ext>
              </a:extLst>
            </p:cNvPr>
            <p:cNvPicPr>
              <a:picLocks noChangeAspect="1"/>
            </p:cNvPicPr>
            <p:nvPr/>
          </p:nvPicPr>
          <p:blipFill>
            <a:blip r:embed="rId6"/>
            <a:stretch>
              <a:fillRect/>
            </a:stretch>
          </p:blipFill>
          <p:spPr>
            <a:xfrm>
              <a:off x="3091805" y="4727601"/>
              <a:ext cx="2789438" cy="1800578"/>
            </a:xfrm>
            <a:prstGeom prst="rect">
              <a:avLst/>
            </a:prstGeom>
            <a:ln w="12700">
              <a:solidFill>
                <a:schemeClr val="tx1"/>
              </a:solidFill>
            </a:ln>
          </p:spPr>
        </p:pic>
        <p:sp>
          <p:nvSpPr>
            <p:cNvPr id="36" name="Rectangle 35">
              <a:extLst>
                <a:ext uri="{FF2B5EF4-FFF2-40B4-BE49-F238E27FC236}">
                  <a16:creationId xmlns:a16="http://schemas.microsoft.com/office/drawing/2014/main" id="{0497D7B8-0AB3-235F-DA5E-2E2A0D7EA971}"/>
                </a:ext>
              </a:extLst>
            </p:cNvPr>
            <p:cNvSpPr/>
            <p:nvPr/>
          </p:nvSpPr>
          <p:spPr>
            <a:xfrm>
              <a:off x="3018633" y="4399186"/>
              <a:ext cx="2935782" cy="2219978"/>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sp>
        <p:nvSpPr>
          <p:cNvPr id="30" name="TextBox 29">
            <a:extLst>
              <a:ext uri="{FF2B5EF4-FFF2-40B4-BE49-F238E27FC236}">
                <a16:creationId xmlns:a16="http://schemas.microsoft.com/office/drawing/2014/main" id="{08ED864E-4400-EDBB-3F28-D6C98D426F9B}"/>
              </a:ext>
            </a:extLst>
          </p:cNvPr>
          <p:cNvSpPr txBox="1"/>
          <p:nvPr/>
        </p:nvSpPr>
        <p:spPr>
          <a:xfrm>
            <a:off x="4991776" y="4300489"/>
            <a:ext cx="2935782" cy="307777"/>
          </a:xfrm>
          <a:prstGeom prst="rect">
            <a:avLst/>
          </a:prstGeom>
          <a:noFill/>
        </p:spPr>
        <p:txBody>
          <a:bodyPr wrap="square" rtlCol="0">
            <a:spAutoFit/>
          </a:bodyPr>
          <a:lstStyle/>
          <a:p>
            <a:pPr algn="ctr"/>
            <a:r>
              <a:rPr lang="en-US" sz="1400" b="1" dirty="0">
                <a:solidFill>
                  <a:srgbClr val="A100FF"/>
                </a:solidFill>
              </a:rPr>
              <a:t>(5) World tracking</a:t>
            </a:r>
          </a:p>
        </p:txBody>
      </p:sp>
      <p:pic>
        <p:nvPicPr>
          <p:cNvPr id="4" name="Picture 3">
            <a:extLst>
              <a:ext uri="{FF2B5EF4-FFF2-40B4-BE49-F238E27FC236}">
                <a16:creationId xmlns:a16="http://schemas.microsoft.com/office/drawing/2014/main" id="{EB3E5D45-E300-0A6D-A712-9B68EA79559D}"/>
              </a:ext>
            </a:extLst>
          </p:cNvPr>
          <p:cNvPicPr>
            <a:picLocks noChangeAspect="1"/>
          </p:cNvPicPr>
          <p:nvPr/>
        </p:nvPicPr>
        <p:blipFill>
          <a:blip r:embed="rId7"/>
          <a:stretch>
            <a:fillRect/>
          </a:stretch>
        </p:blipFill>
        <p:spPr>
          <a:xfrm>
            <a:off x="329300" y="4617105"/>
            <a:ext cx="2658065" cy="1838024"/>
          </a:xfrm>
          <a:prstGeom prst="rect">
            <a:avLst/>
          </a:prstGeom>
          <a:ln w="12700">
            <a:solidFill>
              <a:schemeClr val="tx1"/>
            </a:solidFill>
          </a:ln>
        </p:spPr>
      </p:pic>
      <p:pic>
        <p:nvPicPr>
          <p:cNvPr id="6" name="Picture 5">
            <a:extLst>
              <a:ext uri="{FF2B5EF4-FFF2-40B4-BE49-F238E27FC236}">
                <a16:creationId xmlns:a16="http://schemas.microsoft.com/office/drawing/2014/main" id="{C92077A4-FCC8-6B83-6E49-73B33D1EDF6E}"/>
              </a:ext>
            </a:extLst>
          </p:cNvPr>
          <p:cNvPicPr>
            <a:picLocks noChangeAspect="1"/>
          </p:cNvPicPr>
          <p:nvPr/>
        </p:nvPicPr>
        <p:blipFill>
          <a:blip r:embed="rId8"/>
          <a:stretch>
            <a:fillRect/>
          </a:stretch>
        </p:blipFill>
        <p:spPr>
          <a:xfrm>
            <a:off x="3198597" y="4608147"/>
            <a:ext cx="1626533" cy="1853039"/>
          </a:xfrm>
          <a:prstGeom prst="rect">
            <a:avLst/>
          </a:prstGeom>
        </p:spPr>
      </p:pic>
      <p:sp>
        <p:nvSpPr>
          <p:cNvPr id="37" name="Rectangle 36">
            <a:extLst>
              <a:ext uri="{FF2B5EF4-FFF2-40B4-BE49-F238E27FC236}">
                <a16:creationId xmlns:a16="http://schemas.microsoft.com/office/drawing/2014/main" id="{57B2CACA-956D-5B70-AE9D-2E0A4B8CE6D0}"/>
              </a:ext>
            </a:extLst>
          </p:cNvPr>
          <p:cNvSpPr/>
          <p:nvPr/>
        </p:nvSpPr>
        <p:spPr>
          <a:xfrm>
            <a:off x="3125761" y="4300608"/>
            <a:ext cx="1805922" cy="2282166"/>
          </a:xfrm>
          <a:prstGeom prst="rect">
            <a:avLst/>
          </a:prstGeom>
          <a:noFill/>
          <a:ln w="12700" cap="flat" cmpd="sng" algn="ctr">
            <a:solidFill>
              <a:srgbClr val="A100FF"/>
            </a:solidFill>
            <a:prstDash val="dash"/>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TextBox 38">
            <a:extLst>
              <a:ext uri="{FF2B5EF4-FFF2-40B4-BE49-F238E27FC236}">
                <a16:creationId xmlns:a16="http://schemas.microsoft.com/office/drawing/2014/main" id="{F019EBA1-555F-2307-B259-FDA705139E77}"/>
              </a:ext>
            </a:extLst>
          </p:cNvPr>
          <p:cNvSpPr txBox="1"/>
          <p:nvPr/>
        </p:nvSpPr>
        <p:spPr>
          <a:xfrm>
            <a:off x="3116647" y="4300489"/>
            <a:ext cx="1811071" cy="307777"/>
          </a:xfrm>
          <a:prstGeom prst="rect">
            <a:avLst/>
          </a:prstGeom>
          <a:noFill/>
        </p:spPr>
        <p:txBody>
          <a:bodyPr wrap="square" rtlCol="0">
            <a:spAutoFit/>
          </a:bodyPr>
          <a:lstStyle/>
          <a:p>
            <a:pPr algn="ctr"/>
            <a:r>
              <a:rPr lang="en-US" sz="1400" b="1" dirty="0">
                <a:solidFill>
                  <a:srgbClr val="A100FF"/>
                </a:solidFill>
              </a:rPr>
              <a:t>(4) Face Tracking</a:t>
            </a:r>
          </a:p>
        </p:txBody>
      </p:sp>
      <p:sp>
        <p:nvSpPr>
          <p:cNvPr id="41" name="TextBox 40">
            <a:extLst>
              <a:ext uri="{FF2B5EF4-FFF2-40B4-BE49-F238E27FC236}">
                <a16:creationId xmlns:a16="http://schemas.microsoft.com/office/drawing/2014/main" id="{3A090046-6216-1239-366C-4861AB1D46C0}"/>
              </a:ext>
            </a:extLst>
          </p:cNvPr>
          <p:cNvSpPr txBox="1"/>
          <p:nvPr/>
        </p:nvSpPr>
        <p:spPr>
          <a:xfrm>
            <a:off x="189100" y="-11189"/>
            <a:ext cx="11902888" cy="1107996"/>
          </a:xfrm>
          <a:prstGeom prst="rect">
            <a:avLst/>
          </a:prstGeom>
          <a:noFill/>
        </p:spPr>
        <p:txBody>
          <a:bodyPr wrap="square" rtlCol="0">
            <a:spAutoFit/>
          </a:bodyPr>
          <a:lstStyle/>
          <a:p>
            <a:r>
              <a:rPr lang="en-US" sz="2500" b="1" dirty="0">
                <a:solidFill>
                  <a:srgbClr val="A100FF"/>
                </a:solidFill>
                <a:latin typeface="Graphik"/>
              </a:rPr>
              <a:t>Thesis Update </a:t>
            </a:r>
            <a:r>
              <a:rPr kumimoji="0" lang="en-US" sz="2500" b="1" i="0" u="none" strike="noStrike" kern="1200" cap="none" spc="0" normalizeH="0" baseline="0" noProof="0" dirty="0">
                <a:ln>
                  <a:noFill/>
                </a:ln>
                <a:solidFill>
                  <a:srgbClr val="A100FF"/>
                </a:solidFill>
                <a:effectLst/>
                <a:uLnTx/>
                <a:uFillTx/>
                <a:latin typeface="Graphik"/>
                <a:ea typeface="+mn-ea"/>
                <a:cs typeface="+mn-cs"/>
              </a:rPr>
              <a:t>on a Page: Research Methodology – UT call after AR use case finalized</a:t>
            </a:r>
          </a:p>
          <a:p>
            <a:r>
              <a:rPr lang="en-US" sz="1400" b="1" i="1" dirty="0">
                <a:latin typeface="Graphik"/>
              </a:rPr>
              <a:t>Research Topics: </a:t>
            </a:r>
            <a:r>
              <a:rPr kumimoji="0" lang="de-CH" sz="1400" i="1" u="none" strike="noStrike" kern="1200" cap="none" spc="0" normalizeH="0" baseline="0" noProof="0" dirty="0">
                <a:ln>
                  <a:noFill/>
                </a:ln>
                <a:effectLst/>
                <a:uLnTx/>
                <a:uFillTx/>
                <a:latin typeface="Arial" panose="020B0604020202020204"/>
                <a:ea typeface="+mn-ea"/>
                <a:cs typeface="+mn-cs"/>
              </a:rPr>
              <a:t>AR, web </a:t>
            </a:r>
            <a:r>
              <a:rPr kumimoji="0" lang="en-US" sz="1400" i="1" u="none" strike="noStrike" kern="1200" cap="none" spc="0" normalizeH="0" baseline="0" dirty="0">
                <a:ln>
                  <a:noFill/>
                </a:ln>
                <a:effectLst/>
                <a:uLnTx/>
                <a:uFillTx/>
                <a:latin typeface="Arial" panose="020B0604020202020204"/>
                <a:ea typeface="+mn-ea"/>
                <a:cs typeface="+mn-cs"/>
              </a:rPr>
              <a:t>application</a:t>
            </a:r>
            <a:r>
              <a:rPr kumimoji="0" lang="de-CH" sz="1400" i="1" u="none" strike="noStrike" kern="1200" cap="none" spc="0" normalizeH="0" baseline="0" noProof="0" dirty="0">
                <a:ln>
                  <a:noFill/>
                </a:ln>
                <a:effectLst/>
                <a:uLnTx/>
                <a:uFillTx/>
                <a:latin typeface="Arial" panose="020B0604020202020204"/>
                <a:ea typeface="+mn-ea"/>
                <a:cs typeface="+mn-cs"/>
              </a:rPr>
              <a:t> </a:t>
            </a:r>
            <a:r>
              <a:rPr kumimoji="0" lang="en-US" sz="1400" i="1" u="none" strike="noStrike" kern="1200" cap="none" spc="0" normalizeH="0" baseline="0" dirty="0">
                <a:ln>
                  <a:noFill/>
                </a:ln>
                <a:effectLst/>
                <a:uLnTx/>
                <a:uFillTx/>
                <a:latin typeface="Arial" panose="020B0604020202020204"/>
                <a:ea typeface="+mn-ea"/>
                <a:cs typeface="+mn-cs"/>
              </a:rPr>
              <a:t>development</a:t>
            </a:r>
            <a:r>
              <a:rPr kumimoji="0" lang="de-CH" sz="1400" i="1" u="none" strike="noStrike" kern="1200" cap="none" spc="0" normalizeH="0" baseline="0" noProof="0" dirty="0">
                <a:ln>
                  <a:noFill/>
                </a:ln>
                <a:effectLst/>
                <a:uLnTx/>
                <a:uFillTx/>
                <a:latin typeface="Arial" panose="020B0604020202020204"/>
                <a:ea typeface="+mn-ea"/>
                <a:cs typeface="+mn-cs"/>
              </a:rPr>
              <a:t>, cloud </a:t>
            </a:r>
            <a:r>
              <a:rPr kumimoji="0" lang="en-US" sz="1400" i="1" u="none" strike="noStrike" kern="1200" cap="none" spc="0" normalizeH="0" baseline="0" dirty="0">
                <a:ln>
                  <a:noFill/>
                </a:ln>
                <a:effectLst/>
                <a:uLnTx/>
                <a:uFillTx/>
                <a:latin typeface="Arial" panose="020B0604020202020204"/>
                <a:ea typeface="+mn-ea"/>
                <a:cs typeface="+mn-cs"/>
              </a:rPr>
              <a:t>infrastructure</a:t>
            </a:r>
            <a:r>
              <a:rPr lang="de-CH" sz="1400" i="1" dirty="0">
                <a:latin typeface="Arial" panose="020B0604020202020204"/>
              </a:rPr>
              <a:t>, </a:t>
            </a:r>
            <a:r>
              <a:rPr lang="de-CH" sz="1400" i="1" dirty="0" err="1">
                <a:latin typeface="Arial" panose="020B0604020202020204"/>
              </a:rPr>
              <a:t>user</a:t>
            </a:r>
            <a:r>
              <a:rPr lang="de-CH" sz="1400" i="1" dirty="0">
                <a:latin typeface="Arial" panose="020B0604020202020204"/>
              </a:rPr>
              <a:t> </a:t>
            </a:r>
            <a:r>
              <a:rPr lang="en-US" sz="1400" i="1" dirty="0">
                <a:latin typeface="Arial" panose="020B0604020202020204"/>
              </a:rPr>
              <a:t>experience</a:t>
            </a:r>
            <a:r>
              <a:rPr lang="de-CH" sz="1400" i="1" dirty="0">
                <a:latin typeface="Arial" panose="020B0604020202020204"/>
              </a:rPr>
              <a:t> (UX).</a:t>
            </a:r>
            <a:endParaRPr lang="en-GB" sz="1400" b="1" i="1" dirty="0"/>
          </a:p>
          <a:p>
            <a:endParaRPr lang="en-GB" sz="2500" b="1" dirty="0">
              <a:solidFill>
                <a:srgbClr val="7030A0"/>
              </a:solidFill>
            </a:endParaRPr>
          </a:p>
        </p:txBody>
      </p:sp>
    </p:spTree>
    <p:extLst>
      <p:ext uri="{BB962C8B-B14F-4D97-AF65-F5344CB8AC3E}">
        <p14:creationId xmlns:p14="http://schemas.microsoft.com/office/powerpoint/2010/main" val="2186781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RM 2022">
  <a:themeElements>
    <a:clrScheme name="FORM Accenture 2022">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FORM 2022" id="{B70530F8-F099-48E3-8712-D29D804AA6FF}" vid="{D47D88AB-2AAB-424C-8406-EC9E34B5B9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bef0ac6-58b2-4acb-91cf-d344f8864752}"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2137</TotalTime>
  <Words>32425</Words>
  <Application>Microsoft Office PowerPoint</Application>
  <PresentationFormat>Widescreen</PresentationFormat>
  <Paragraphs>5579</Paragraphs>
  <Slides>122</Slides>
  <Notes>49</Notes>
  <HiddenSlides>87</HiddenSlides>
  <MMClips>21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122</vt:i4>
      </vt:variant>
    </vt:vector>
  </HeadingPairs>
  <TitlesOfParts>
    <vt:vector size="139" baseType="lpstr">
      <vt:lpstr>akkurat</vt:lpstr>
      <vt:lpstr>Arial</vt:lpstr>
      <vt:lpstr>Calibri</vt:lpstr>
      <vt:lpstr>Calibri (Body)</vt:lpstr>
      <vt:lpstr>Calibri Light</vt:lpstr>
      <vt:lpstr>EYInterstate</vt:lpstr>
      <vt:lpstr>Graphik</vt:lpstr>
      <vt:lpstr>Graphik Semibold</vt:lpstr>
      <vt:lpstr>Graphik-Semibold</vt:lpstr>
      <vt:lpstr>GT Sectra Fine</vt:lpstr>
      <vt:lpstr>GT Sectra Fine Rg</vt:lpstr>
      <vt:lpstr>Neuzeit Office</vt:lpstr>
      <vt:lpstr>Roboto</vt:lpstr>
      <vt:lpstr>System Font</vt:lpstr>
      <vt:lpstr>Wingdings</vt:lpstr>
      <vt:lpstr>Office Theme</vt:lpstr>
      <vt:lpstr>FORM 2022</vt:lpstr>
      <vt:lpstr>Augmented Reality Implementation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Phan</dc:creator>
  <cp:lastModifiedBy>Phan, Kristen</cp:lastModifiedBy>
  <cp:revision>269</cp:revision>
  <dcterms:created xsi:type="dcterms:W3CDTF">2022-08-15T15:08:26Z</dcterms:created>
  <dcterms:modified xsi:type="dcterms:W3CDTF">2023-01-23T20:44:57Z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ef0ac6-58b2-4acb-91cf-d344f8864752_Enabled">
    <vt:lpwstr>true</vt:lpwstr>
  </property>
  <property fmtid="{D5CDD505-2E9C-101B-9397-08002B2CF9AE}" pid="3" name="MSIP_Label_7bef0ac6-58b2-4acb-91cf-d344f8864752_SetDate">
    <vt:lpwstr>2022-08-16T06:29:58Z</vt:lpwstr>
  </property>
  <property fmtid="{D5CDD505-2E9C-101B-9397-08002B2CF9AE}" pid="4" name="MSIP_Label_7bef0ac6-58b2-4acb-91cf-d344f8864752_Method">
    <vt:lpwstr>Privileged</vt:lpwstr>
  </property>
  <property fmtid="{D5CDD505-2E9C-101B-9397-08002B2CF9AE}" pid="5" name="MSIP_Label_7bef0ac6-58b2-4acb-91cf-d344f8864752_Name">
    <vt:lpwstr>Business Available to Public (unencrypted)</vt:lpwstr>
  </property>
  <property fmtid="{D5CDD505-2E9C-101B-9397-08002B2CF9AE}" pid="6" name="MSIP_Label_7bef0ac6-58b2-4acb-91cf-d344f8864752_SiteId">
    <vt:lpwstr>e0793d39-0939-496d-b129-198edd916feb</vt:lpwstr>
  </property>
  <property fmtid="{D5CDD505-2E9C-101B-9397-08002B2CF9AE}" pid="7" name="MSIP_Label_7bef0ac6-58b2-4acb-91cf-d344f8864752_ActionId">
    <vt:lpwstr>02741575-81e8-400c-bdfc-fa7b58e001d4</vt:lpwstr>
  </property>
  <property fmtid="{D5CDD505-2E9C-101B-9397-08002B2CF9AE}" pid="8" name="MSIP_Label_7bef0ac6-58b2-4acb-91cf-d344f8864752_ContentBits">
    <vt:lpwstr>0</vt:lpwstr>
  </property>
</Properties>
</file>